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diagrams/colors1.xml" ContentType="application/vnd.openxmlformats-officedocument.drawingml.diagramColors+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commentAuthors.xml" ContentType="application/vnd.openxmlformats-officedocument.presentationml.commentAuthors+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9" r:id="rId5"/>
    <p:sldId id="300" r:id="rId6"/>
    <p:sldId id="301" r:id="rId7"/>
    <p:sldId id="291" r:id="rId8"/>
    <p:sldId id="283" r:id="rId9"/>
    <p:sldId id="282" r:id="rId10"/>
    <p:sldId id="285" r:id="rId11"/>
    <p:sldId id="292" r:id="rId12"/>
    <p:sldId id="303" r:id="rId13"/>
    <p:sldId id="304" r:id="rId14"/>
    <p:sldId id="299" r:id="rId15"/>
    <p:sldId id="295" r:id="rId16"/>
    <p:sldId id="308" r:id="rId17"/>
    <p:sldId id="297" r:id="rId18"/>
    <p:sldId id="288" r:id="rId19"/>
    <p:sldId id="305" r:id="rId20"/>
    <p:sldId id="298" r:id="rId21"/>
    <p:sldId id="302" r:id="rId22"/>
    <p:sldId id="306" r:id="rId23"/>
    <p:sldId id="307" r:id="rId24"/>
    <p:sldId id="289" r:id="rId25"/>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523">
          <p15:clr>
            <a:srgbClr val="A4A3A4"/>
          </p15:clr>
        </p15:guide>
        <p15:guide id="2" pos="2880">
          <p15:clr>
            <a:srgbClr val="A4A3A4"/>
          </p15:clr>
        </p15:guide>
        <p15:guide id="3" orient="horz" pos="93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viniat" initials="l" lastIdx="6" clrIdx="0"/>
  <p:cmAuthor id="1" name="Justyna Dabrowska" initials="JD" lastIdx="18" clrIdx="1">
    <p:extLst/>
  </p:cmAuthor>
  <p:cmAuthor id="2" name="Jaring Päivi" initials="PJ" lastIdx="1" clrIdx="2"/>
  <p:cmAuthor id="3" name="cristinasa" initials="c"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EE7D1"/>
    <a:srgbClr val="92D050"/>
    <a:srgbClr val="72AF2F"/>
    <a:srgbClr val="FFFFFF"/>
    <a:srgbClr val="38E849"/>
    <a:srgbClr val="FF99FF"/>
    <a:srgbClr val="116FB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66" autoAdjust="0"/>
    <p:restoredTop sz="99545" autoAdjust="0"/>
  </p:normalViewPr>
  <p:slideViewPr>
    <p:cSldViewPr>
      <p:cViewPr varScale="1">
        <p:scale>
          <a:sx n="117" d="100"/>
          <a:sy n="117" d="100"/>
        </p:scale>
        <p:origin x="-1776" y="-108"/>
      </p:cViewPr>
      <p:guideLst>
        <p:guide orient="horz" pos="2523"/>
        <p:guide orient="horz" pos="935"/>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07"/>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EEC66E-662D-417B-B6CA-D7AF67E8733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0AA9B570-6DC9-4F69-84DC-7D33FEFF35FA}">
      <dgm:prSet phldrT="[Text]" custT="1"/>
      <dgm:spPr>
        <a:solidFill>
          <a:srgbClr val="72AF2F"/>
        </a:solidFill>
        <a:ln>
          <a:solidFill>
            <a:srgbClr val="72AF2F"/>
          </a:solidFill>
        </a:ln>
        <a:effectLst>
          <a:outerShdw blurRad="50800" dist="50800" dir="5400000" algn="ctr" rotWithShape="0">
            <a:srgbClr val="72AF2F"/>
          </a:outerShdw>
        </a:effectLst>
        <a:scene3d>
          <a:camera prst="orthographicFront"/>
          <a:lightRig rig="threePt" dir="t"/>
        </a:scene3d>
        <a:sp3d extrusionH="76200" contourW="12700">
          <a:extrusionClr>
            <a:srgbClr val="72AF2F"/>
          </a:extrusionClr>
          <a:contourClr>
            <a:srgbClr val="72AF2F"/>
          </a:contourClr>
        </a:sp3d>
      </dgm:spPr>
      <dgm:t>
        <a:bodyPr/>
        <a:lstStyle/>
        <a:p>
          <a:r>
            <a:rPr lang="en-US" sz="1000" i="1" dirty="0" smtClean="0">
              <a:solidFill>
                <a:schemeClr val="tx1"/>
              </a:solidFill>
            </a:rPr>
            <a:t>2</a:t>
          </a:r>
          <a:endParaRPr lang="en-US" sz="1000" i="1" dirty="0">
            <a:solidFill>
              <a:schemeClr val="tx1"/>
            </a:solidFill>
          </a:endParaRPr>
        </a:p>
      </dgm:t>
    </dgm:pt>
    <dgm:pt modelId="{2C2A6CD1-8FE6-481A-AE4C-209322A739DA}" type="parTrans" cxnId="{55CEB6BC-4BC3-461C-9674-F9A6FE919608}">
      <dgm:prSet/>
      <dgm:spPr/>
      <dgm:t>
        <a:bodyPr/>
        <a:lstStyle/>
        <a:p>
          <a:endParaRPr lang="en-US" i="1"/>
        </a:p>
      </dgm:t>
    </dgm:pt>
    <dgm:pt modelId="{D0604140-D5F0-4A34-8B2B-E629DE73E9ED}" type="sibTrans" cxnId="{55CEB6BC-4BC3-461C-9674-F9A6FE919608}">
      <dgm:prSet/>
      <dgm:spPr/>
      <dgm:t>
        <a:bodyPr/>
        <a:lstStyle/>
        <a:p>
          <a:endParaRPr lang="en-US" i="1"/>
        </a:p>
      </dgm:t>
    </dgm:pt>
    <dgm:pt modelId="{425B957C-A6CF-4F25-ADCF-FB914109B7F2}">
      <dgm:prSet phldrT="[Text]" custT="1"/>
      <dgm:spPr>
        <a:ln>
          <a:solidFill>
            <a:srgbClr val="72AF2F"/>
          </a:solidFill>
        </a:ln>
      </dgm:spPr>
      <dgm:t>
        <a:bodyPr/>
        <a:lstStyle/>
        <a:p>
          <a:r>
            <a:rPr lang="en-US" sz="1200" i="1" dirty="0" smtClean="0"/>
            <a:t>the PCC asked the Romanian Consortium, represented by SIVECO Romania and BEIA, to take the lead in the writing of the exploitation plan and gather all the necessary data for the exploitation of the Global Acceleration Platform;</a:t>
          </a:r>
          <a:endParaRPr lang="en-US" sz="1200" i="1" dirty="0"/>
        </a:p>
      </dgm:t>
    </dgm:pt>
    <dgm:pt modelId="{65D926F6-C1DA-4CF5-9889-4EAF78EF20ED}" type="parTrans" cxnId="{D7FE1E99-62B4-4E82-8373-A73D03266772}">
      <dgm:prSet/>
      <dgm:spPr/>
      <dgm:t>
        <a:bodyPr/>
        <a:lstStyle/>
        <a:p>
          <a:endParaRPr lang="en-US" i="1"/>
        </a:p>
      </dgm:t>
    </dgm:pt>
    <dgm:pt modelId="{69DB0C6C-B1B0-48B7-A65A-816F3B961185}" type="sibTrans" cxnId="{D7FE1E99-62B4-4E82-8373-A73D03266772}">
      <dgm:prSet/>
      <dgm:spPr/>
      <dgm:t>
        <a:bodyPr/>
        <a:lstStyle/>
        <a:p>
          <a:endParaRPr lang="en-US" i="1"/>
        </a:p>
      </dgm:t>
    </dgm:pt>
    <dgm:pt modelId="{02CD837F-9C0F-4C79-AA05-A9ABC2C1A852}">
      <dgm:prSet phldrT="[Text]" custT="1"/>
      <dgm:spPr>
        <a:ln>
          <a:solidFill>
            <a:srgbClr val="72AF2F"/>
          </a:solidFill>
        </a:ln>
      </dgm:spPr>
      <dgm:t>
        <a:bodyPr/>
        <a:lstStyle/>
        <a:p>
          <a:r>
            <a:rPr lang="en-US" sz="1200" i="1" dirty="0" smtClean="0"/>
            <a:t>The analysis of the data allowed the Romanian Consortium to identify strong and weak points related to the Global Acceleration Platform for the intended target groups;</a:t>
          </a:r>
          <a:endParaRPr lang="en-US" sz="1200" i="1" dirty="0"/>
        </a:p>
      </dgm:t>
    </dgm:pt>
    <dgm:pt modelId="{0FBFD8EF-088B-40A6-8156-6CD56D34488D}" type="parTrans" cxnId="{56BAD6C0-03F4-480A-8B40-6ABE786B3F75}">
      <dgm:prSet/>
      <dgm:spPr/>
      <dgm:t>
        <a:bodyPr/>
        <a:lstStyle/>
        <a:p>
          <a:endParaRPr lang="en-US" i="1"/>
        </a:p>
      </dgm:t>
    </dgm:pt>
    <dgm:pt modelId="{FF1E8824-0DD7-4912-9859-EDC042250EE2}" type="sibTrans" cxnId="{56BAD6C0-03F4-480A-8B40-6ABE786B3F75}">
      <dgm:prSet/>
      <dgm:spPr/>
      <dgm:t>
        <a:bodyPr/>
        <a:lstStyle/>
        <a:p>
          <a:endParaRPr lang="en-US" i="1"/>
        </a:p>
      </dgm:t>
    </dgm:pt>
    <dgm:pt modelId="{AE0DB787-0EC2-40ED-9773-31CBA03678AD}">
      <dgm:prSet phldrT="[Text]" custT="1"/>
      <dgm:spPr>
        <a:ln>
          <a:solidFill>
            <a:srgbClr val="72AF2F"/>
          </a:solidFill>
        </a:ln>
      </dgm:spPr>
      <dgm:t>
        <a:bodyPr/>
        <a:lstStyle/>
        <a:p>
          <a:endParaRPr lang="en-US" sz="1200" i="1" dirty="0"/>
        </a:p>
      </dgm:t>
    </dgm:pt>
    <dgm:pt modelId="{A509C74D-A0A9-4BE1-9075-954851AC3DEE}" type="parTrans" cxnId="{E85420FA-518F-4192-89E6-B26A0DF22028}">
      <dgm:prSet/>
      <dgm:spPr/>
      <dgm:t>
        <a:bodyPr/>
        <a:lstStyle/>
        <a:p>
          <a:endParaRPr lang="en-US" i="1"/>
        </a:p>
      </dgm:t>
    </dgm:pt>
    <dgm:pt modelId="{0DD9A355-CDCF-48EC-8771-1BAE1744879E}" type="sibTrans" cxnId="{E85420FA-518F-4192-89E6-B26A0DF22028}">
      <dgm:prSet/>
      <dgm:spPr/>
      <dgm:t>
        <a:bodyPr/>
        <a:lstStyle/>
        <a:p>
          <a:endParaRPr lang="en-US" i="1"/>
        </a:p>
      </dgm:t>
    </dgm:pt>
    <dgm:pt modelId="{2F7F02DF-142C-47D1-8798-CDFDD7406D83}">
      <dgm:prSet phldrT="[Text]" custT="1"/>
      <dgm:spPr>
        <a:solidFill>
          <a:srgbClr val="72AF2F"/>
        </a:solidFill>
        <a:ln>
          <a:solidFill>
            <a:srgbClr val="72AF2F"/>
          </a:solidFill>
        </a:ln>
        <a:effectLst>
          <a:outerShdw blurRad="50800" dist="50800" dir="5400000" algn="ctr" rotWithShape="0">
            <a:srgbClr val="72AF2F"/>
          </a:outerShdw>
        </a:effectLst>
        <a:scene3d>
          <a:camera prst="orthographicFront"/>
          <a:lightRig rig="threePt" dir="t"/>
        </a:scene3d>
        <a:sp3d extrusionH="76200" contourW="12700">
          <a:extrusionClr>
            <a:srgbClr val="72AF2F"/>
          </a:extrusionClr>
          <a:contourClr>
            <a:srgbClr val="72AF2F"/>
          </a:contourClr>
        </a:sp3d>
      </dgm:spPr>
      <dgm:t>
        <a:bodyPr/>
        <a:lstStyle/>
        <a:p>
          <a:r>
            <a:rPr lang="en-US" sz="1000" i="1" dirty="0" smtClean="0">
              <a:solidFill>
                <a:schemeClr val="tx1"/>
              </a:solidFill>
            </a:rPr>
            <a:t>1</a:t>
          </a:r>
          <a:endParaRPr lang="en-US" sz="1000" i="1" dirty="0">
            <a:solidFill>
              <a:schemeClr val="tx1"/>
            </a:solidFill>
          </a:endParaRPr>
        </a:p>
      </dgm:t>
    </dgm:pt>
    <dgm:pt modelId="{293B8A8A-4374-4386-86CD-4246672CE6A9}" type="sibTrans" cxnId="{4C679874-47E7-4FBF-B80B-68AD545C48F0}">
      <dgm:prSet/>
      <dgm:spPr/>
      <dgm:t>
        <a:bodyPr/>
        <a:lstStyle/>
        <a:p>
          <a:endParaRPr lang="en-US" i="1"/>
        </a:p>
      </dgm:t>
    </dgm:pt>
    <dgm:pt modelId="{0EA71524-473C-48EE-9974-8BF6FB84DC5D}" type="parTrans" cxnId="{4C679874-47E7-4FBF-B80B-68AD545C48F0}">
      <dgm:prSet/>
      <dgm:spPr/>
      <dgm:t>
        <a:bodyPr/>
        <a:lstStyle/>
        <a:p>
          <a:endParaRPr lang="en-US" i="1"/>
        </a:p>
      </dgm:t>
    </dgm:pt>
    <dgm:pt modelId="{4F1C0224-373E-4ED6-B04C-D4C85A0C648C}">
      <dgm:prSet phldrT="[Text]" custT="1"/>
      <dgm:spPr>
        <a:ln>
          <a:solidFill>
            <a:srgbClr val="72AF2F"/>
          </a:solidFill>
        </a:ln>
      </dgm:spPr>
      <dgm:t>
        <a:bodyPr/>
        <a:lstStyle/>
        <a:p>
          <a:r>
            <a:rPr lang="en-US" sz="1200" i="1" dirty="0" smtClean="0"/>
            <a:t>the Project Co-ordination Committee (PCC) </a:t>
          </a:r>
          <a:r>
            <a:rPr lang="en-US" sz="1200" i="1" dirty="0" smtClean="0">
              <a:solidFill>
                <a:schemeClr val="tx1"/>
              </a:solidFill>
            </a:rPr>
            <a:t>had</a:t>
          </a:r>
          <a:r>
            <a:rPr lang="en-US" sz="1200" i="1" dirty="0" smtClean="0"/>
            <a:t> brainstorming meetings to assess and identify the target groups for the exploitation of the Global Acceleration Platform.</a:t>
          </a:r>
          <a:endParaRPr lang="en-US" sz="1200" i="1" dirty="0"/>
        </a:p>
      </dgm:t>
    </dgm:pt>
    <dgm:pt modelId="{D278971C-1333-4581-A0DE-0F2AD47F6776}" type="parTrans" cxnId="{33A7361E-0160-4C31-AFD8-729E8E10B0B2}">
      <dgm:prSet/>
      <dgm:spPr/>
      <dgm:t>
        <a:bodyPr/>
        <a:lstStyle/>
        <a:p>
          <a:endParaRPr lang="en-US" i="1"/>
        </a:p>
      </dgm:t>
    </dgm:pt>
    <dgm:pt modelId="{8A269E4D-E5C3-43DF-8FE0-3A1748C9397F}" type="sibTrans" cxnId="{33A7361E-0160-4C31-AFD8-729E8E10B0B2}">
      <dgm:prSet/>
      <dgm:spPr/>
      <dgm:t>
        <a:bodyPr/>
        <a:lstStyle/>
        <a:p>
          <a:endParaRPr lang="en-US" i="1"/>
        </a:p>
      </dgm:t>
    </dgm:pt>
    <dgm:pt modelId="{F7EA3769-DEEF-46CE-94A2-95906214BB78}">
      <dgm:prSet phldrT="[Text]" custT="1"/>
      <dgm:spPr>
        <a:ln>
          <a:solidFill>
            <a:srgbClr val="72AF2F"/>
          </a:solidFill>
        </a:ln>
      </dgm:spPr>
      <dgm:t>
        <a:bodyPr/>
        <a:lstStyle/>
        <a:p>
          <a:endParaRPr lang="en-US" sz="1200" i="1" dirty="0"/>
        </a:p>
      </dgm:t>
    </dgm:pt>
    <dgm:pt modelId="{C9A7D958-7B18-446E-BCF0-05C346FC49A1}" type="parTrans" cxnId="{A4A66138-3845-4BFB-BB14-743D1B48AA58}">
      <dgm:prSet/>
      <dgm:spPr/>
      <dgm:t>
        <a:bodyPr/>
        <a:lstStyle/>
        <a:p>
          <a:endParaRPr lang="en-US" i="1"/>
        </a:p>
      </dgm:t>
    </dgm:pt>
    <dgm:pt modelId="{91868AE0-76E6-4552-A37E-727CF9F0293E}" type="sibTrans" cxnId="{A4A66138-3845-4BFB-BB14-743D1B48AA58}">
      <dgm:prSet/>
      <dgm:spPr/>
      <dgm:t>
        <a:bodyPr/>
        <a:lstStyle/>
        <a:p>
          <a:endParaRPr lang="en-US" i="1"/>
        </a:p>
      </dgm:t>
    </dgm:pt>
    <dgm:pt modelId="{65E8B5D9-EE07-4919-BA50-E6C9759D2A7B}">
      <dgm:prSet phldrT="[Text]" custT="1"/>
      <dgm:spPr>
        <a:solidFill>
          <a:srgbClr val="72AF2F"/>
        </a:solidFill>
        <a:ln>
          <a:solidFill>
            <a:srgbClr val="72AF2F"/>
          </a:solidFill>
        </a:ln>
        <a:effectLst>
          <a:outerShdw blurRad="50800" dist="50800" dir="5400000" algn="ctr" rotWithShape="0">
            <a:srgbClr val="72AF2F"/>
          </a:outerShdw>
        </a:effectLst>
        <a:scene3d>
          <a:camera prst="orthographicFront"/>
          <a:lightRig rig="threePt" dir="t"/>
        </a:scene3d>
        <a:sp3d extrusionH="76200" contourW="12700">
          <a:extrusionClr>
            <a:srgbClr val="72AF2F"/>
          </a:extrusionClr>
          <a:contourClr>
            <a:srgbClr val="72AF2F"/>
          </a:contourClr>
        </a:sp3d>
      </dgm:spPr>
      <dgm:t>
        <a:bodyPr/>
        <a:lstStyle/>
        <a:p>
          <a:r>
            <a:rPr lang="en-US" sz="1000" i="1" dirty="0" smtClean="0">
              <a:solidFill>
                <a:schemeClr val="tx1"/>
              </a:solidFill>
            </a:rPr>
            <a:t>4</a:t>
          </a:r>
          <a:endParaRPr lang="en-US" sz="1000" i="1" dirty="0">
            <a:solidFill>
              <a:schemeClr val="tx1"/>
            </a:solidFill>
          </a:endParaRPr>
        </a:p>
      </dgm:t>
    </dgm:pt>
    <dgm:pt modelId="{B02E3A40-EDC9-4680-ADD2-4EFF054019DE}" type="parTrans" cxnId="{0C88D00C-B737-4F4F-998B-19773674D286}">
      <dgm:prSet/>
      <dgm:spPr/>
      <dgm:t>
        <a:bodyPr/>
        <a:lstStyle/>
        <a:p>
          <a:endParaRPr lang="en-US" i="1"/>
        </a:p>
      </dgm:t>
    </dgm:pt>
    <dgm:pt modelId="{F9B0F2F3-8164-4301-AFB1-4F7E75E3CC7E}" type="sibTrans" cxnId="{0C88D00C-B737-4F4F-998B-19773674D286}">
      <dgm:prSet/>
      <dgm:spPr/>
      <dgm:t>
        <a:bodyPr/>
        <a:lstStyle/>
        <a:p>
          <a:endParaRPr lang="en-US" i="1"/>
        </a:p>
      </dgm:t>
    </dgm:pt>
    <dgm:pt modelId="{3CA5DAF3-B115-4AD0-BF43-AF964B6C68B1}">
      <dgm:prSet phldrT="[Text]" custT="1"/>
      <dgm:spPr>
        <a:ln>
          <a:solidFill>
            <a:srgbClr val="72AF2F"/>
          </a:solidFill>
        </a:ln>
      </dgm:spPr>
      <dgm:t>
        <a:bodyPr/>
        <a:lstStyle/>
        <a:p>
          <a:r>
            <a:rPr lang="en-US" sz="1200" i="1" dirty="0" smtClean="0">
              <a:solidFill>
                <a:schemeClr val="tx1"/>
              </a:solidFill>
            </a:rPr>
            <a:t>Once the key strengths and opportunities have been identified, we tried to match them to create capabilities that can be developed into competitive advantages for the Global Acceleration Platform.</a:t>
          </a:r>
          <a:endParaRPr lang="en-US" sz="1200" i="1" dirty="0">
            <a:solidFill>
              <a:schemeClr val="tx1"/>
            </a:solidFill>
          </a:endParaRPr>
        </a:p>
      </dgm:t>
    </dgm:pt>
    <dgm:pt modelId="{2BBD6BD5-1228-4695-B7B8-40D45EF42EEC}" type="parTrans" cxnId="{73126758-95A7-41F6-8DDF-2A3A5CF4E65E}">
      <dgm:prSet/>
      <dgm:spPr/>
      <dgm:t>
        <a:bodyPr/>
        <a:lstStyle/>
        <a:p>
          <a:endParaRPr lang="en-US" i="1"/>
        </a:p>
      </dgm:t>
    </dgm:pt>
    <dgm:pt modelId="{EFF08AE7-2134-4A34-BF04-93D0F65F958B}" type="sibTrans" cxnId="{73126758-95A7-41F6-8DDF-2A3A5CF4E65E}">
      <dgm:prSet/>
      <dgm:spPr/>
      <dgm:t>
        <a:bodyPr/>
        <a:lstStyle/>
        <a:p>
          <a:endParaRPr lang="en-US" i="1"/>
        </a:p>
      </dgm:t>
    </dgm:pt>
    <dgm:pt modelId="{206A4573-8F45-442B-A230-B6B8BB2D347B}">
      <dgm:prSet phldrT="[Text]" custT="1"/>
      <dgm:spPr>
        <a:solidFill>
          <a:srgbClr val="72AF2F"/>
        </a:solidFill>
        <a:ln w="25400">
          <a:solidFill>
            <a:srgbClr val="72AF2F"/>
          </a:solidFill>
        </a:ln>
        <a:effectLst>
          <a:outerShdw blurRad="50800" dist="50800" dir="5400000" algn="ctr" rotWithShape="0">
            <a:srgbClr val="72AF2F"/>
          </a:outerShdw>
        </a:effectLst>
        <a:scene3d>
          <a:camera prst="orthographicFront"/>
          <a:lightRig rig="threePt" dir="t"/>
        </a:scene3d>
        <a:sp3d extrusionH="76200">
          <a:extrusionClr>
            <a:srgbClr val="72AF2F"/>
          </a:extrusionClr>
        </a:sp3d>
      </dgm:spPr>
      <dgm:t>
        <a:bodyPr/>
        <a:lstStyle/>
        <a:p>
          <a:r>
            <a:rPr lang="en-US" sz="1000" i="1" dirty="0" smtClean="0">
              <a:solidFill>
                <a:schemeClr val="tx1"/>
              </a:solidFill>
            </a:rPr>
            <a:t>3</a:t>
          </a:r>
          <a:endParaRPr lang="en-US" sz="1000" i="1" dirty="0">
            <a:solidFill>
              <a:schemeClr val="tx1"/>
            </a:solidFill>
          </a:endParaRPr>
        </a:p>
      </dgm:t>
    </dgm:pt>
    <dgm:pt modelId="{2BDEC426-247C-4964-9262-5A68DC3FB8B6}" type="sibTrans" cxnId="{E610C1BE-0F9D-4284-9EED-7C9E5C1EC70E}">
      <dgm:prSet/>
      <dgm:spPr/>
      <dgm:t>
        <a:bodyPr/>
        <a:lstStyle/>
        <a:p>
          <a:endParaRPr lang="en-US" i="1"/>
        </a:p>
      </dgm:t>
    </dgm:pt>
    <dgm:pt modelId="{F0EDFA95-4F58-4141-A6BD-D074F7014EB7}" type="parTrans" cxnId="{E610C1BE-0F9D-4284-9EED-7C9E5C1EC70E}">
      <dgm:prSet/>
      <dgm:spPr/>
      <dgm:t>
        <a:bodyPr/>
        <a:lstStyle/>
        <a:p>
          <a:endParaRPr lang="en-US" i="1"/>
        </a:p>
      </dgm:t>
    </dgm:pt>
    <dgm:pt modelId="{53342A85-69D3-40AB-8D99-693E03B78633}" type="pres">
      <dgm:prSet presAssocID="{3DEEC66E-662D-417B-B6CA-D7AF67E87339}" presName="linearFlow" presStyleCnt="0">
        <dgm:presLayoutVars>
          <dgm:dir/>
          <dgm:animLvl val="lvl"/>
          <dgm:resizeHandles val="exact"/>
        </dgm:presLayoutVars>
      </dgm:prSet>
      <dgm:spPr/>
      <dgm:t>
        <a:bodyPr/>
        <a:lstStyle/>
        <a:p>
          <a:endParaRPr lang="en-US"/>
        </a:p>
      </dgm:t>
    </dgm:pt>
    <dgm:pt modelId="{4DBA279B-88C9-4D76-8EB9-1D7078B28AF7}" type="pres">
      <dgm:prSet presAssocID="{2F7F02DF-142C-47D1-8798-CDFDD7406D83}" presName="composite" presStyleCnt="0"/>
      <dgm:spPr/>
    </dgm:pt>
    <dgm:pt modelId="{248A27C4-01E4-43E1-9838-77AE0E9C186C}" type="pres">
      <dgm:prSet presAssocID="{2F7F02DF-142C-47D1-8798-CDFDD7406D83}" presName="parentText" presStyleLbl="alignNode1" presStyleIdx="0" presStyleCnt="4">
        <dgm:presLayoutVars>
          <dgm:chMax val="1"/>
          <dgm:bulletEnabled val="1"/>
        </dgm:presLayoutVars>
      </dgm:prSet>
      <dgm:spPr/>
      <dgm:t>
        <a:bodyPr/>
        <a:lstStyle/>
        <a:p>
          <a:endParaRPr lang="en-US"/>
        </a:p>
      </dgm:t>
    </dgm:pt>
    <dgm:pt modelId="{9D506945-C161-483C-B24C-7EC82F0AC5E6}" type="pres">
      <dgm:prSet presAssocID="{2F7F02DF-142C-47D1-8798-CDFDD7406D83}" presName="descendantText" presStyleLbl="alignAcc1" presStyleIdx="0" presStyleCnt="4" custLinFactNeighborX="6201" custLinFactNeighborY="-9351">
        <dgm:presLayoutVars>
          <dgm:bulletEnabled val="1"/>
        </dgm:presLayoutVars>
      </dgm:prSet>
      <dgm:spPr/>
      <dgm:t>
        <a:bodyPr/>
        <a:lstStyle/>
        <a:p>
          <a:endParaRPr lang="en-US"/>
        </a:p>
      </dgm:t>
    </dgm:pt>
    <dgm:pt modelId="{522D3731-CEF1-47B1-BF08-9BF7D3905575}" type="pres">
      <dgm:prSet presAssocID="{293B8A8A-4374-4386-86CD-4246672CE6A9}" presName="sp" presStyleCnt="0"/>
      <dgm:spPr/>
    </dgm:pt>
    <dgm:pt modelId="{C5650807-C79D-4C15-B5C2-44C24A945D0E}" type="pres">
      <dgm:prSet presAssocID="{0AA9B570-6DC9-4F69-84DC-7D33FEFF35FA}" presName="composite" presStyleCnt="0"/>
      <dgm:spPr/>
    </dgm:pt>
    <dgm:pt modelId="{0DED3BB0-1FC6-4DBA-A461-D997D68DCC20}" type="pres">
      <dgm:prSet presAssocID="{0AA9B570-6DC9-4F69-84DC-7D33FEFF35FA}" presName="parentText" presStyleLbl="alignNode1" presStyleIdx="1" presStyleCnt="4">
        <dgm:presLayoutVars>
          <dgm:chMax val="1"/>
          <dgm:bulletEnabled val="1"/>
        </dgm:presLayoutVars>
      </dgm:prSet>
      <dgm:spPr/>
      <dgm:t>
        <a:bodyPr/>
        <a:lstStyle/>
        <a:p>
          <a:endParaRPr lang="en-US"/>
        </a:p>
      </dgm:t>
    </dgm:pt>
    <dgm:pt modelId="{F28C5316-8A52-4F93-BBD3-72C77E749841}" type="pres">
      <dgm:prSet presAssocID="{0AA9B570-6DC9-4F69-84DC-7D33FEFF35FA}" presName="descendantText" presStyleLbl="alignAcc1" presStyleIdx="1" presStyleCnt="4">
        <dgm:presLayoutVars>
          <dgm:bulletEnabled val="1"/>
        </dgm:presLayoutVars>
      </dgm:prSet>
      <dgm:spPr/>
      <dgm:t>
        <a:bodyPr/>
        <a:lstStyle/>
        <a:p>
          <a:endParaRPr lang="en-US"/>
        </a:p>
      </dgm:t>
    </dgm:pt>
    <dgm:pt modelId="{6481BA86-8D03-4A86-95A7-465B8E6EF0B1}" type="pres">
      <dgm:prSet presAssocID="{D0604140-D5F0-4A34-8B2B-E629DE73E9ED}" presName="sp" presStyleCnt="0"/>
      <dgm:spPr/>
    </dgm:pt>
    <dgm:pt modelId="{EF3DF6C0-D95E-4826-85EF-62E21D1BDF1B}" type="pres">
      <dgm:prSet presAssocID="{206A4573-8F45-442B-A230-B6B8BB2D347B}" presName="composite" presStyleCnt="0"/>
      <dgm:spPr/>
    </dgm:pt>
    <dgm:pt modelId="{42682C01-ADF7-426E-972B-979CCA7838FC}" type="pres">
      <dgm:prSet presAssocID="{206A4573-8F45-442B-A230-B6B8BB2D347B}" presName="parentText" presStyleLbl="alignNode1" presStyleIdx="2" presStyleCnt="4">
        <dgm:presLayoutVars>
          <dgm:chMax val="1"/>
          <dgm:bulletEnabled val="1"/>
        </dgm:presLayoutVars>
      </dgm:prSet>
      <dgm:spPr/>
      <dgm:t>
        <a:bodyPr/>
        <a:lstStyle/>
        <a:p>
          <a:endParaRPr lang="en-US"/>
        </a:p>
      </dgm:t>
    </dgm:pt>
    <dgm:pt modelId="{7D2CC702-4D9A-4F19-AEED-3B21F1E32848}" type="pres">
      <dgm:prSet presAssocID="{206A4573-8F45-442B-A230-B6B8BB2D347B}" presName="descendantText" presStyleLbl="alignAcc1" presStyleIdx="2" presStyleCnt="4" custLinFactNeighborY="-4079">
        <dgm:presLayoutVars>
          <dgm:bulletEnabled val="1"/>
        </dgm:presLayoutVars>
      </dgm:prSet>
      <dgm:spPr/>
      <dgm:t>
        <a:bodyPr/>
        <a:lstStyle/>
        <a:p>
          <a:endParaRPr lang="en-US"/>
        </a:p>
      </dgm:t>
    </dgm:pt>
    <dgm:pt modelId="{4ABD64C1-4DD5-4428-9610-7CB87269A84E}" type="pres">
      <dgm:prSet presAssocID="{2BDEC426-247C-4964-9262-5A68DC3FB8B6}" presName="sp" presStyleCnt="0"/>
      <dgm:spPr/>
    </dgm:pt>
    <dgm:pt modelId="{55A8F0BF-C082-496C-BEB8-86BC6615E4D5}" type="pres">
      <dgm:prSet presAssocID="{65E8B5D9-EE07-4919-BA50-E6C9759D2A7B}" presName="composite" presStyleCnt="0"/>
      <dgm:spPr/>
    </dgm:pt>
    <dgm:pt modelId="{0E4FEDA9-349B-4F18-A437-B9117D38692E}" type="pres">
      <dgm:prSet presAssocID="{65E8B5D9-EE07-4919-BA50-E6C9759D2A7B}" presName="parentText" presStyleLbl="alignNode1" presStyleIdx="3" presStyleCnt="4">
        <dgm:presLayoutVars>
          <dgm:chMax val="1"/>
          <dgm:bulletEnabled val="1"/>
        </dgm:presLayoutVars>
      </dgm:prSet>
      <dgm:spPr/>
      <dgm:t>
        <a:bodyPr/>
        <a:lstStyle/>
        <a:p>
          <a:endParaRPr lang="en-US"/>
        </a:p>
      </dgm:t>
    </dgm:pt>
    <dgm:pt modelId="{53E0E4A4-8006-4123-ABAD-F4FA35300909}" type="pres">
      <dgm:prSet presAssocID="{65E8B5D9-EE07-4919-BA50-E6C9759D2A7B}" presName="descendantText" presStyleLbl="alignAcc1" presStyleIdx="3" presStyleCnt="4" custLinFactNeighborY="-5722">
        <dgm:presLayoutVars>
          <dgm:bulletEnabled val="1"/>
        </dgm:presLayoutVars>
      </dgm:prSet>
      <dgm:spPr/>
      <dgm:t>
        <a:bodyPr/>
        <a:lstStyle/>
        <a:p>
          <a:endParaRPr lang="en-US"/>
        </a:p>
      </dgm:t>
    </dgm:pt>
  </dgm:ptLst>
  <dgm:cxnLst>
    <dgm:cxn modelId="{02B8FF5D-3370-4933-80CB-3853AF8C26AC}" type="presOf" srcId="{F7EA3769-DEEF-46CE-94A2-95906214BB78}" destId="{9D506945-C161-483C-B24C-7EC82F0AC5E6}" srcOrd="0" destOrd="0" presId="urn:microsoft.com/office/officeart/2005/8/layout/chevron2"/>
    <dgm:cxn modelId="{73126758-95A7-41F6-8DDF-2A3A5CF4E65E}" srcId="{65E8B5D9-EE07-4919-BA50-E6C9759D2A7B}" destId="{3CA5DAF3-B115-4AD0-BF43-AF964B6C68B1}" srcOrd="0" destOrd="0" parTransId="{2BBD6BD5-1228-4695-B7B8-40D45EF42EEC}" sibTransId="{EFF08AE7-2134-4A34-BF04-93D0F65F958B}"/>
    <dgm:cxn modelId="{56BAD6C0-03F4-480A-8B40-6ABE786B3F75}" srcId="{206A4573-8F45-442B-A230-B6B8BB2D347B}" destId="{02CD837F-9C0F-4C79-AA05-A9ABC2C1A852}" srcOrd="0" destOrd="0" parTransId="{0FBFD8EF-088B-40A6-8156-6CD56D34488D}" sibTransId="{FF1E8824-0DD7-4912-9859-EDC042250EE2}"/>
    <dgm:cxn modelId="{14C685A2-FA54-40AC-A14E-B47EE2321AEA}" type="presOf" srcId="{AE0DB787-0EC2-40ED-9773-31CBA03678AD}" destId="{9D506945-C161-483C-B24C-7EC82F0AC5E6}" srcOrd="0" destOrd="2" presId="urn:microsoft.com/office/officeart/2005/8/layout/chevron2"/>
    <dgm:cxn modelId="{33A7361E-0160-4C31-AFD8-729E8E10B0B2}" srcId="{2F7F02DF-142C-47D1-8798-CDFDD7406D83}" destId="{4F1C0224-373E-4ED6-B04C-D4C85A0C648C}" srcOrd="1" destOrd="0" parTransId="{D278971C-1333-4581-A0DE-0F2AD47F6776}" sibTransId="{8A269E4D-E5C3-43DF-8FE0-3A1748C9397F}"/>
    <dgm:cxn modelId="{FFF423CD-271D-4177-87D8-A2139B4F3DA8}" type="presOf" srcId="{425B957C-A6CF-4F25-ADCF-FB914109B7F2}" destId="{F28C5316-8A52-4F93-BBD3-72C77E749841}" srcOrd="0" destOrd="0" presId="urn:microsoft.com/office/officeart/2005/8/layout/chevron2"/>
    <dgm:cxn modelId="{E85420FA-518F-4192-89E6-B26A0DF22028}" srcId="{2F7F02DF-142C-47D1-8798-CDFDD7406D83}" destId="{AE0DB787-0EC2-40ED-9773-31CBA03678AD}" srcOrd="2" destOrd="0" parTransId="{A509C74D-A0A9-4BE1-9075-954851AC3DEE}" sibTransId="{0DD9A355-CDCF-48EC-8771-1BAE1744879E}"/>
    <dgm:cxn modelId="{5B5757B5-6BC0-4988-8E89-8921CFA536FE}" type="presOf" srcId="{2F7F02DF-142C-47D1-8798-CDFDD7406D83}" destId="{248A27C4-01E4-43E1-9838-77AE0E9C186C}" srcOrd="0" destOrd="0" presId="urn:microsoft.com/office/officeart/2005/8/layout/chevron2"/>
    <dgm:cxn modelId="{0C88D00C-B737-4F4F-998B-19773674D286}" srcId="{3DEEC66E-662D-417B-B6CA-D7AF67E87339}" destId="{65E8B5D9-EE07-4919-BA50-E6C9759D2A7B}" srcOrd="3" destOrd="0" parTransId="{B02E3A40-EDC9-4680-ADD2-4EFF054019DE}" sibTransId="{F9B0F2F3-8164-4301-AFB1-4F7E75E3CC7E}"/>
    <dgm:cxn modelId="{7C8527AB-F59F-4640-BEA5-3B3E7D7D96AF}" type="presOf" srcId="{02CD837F-9C0F-4C79-AA05-A9ABC2C1A852}" destId="{7D2CC702-4D9A-4F19-AEED-3B21F1E32848}" srcOrd="0" destOrd="0" presId="urn:microsoft.com/office/officeart/2005/8/layout/chevron2"/>
    <dgm:cxn modelId="{7AEC7EE2-7A13-4D96-B936-F5458D748A90}" type="presOf" srcId="{65E8B5D9-EE07-4919-BA50-E6C9759D2A7B}" destId="{0E4FEDA9-349B-4F18-A437-B9117D38692E}" srcOrd="0" destOrd="0" presId="urn:microsoft.com/office/officeart/2005/8/layout/chevron2"/>
    <dgm:cxn modelId="{D7FE1E99-62B4-4E82-8373-A73D03266772}" srcId="{0AA9B570-6DC9-4F69-84DC-7D33FEFF35FA}" destId="{425B957C-A6CF-4F25-ADCF-FB914109B7F2}" srcOrd="0" destOrd="0" parTransId="{65D926F6-C1DA-4CF5-9889-4EAF78EF20ED}" sibTransId="{69DB0C6C-B1B0-48B7-A65A-816F3B961185}"/>
    <dgm:cxn modelId="{E610C1BE-0F9D-4284-9EED-7C9E5C1EC70E}" srcId="{3DEEC66E-662D-417B-B6CA-D7AF67E87339}" destId="{206A4573-8F45-442B-A230-B6B8BB2D347B}" srcOrd="2" destOrd="0" parTransId="{F0EDFA95-4F58-4141-A6BD-D074F7014EB7}" sibTransId="{2BDEC426-247C-4964-9262-5A68DC3FB8B6}"/>
    <dgm:cxn modelId="{59E41B7F-7F95-4ACE-9B26-BBC42F3B3FF7}" type="presOf" srcId="{206A4573-8F45-442B-A230-B6B8BB2D347B}" destId="{42682C01-ADF7-426E-972B-979CCA7838FC}" srcOrd="0" destOrd="0" presId="urn:microsoft.com/office/officeart/2005/8/layout/chevron2"/>
    <dgm:cxn modelId="{D89B4161-89DB-497E-9ECF-7F50A52CF3B3}" type="presOf" srcId="{4F1C0224-373E-4ED6-B04C-D4C85A0C648C}" destId="{9D506945-C161-483C-B24C-7EC82F0AC5E6}" srcOrd="0" destOrd="1" presId="urn:microsoft.com/office/officeart/2005/8/layout/chevron2"/>
    <dgm:cxn modelId="{55CEB6BC-4BC3-461C-9674-F9A6FE919608}" srcId="{3DEEC66E-662D-417B-B6CA-D7AF67E87339}" destId="{0AA9B570-6DC9-4F69-84DC-7D33FEFF35FA}" srcOrd="1" destOrd="0" parTransId="{2C2A6CD1-8FE6-481A-AE4C-209322A739DA}" sibTransId="{D0604140-D5F0-4A34-8B2B-E629DE73E9ED}"/>
    <dgm:cxn modelId="{6AC23D0C-8DE6-4CCF-BDB6-45084A0DFD67}" type="presOf" srcId="{0AA9B570-6DC9-4F69-84DC-7D33FEFF35FA}" destId="{0DED3BB0-1FC6-4DBA-A461-D997D68DCC20}" srcOrd="0" destOrd="0" presId="urn:microsoft.com/office/officeart/2005/8/layout/chevron2"/>
    <dgm:cxn modelId="{4C679874-47E7-4FBF-B80B-68AD545C48F0}" srcId="{3DEEC66E-662D-417B-B6CA-D7AF67E87339}" destId="{2F7F02DF-142C-47D1-8798-CDFDD7406D83}" srcOrd="0" destOrd="0" parTransId="{0EA71524-473C-48EE-9974-8BF6FB84DC5D}" sibTransId="{293B8A8A-4374-4386-86CD-4246672CE6A9}"/>
    <dgm:cxn modelId="{780FBAF6-EE1D-4C46-9CB2-D09C2713220E}" type="presOf" srcId="{3DEEC66E-662D-417B-B6CA-D7AF67E87339}" destId="{53342A85-69D3-40AB-8D99-693E03B78633}" srcOrd="0" destOrd="0" presId="urn:microsoft.com/office/officeart/2005/8/layout/chevron2"/>
    <dgm:cxn modelId="{9BE1494A-7E07-432A-9493-A09CA95DF3D2}" type="presOf" srcId="{3CA5DAF3-B115-4AD0-BF43-AF964B6C68B1}" destId="{53E0E4A4-8006-4123-ABAD-F4FA35300909}" srcOrd="0" destOrd="0" presId="urn:microsoft.com/office/officeart/2005/8/layout/chevron2"/>
    <dgm:cxn modelId="{A4A66138-3845-4BFB-BB14-743D1B48AA58}" srcId="{2F7F02DF-142C-47D1-8798-CDFDD7406D83}" destId="{F7EA3769-DEEF-46CE-94A2-95906214BB78}" srcOrd="0" destOrd="0" parTransId="{C9A7D958-7B18-446E-BCF0-05C346FC49A1}" sibTransId="{91868AE0-76E6-4552-A37E-727CF9F0293E}"/>
    <dgm:cxn modelId="{E6952815-B120-4944-B792-FFD093AC7AE3}" type="presParOf" srcId="{53342A85-69D3-40AB-8D99-693E03B78633}" destId="{4DBA279B-88C9-4D76-8EB9-1D7078B28AF7}" srcOrd="0" destOrd="0" presId="urn:microsoft.com/office/officeart/2005/8/layout/chevron2"/>
    <dgm:cxn modelId="{ECCB2593-E7DB-4BEA-B2E5-C7A5B4B0D3A1}" type="presParOf" srcId="{4DBA279B-88C9-4D76-8EB9-1D7078B28AF7}" destId="{248A27C4-01E4-43E1-9838-77AE0E9C186C}" srcOrd="0" destOrd="0" presId="urn:microsoft.com/office/officeart/2005/8/layout/chevron2"/>
    <dgm:cxn modelId="{58716DB1-4D0C-4476-921A-FF2DB93AF13E}" type="presParOf" srcId="{4DBA279B-88C9-4D76-8EB9-1D7078B28AF7}" destId="{9D506945-C161-483C-B24C-7EC82F0AC5E6}" srcOrd="1" destOrd="0" presId="urn:microsoft.com/office/officeart/2005/8/layout/chevron2"/>
    <dgm:cxn modelId="{8A9A28C3-9F7E-4A68-BF20-AEBBA1743101}" type="presParOf" srcId="{53342A85-69D3-40AB-8D99-693E03B78633}" destId="{522D3731-CEF1-47B1-BF08-9BF7D3905575}" srcOrd="1" destOrd="0" presId="urn:microsoft.com/office/officeart/2005/8/layout/chevron2"/>
    <dgm:cxn modelId="{EE996F84-3FF8-4830-A24D-C34FCD8E90DE}" type="presParOf" srcId="{53342A85-69D3-40AB-8D99-693E03B78633}" destId="{C5650807-C79D-4C15-B5C2-44C24A945D0E}" srcOrd="2" destOrd="0" presId="urn:microsoft.com/office/officeart/2005/8/layout/chevron2"/>
    <dgm:cxn modelId="{93816A84-ACFF-4FEC-8493-18CE0A89A3C6}" type="presParOf" srcId="{C5650807-C79D-4C15-B5C2-44C24A945D0E}" destId="{0DED3BB0-1FC6-4DBA-A461-D997D68DCC20}" srcOrd="0" destOrd="0" presId="urn:microsoft.com/office/officeart/2005/8/layout/chevron2"/>
    <dgm:cxn modelId="{CE5C85A1-698B-4EE0-B4D2-7E54F6A56BA0}" type="presParOf" srcId="{C5650807-C79D-4C15-B5C2-44C24A945D0E}" destId="{F28C5316-8A52-4F93-BBD3-72C77E749841}" srcOrd="1" destOrd="0" presId="urn:microsoft.com/office/officeart/2005/8/layout/chevron2"/>
    <dgm:cxn modelId="{4D0BC767-C301-4D6C-ADCF-AE65B02BCA45}" type="presParOf" srcId="{53342A85-69D3-40AB-8D99-693E03B78633}" destId="{6481BA86-8D03-4A86-95A7-465B8E6EF0B1}" srcOrd="3" destOrd="0" presId="urn:microsoft.com/office/officeart/2005/8/layout/chevron2"/>
    <dgm:cxn modelId="{0CA23BA5-CFC1-4104-9124-4914338AA41A}" type="presParOf" srcId="{53342A85-69D3-40AB-8D99-693E03B78633}" destId="{EF3DF6C0-D95E-4826-85EF-62E21D1BDF1B}" srcOrd="4" destOrd="0" presId="urn:microsoft.com/office/officeart/2005/8/layout/chevron2"/>
    <dgm:cxn modelId="{1FE03C13-3E26-4F46-9139-C3B24131CF3E}" type="presParOf" srcId="{EF3DF6C0-D95E-4826-85EF-62E21D1BDF1B}" destId="{42682C01-ADF7-426E-972B-979CCA7838FC}" srcOrd="0" destOrd="0" presId="urn:microsoft.com/office/officeart/2005/8/layout/chevron2"/>
    <dgm:cxn modelId="{0EEE4228-7B20-41A0-B5BA-4C2BDABD9815}" type="presParOf" srcId="{EF3DF6C0-D95E-4826-85EF-62E21D1BDF1B}" destId="{7D2CC702-4D9A-4F19-AEED-3B21F1E32848}" srcOrd="1" destOrd="0" presId="urn:microsoft.com/office/officeart/2005/8/layout/chevron2"/>
    <dgm:cxn modelId="{0391EA69-380D-40E2-BB66-239B81CF6FBF}" type="presParOf" srcId="{53342A85-69D3-40AB-8D99-693E03B78633}" destId="{4ABD64C1-4DD5-4428-9610-7CB87269A84E}" srcOrd="5" destOrd="0" presId="urn:microsoft.com/office/officeart/2005/8/layout/chevron2"/>
    <dgm:cxn modelId="{251D3854-A9E1-454B-8D61-528DB9442ECB}" type="presParOf" srcId="{53342A85-69D3-40AB-8D99-693E03B78633}" destId="{55A8F0BF-C082-496C-BEB8-86BC6615E4D5}" srcOrd="6" destOrd="0" presId="urn:microsoft.com/office/officeart/2005/8/layout/chevron2"/>
    <dgm:cxn modelId="{764354E7-4C60-49D2-A9D2-5BACC36308B4}" type="presParOf" srcId="{55A8F0BF-C082-496C-BEB8-86BC6615E4D5}" destId="{0E4FEDA9-349B-4F18-A437-B9117D38692E}" srcOrd="0" destOrd="0" presId="urn:microsoft.com/office/officeart/2005/8/layout/chevron2"/>
    <dgm:cxn modelId="{3F78DC5B-9F1D-47C6-877D-29708049F8F0}" type="presParOf" srcId="{55A8F0BF-C082-496C-BEB8-86BC6615E4D5}" destId="{53E0E4A4-8006-4123-ABAD-F4FA35300909}"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FD8E5E-7327-4E26-8035-D44162FEE8F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D46919FE-E94F-4DA7-9EDB-6B2646CFD797}">
      <dgm:prSet phldrT="[Text]" custT="1"/>
      <dgm:spPr>
        <a:solidFill>
          <a:srgbClr val="72AF2F"/>
        </a:solidFill>
      </dgm:spPr>
      <dgm:t>
        <a:bodyPr/>
        <a:lstStyle/>
        <a:p>
          <a:r>
            <a:rPr lang="en-US" sz="2000" i="0" dirty="0" smtClean="0"/>
            <a:t>MINIMUM VIABLE PRODUCT</a:t>
          </a:r>
          <a:endParaRPr lang="en-US" sz="2000" i="0" dirty="0"/>
        </a:p>
      </dgm:t>
    </dgm:pt>
    <dgm:pt modelId="{EABF010F-1AFA-42BE-8605-A5BC92594FD8}" type="parTrans" cxnId="{A5424D3B-3669-4BFC-980C-DE068A733580}">
      <dgm:prSet/>
      <dgm:spPr/>
      <dgm:t>
        <a:bodyPr/>
        <a:lstStyle/>
        <a:p>
          <a:endParaRPr lang="en-US"/>
        </a:p>
      </dgm:t>
    </dgm:pt>
    <dgm:pt modelId="{4D3C3081-6FE1-46B3-B6CE-7C8DC0CD6C47}" type="sibTrans" cxnId="{A5424D3B-3669-4BFC-980C-DE068A733580}">
      <dgm:prSet/>
      <dgm:spPr/>
      <dgm:t>
        <a:bodyPr/>
        <a:lstStyle/>
        <a:p>
          <a:endParaRPr lang="en-US"/>
        </a:p>
      </dgm:t>
    </dgm:pt>
    <dgm:pt modelId="{170553E8-2AC2-4A99-9C8D-6F1F008E285A}">
      <dgm:prSet phldrT="[Text]" custT="1"/>
      <dgm:spPr>
        <a:solidFill>
          <a:srgbClr val="72AF2F"/>
        </a:solidFill>
      </dgm:spPr>
      <dgm:t>
        <a:bodyPr/>
        <a:lstStyle/>
        <a:p>
          <a:r>
            <a:rPr lang="en-US" sz="2000" i="0" dirty="0" smtClean="0"/>
            <a:t>GLOBAL ACCELERATION PLATFORM</a:t>
          </a:r>
          <a:endParaRPr lang="en-US" sz="2000" i="0" dirty="0"/>
        </a:p>
      </dgm:t>
    </dgm:pt>
    <dgm:pt modelId="{089188D3-133B-4D4E-87D7-54D5405C5991}" type="parTrans" cxnId="{02737E2C-C16C-4F72-A44E-F2F3D0ED1C57}">
      <dgm:prSet/>
      <dgm:spPr/>
      <dgm:t>
        <a:bodyPr/>
        <a:lstStyle/>
        <a:p>
          <a:endParaRPr lang="en-US"/>
        </a:p>
      </dgm:t>
    </dgm:pt>
    <dgm:pt modelId="{3BE06B5C-BB49-4178-9F4B-2E3627F73836}" type="sibTrans" cxnId="{02737E2C-C16C-4F72-A44E-F2F3D0ED1C57}">
      <dgm:prSet/>
      <dgm:spPr/>
      <dgm:t>
        <a:bodyPr/>
        <a:lstStyle/>
        <a:p>
          <a:endParaRPr lang="en-US"/>
        </a:p>
      </dgm:t>
    </dgm:pt>
    <dgm:pt modelId="{DFA46914-E2C9-4911-89A0-9397671386DA}">
      <dgm:prSet phldrT="[Text]" custT="1"/>
      <dgm:spPr>
        <a:solidFill>
          <a:srgbClr val="FFFFFF"/>
        </a:solidFill>
        <a:ln>
          <a:solidFill>
            <a:srgbClr val="72AF2F">
              <a:alpha val="90000"/>
            </a:srgbClr>
          </a:solidFill>
        </a:ln>
        <a:effectLst>
          <a:outerShdw blurRad="50800" dist="50800" dir="5400000" algn="ctr" rotWithShape="0">
            <a:srgbClr val="72AF2F"/>
          </a:outerShdw>
        </a:effectLst>
      </dgm:spPr>
      <dgm:t>
        <a:bodyPr/>
        <a:lstStyle/>
        <a:p>
          <a:pPr algn="just"/>
          <a:endParaRPr lang="en-US" sz="1000" i="0" dirty="0"/>
        </a:p>
      </dgm:t>
    </dgm:pt>
    <dgm:pt modelId="{A22407E7-258C-4976-A9A9-7FCE7679AAF5}" type="parTrans" cxnId="{70E76770-8052-4069-84B5-E67B89D80EF3}">
      <dgm:prSet/>
      <dgm:spPr/>
      <dgm:t>
        <a:bodyPr/>
        <a:lstStyle/>
        <a:p>
          <a:endParaRPr lang="en-US"/>
        </a:p>
      </dgm:t>
    </dgm:pt>
    <dgm:pt modelId="{4AAD2081-FB2C-4D04-95C2-06375E4AD522}" type="sibTrans" cxnId="{70E76770-8052-4069-84B5-E67B89D80EF3}">
      <dgm:prSet/>
      <dgm:spPr/>
      <dgm:t>
        <a:bodyPr/>
        <a:lstStyle/>
        <a:p>
          <a:endParaRPr lang="en-US"/>
        </a:p>
      </dgm:t>
    </dgm:pt>
    <dgm:pt modelId="{8BBB2322-3493-4E33-B7E6-4E71D5EFD24C}">
      <dgm:prSet phldrT="[Text]" custT="1"/>
      <dgm:spPr>
        <a:solidFill>
          <a:srgbClr val="FFFFFF"/>
        </a:solidFill>
        <a:ln>
          <a:solidFill>
            <a:srgbClr val="72AF2F">
              <a:alpha val="90000"/>
            </a:srgbClr>
          </a:solidFill>
        </a:ln>
        <a:effectLst>
          <a:outerShdw blurRad="50800" dist="50800" dir="5400000" algn="ctr" rotWithShape="0">
            <a:srgbClr val="72AF2F"/>
          </a:outerShdw>
        </a:effectLst>
      </dgm:spPr>
      <dgm:t>
        <a:bodyPr/>
        <a:lstStyle/>
        <a:p>
          <a:pPr algn="just"/>
          <a:r>
            <a:rPr lang="en-US" sz="1000" i="0" dirty="0" smtClean="0"/>
            <a:t>The initial version of the Global Acceleration Platform was the Spanish version. It was designed to pilot a first dashboard with the scope to provide guidance on the expected values that the KPIs associated to the different methodologies and tools may have in order to reflect the intended progress. The initial platform was extensively improved in terms content and design, as agreed at European Consortium level.</a:t>
          </a:r>
          <a:endParaRPr lang="en-US" sz="1000" i="0" dirty="0"/>
        </a:p>
      </dgm:t>
    </dgm:pt>
    <dgm:pt modelId="{A02582BC-04F4-47BB-9BE2-6CBFEB80B1FA}" type="parTrans" cxnId="{781E776F-F482-4C16-8810-23744A9973C0}">
      <dgm:prSet/>
      <dgm:spPr/>
      <dgm:t>
        <a:bodyPr/>
        <a:lstStyle/>
        <a:p>
          <a:endParaRPr lang="en-US"/>
        </a:p>
      </dgm:t>
    </dgm:pt>
    <dgm:pt modelId="{ADAD18B1-382A-47F2-AD56-A30C14DE2950}" type="sibTrans" cxnId="{781E776F-F482-4C16-8810-23744A9973C0}">
      <dgm:prSet/>
      <dgm:spPr/>
      <dgm:t>
        <a:bodyPr/>
        <a:lstStyle/>
        <a:p>
          <a:endParaRPr lang="en-US"/>
        </a:p>
      </dgm:t>
    </dgm:pt>
    <dgm:pt modelId="{A8BAD815-5B7B-4BD7-87CD-8032CBE7D7CE}">
      <dgm:prSet phldrT="[Text]"/>
      <dgm:spPr>
        <a:solidFill>
          <a:srgbClr val="FFFFFF"/>
        </a:solidFill>
        <a:ln>
          <a:solidFill>
            <a:srgbClr val="72AF2F">
              <a:alpha val="90000"/>
            </a:srgbClr>
          </a:solidFill>
        </a:ln>
        <a:effectLst>
          <a:outerShdw blurRad="50800" dist="50800" dir="5400000" algn="ctr" rotWithShape="0">
            <a:srgbClr val="72AF2F"/>
          </a:outerShdw>
        </a:effectLst>
      </dgm:spPr>
      <dgm:t>
        <a:bodyPr/>
        <a:lstStyle/>
        <a:p>
          <a:pPr algn="just"/>
          <a:endParaRPr lang="en-US" i="0" dirty="0"/>
        </a:p>
      </dgm:t>
    </dgm:pt>
    <dgm:pt modelId="{EEABBD81-F071-45AC-8332-8A64284563F9}" type="sibTrans" cxnId="{2D32B534-B095-41DC-8A84-D18AE920D0EE}">
      <dgm:prSet/>
      <dgm:spPr/>
      <dgm:t>
        <a:bodyPr/>
        <a:lstStyle/>
        <a:p>
          <a:endParaRPr lang="en-US"/>
        </a:p>
      </dgm:t>
    </dgm:pt>
    <dgm:pt modelId="{8F96FCB7-11E1-4F05-8012-1038A675C19F}" type="parTrans" cxnId="{2D32B534-B095-41DC-8A84-D18AE920D0EE}">
      <dgm:prSet/>
      <dgm:spPr/>
      <dgm:t>
        <a:bodyPr/>
        <a:lstStyle/>
        <a:p>
          <a:endParaRPr lang="en-US"/>
        </a:p>
      </dgm:t>
    </dgm:pt>
    <dgm:pt modelId="{CE24C884-C6FB-4441-9EEE-2BC01FCE59F3}">
      <dgm:prSet phldrT="[Text]"/>
      <dgm:spPr>
        <a:solidFill>
          <a:srgbClr val="FFFFFF"/>
        </a:solidFill>
        <a:ln>
          <a:solidFill>
            <a:srgbClr val="72AF2F">
              <a:alpha val="90000"/>
            </a:srgbClr>
          </a:solidFill>
        </a:ln>
        <a:effectLst>
          <a:outerShdw blurRad="50800" dist="50800" dir="5400000" algn="ctr" rotWithShape="0">
            <a:srgbClr val="72AF2F"/>
          </a:outerShdw>
        </a:effectLst>
      </dgm:spPr>
      <dgm:t>
        <a:bodyPr/>
        <a:lstStyle/>
        <a:p>
          <a:pPr algn="just"/>
          <a:r>
            <a:rPr lang="en-US" i="0" dirty="0" smtClean="0"/>
            <a:t>The new functionalities of the Global Acceleration Platform were designed to </a:t>
          </a:r>
          <a:r>
            <a:rPr lang="en-GB" i="0" dirty="0" smtClean="0"/>
            <a:t>support users in emerging European countries with an innovative platform, that allows matching between the different categories of target users, such as investors and start-ups. Thus, both users who are starting </a:t>
          </a:r>
          <a:r>
            <a:rPr lang="en-GB" i="0" dirty="0" smtClean="0">
              <a:solidFill>
                <a:schemeClr val="tx1"/>
              </a:solidFill>
            </a:rPr>
            <a:t>up</a:t>
          </a:r>
          <a:r>
            <a:rPr lang="en-GB" i="0" dirty="0" smtClean="0">
              <a:solidFill>
                <a:srgbClr val="FF0000"/>
              </a:solidFill>
            </a:rPr>
            <a:t> </a:t>
          </a:r>
          <a:r>
            <a:rPr lang="en-GB" i="0" dirty="0" smtClean="0"/>
            <a:t>and wish to establish their own business, but they need financial support to be able to sustain the idea, and funders who wish to invest in a new profitable business, may start beneficial relationships in a fast, safe and effortless manner.</a:t>
          </a:r>
          <a:endParaRPr lang="en-US" i="0" dirty="0"/>
        </a:p>
      </dgm:t>
    </dgm:pt>
    <dgm:pt modelId="{0A565AB0-B2F2-44A1-B81C-435B8805E982}" type="sibTrans" cxnId="{179987B6-38BA-4429-A235-814B294BD764}">
      <dgm:prSet/>
      <dgm:spPr/>
      <dgm:t>
        <a:bodyPr/>
        <a:lstStyle/>
        <a:p>
          <a:endParaRPr lang="en-US"/>
        </a:p>
      </dgm:t>
    </dgm:pt>
    <dgm:pt modelId="{6E620496-E064-4A3E-858E-2B2F3203840E}" type="parTrans" cxnId="{179987B6-38BA-4429-A235-814B294BD764}">
      <dgm:prSet/>
      <dgm:spPr/>
      <dgm:t>
        <a:bodyPr/>
        <a:lstStyle/>
        <a:p>
          <a:endParaRPr lang="en-US"/>
        </a:p>
      </dgm:t>
    </dgm:pt>
    <dgm:pt modelId="{BD077929-EC9C-45E9-91DE-35A4875C58F1}" type="pres">
      <dgm:prSet presAssocID="{43FD8E5E-7327-4E26-8035-D44162FEE8F1}" presName="Name0" presStyleCnt="0">
        <dgm:presLayoutVars>
          <dgm:dir/>
          <dgm:animLvl val="lvl"/>
          <dgm:resizeHandles/>
        </dgm:presLayoutVars>
      </dgm:prSet>
      <dgm:spPr/>
      <dgm:t>
        <a:bodyPr/>
        <a:lstStyle/>
        <a:p>
          <a:endParaRPr lang="en-US"/>
        </a:p>
      </dgm:t>
    </dgm:pt>
    <dgm:pt modelId="{31B79E3C-2E6C-40D1-B8FF-217FA98962D4}" type="pres">
      <dgm:prSet presAssocID="{D46919FE-E94F-4DA7-9EDB-6B2646CFD797}" presName="linNode" presStyleCnt="0"/>
      <dgm:spPr/>
    </dgm:pt>
    <dgm:pt modelId="{6A70DD48-6ED5-4C51-A909-122FAC2E2625}" type="pres">
      <dgm:prSet presAssocID="{D46919FE-E94F-4DA7-9EDB-6B2646CFD797}" presName="parentShp" presStyleLbl="node1" presStyleIdx="0" presStyleCnt="2" custLinFactNeighborX="-2939" custLinFactNeighborY="-2117">
        <dgm:presLayoutVars>
          <dgm:bulletEnabled val="1"/>
        </dgm:presLayoutVars>
      </dgm:prSet>
      <dgm:spPr/>
      <dgm:t>
        <a:bodyPr/>
        <a:lstStyle/>
        <a:p>
          <a:endParaRPr lang="en-US"/>
        </a:p>
      </dgm:t>
    </dgm:pt>
    <dgm:pt modelId="{3E5C6772-A46F-48DF-829E-BA2378092A73}" type="pres">
      <dgm:prSet presAssocID="{D46919FE-E94F-4DA7-9EDB-6B2646CFD797}" presName="childShp" presStyleLbl="bgAccFollowNode1" presStyleIdx="0" presStyleCnt="2">
        <dgm:presLayoutVars>
          <dgm:bulletEnabled val="1"/>
        </dgm:presLayoutVars>
      </dgm:prSet>
      <dgm:spPr/>
      <dgm:t>
        <a:bodyPr/>
        <a:lstStyle/>
        <a:p>
          <a:endParaRPr lang="en-US"/>
        </a:p>
      </dgm:t>
    </dgm:pt>
    <dgm:pt modelId="{4547BC35-EC22-4FDA-8D43-954858ED1D3C}" type="pres">
      <dgm:prSet presAssocID="{4D3C3081-6FE1-46B3-B6CE-7C8DC0CD6C47}" presName="spacing" presStyleCnt="0"/>
      <dgm:spPr/>
    </dgm:pt>
    <dgm:pt modelId="{B9774E50-BA81-4642-BCEB-AF674027E576}" type="pres">
      <dgm:prSet presAssocID="{170553E8-2AC2-4A99-9C8D-6F1F008E285A}" presName="linNode" presStyleCnt="0"/>
      <dgm:spPr/>
    </dgm:pt>
    <dgm:pt modelId="{FD663AF7-68BB-43E7-B5C1-3C3C017FACDB}" type="pres">
      <dgm:prSet presAssocID="{170553E8-2AC2-4A99-9C8D-6F1F008E285A}" presName="parentShp" presStyleLbl="node1" presStyleIdx="1" presStyleCnt="2">
        <dgm:presLayoutVars>
          <dgm:bulletEnabled val="1"/>
        </dgm:presLayoutVars>
      </dgm:prSet>
      <dgm:spPr/>
      <dgm:t>
        <a:bodyPr/>
        <a:lstStyle/>
        <a:p>
          <a:endParaRPr lang="en-US"/>
        </a:p>
      </dgm:t>
    </dgm:pt>
    <dgm:pt modelId="{79637735-F795-459B-98FA-70A64069EF66}" type="pres">
      <dgm:prSet presAssocID="{170553E8-2AC2-4A99-9C8D-6F1F008E285A}" presName="childShp" presStyleLbl="bgAccFollowNode1" presStyleIdx="1" presStyleCnt="2">
        <dgm:presLayoutVars>
          <dgm:bulletEnabled val="1"/>
        </dgm:presLayoutVars>
      </dgm:prSet>
      <dgm:spPr/>
      <dgm:t>
        <a:bodyPr/>
        <a:lstStyle/>
        <a:p>
          <a:endParaRPr lang="en-US"/>
        </a:p>
      </dgm:t>
    </dgm:pt>
  </dgm:ptLst>
  <dgm:cxnLst>
    <dgm:cxn modelId="{A5424D3B-3669-4BFC-980C-DE068A733580}" srcId="{43FD8E5E-7327-4E26-8035-D44162FEE8F1}" destId="{D46919FE-E94F-4DA7-9EDB-6B2646CFD797}" srcOrd="0" destOrd="0" parTransId="{EABF010F-1AFA-42BE-8605-A5BC92594FD8}" sibTransId="{4D3C3081-6FE1-46B3-B6CE-7C8DC0CD6C47}"/>
    <dgm:cxn modelId="{70E76770-8052-4069-84B5-E67B89D80EF3}" srcId="{D46919FE-E94F-4DA7-9EDB-6B2646CFD797}" destId="{DFA46914-E2C9-4911-89A0-9397671386DA}" srcOrd="0" destOrd="0" parTransId="{A22407E7-258C-4976-A9A9-7FCE7679AAF5}" sibTransId="{4AAD2081-FB2C-4D04-95C2-06375E4AD522}"/>
    <dgm:cxn modelId="{2D32B534-B095-41DC-8A84-D18AE920D0EE}" srcId="{170553E8-2AC2-4A99-9C8D-6F1F008E285A}" destId="{A8BAD815-5B7B-4BD7-87CD-8032CBE7D7CE}" srcOrd="0" destOrd="0" parTransId="{8F96FCB7-11E1-4F05-8012-1038A675C19F}" sibTransId="{EEABBD81-F071-45AC-8332-8A64284563F9}"/>
    <dgm:cxn modelId="{1844CD84-1E62-4762-8D4D-BCC46226E649}" type="presOf" srcId="{43FD8E5E-7327-4E26-8035-D44162FEE8F1}" destId="{BD077929-EC9C-45E9-91DE-35A4875C58F1}" srcOrd="0" destOrd="0" presId="urn:microsoft.com/office/officeart/2005/8/layout/vList6"/>
    <dgm:cxn modelId="{F8B24803-01F5-4843-9180-B5CF03FC190F}" type="presOf" srcId="{170553E8-2AC2-4A99-9C8D-6F1F008E285A}" destId="{FD663AF7-68BB-43E7-B5C1-3C3C017FACDB}" srcOrd="0" destOrd="0" presId="urn:microsoft.com/office/officeart/2005/8/layout/vList6"/>
    <dgm:cxn modelId="{179987B6-38BA-4429-A235-814B294BD764}" srcId="{170553E8-2AC2-4A99-9C8D-6F1F008E285A}" destId="{CE24C884-C6FB-4441-9EEE-2BC01FCE59F3}" srcOrd="1" destOrd="0" parTransId="{6E620496-E064-4A3E-858E-2B2F3203840E}" sibTransId="{0A565AB0-B2F2-44A1-B81C-435B8805E982}"/>
    <dgm:cxn modelId="{2494E0A2-3623-485C-A913-92591071402C}" type="presOf" srcId="{D46919FE-E94F-4DA7-9EDB-6B2646CFD797}" destId="{6A70DD48-6ED5-4C51-A909-122FAC2E2625}" srcOrd="0" destOrd="0" presId="urn:microsoft.com/office/officeart/2005/8/layout/vList6"/>
    <dgm:cxn modelId="{1D4E4A79-39F4-4074-BDB9-50CC4E2CB968}" type="presOf" srcId="{A8BAD815-5B7B-4BD7-87CD-8032CBE7D7CE}" destId="{79637735-F795-459B-98FA-70A64069EF66}" srcOrd="0" destOrd="0" presId="urn:microsoft.com/office/officeart/2005/8/layout/vList6"/>
    <dgm:cxn modelId="{815E1A71-A255-4D6B-82C5-D62B4B140A3A}" type="presOf" srcId="{DFA46914-E2C9-4911-89A0-9397671386DA}" destId="{3E5C6772-A46F-48DF-829E-BA2378092A73}" srcOrd="0" destOrd="0" presId="urn:microsoft.com/office/officeart/2005/8/layout/vList6"/>
    <dgm:cxn modelId="{02737E2C-C16C-4F72-A44E-F2F3D0ED1C57}" srcId="{43FD8E5E-7327-4E26-8035-D44162FEE8F1}" destId="{170553E8-2AC2-4A99-9C8D-6F1F008E285A}" srcOrd="1" destOrd="0" parTransId="{089188D3-133B-4D4E-87D7-54D5405C5991}" sibTransId="{3BE06B5C-BB49-4178-9F4B-2E3627F73836}"/>
    <dgm:cxn modelId="{64629A42-957A-4074-81B6-722FC70578EA}" type="presOf" srcId="{CE24C884-C6FB-4441-9EEE-2BC01FCE59F3}" destId="{79637735-F795-459B-98FA-70A64069EF66}" srcOrd="0" destOrd="1" presId="urn:microsoft.com/office/officeart/2005/8/layout/vList6"/>
    <dgm:cxn modelId="{8E8B484C-0F97-411E-A5C1-9003327B8E6A}" type="presOf" srcId="{8BBB2322-3493-4E33-B7E6-4E71D5EFD24C}" destId="{3E5C6772-A46F-48DF-829E-BA2378092A73}" srcOrd="0" destOrd="1" presId="urn:microsoft.com/office/officeart/2005/8/layout/vList6"/>
    <dgm:cxn modelId="{781E776F-F482-4C16-8810-23744A9973C0}" srcId="{D46919FE-E94F-4DA7-9EDB-6B2646CFD797}" destId="{8BBB2322-3493-4E33-B7E6-4E71D5EFD24C}" srcOrd="1" destOrd="0" parTransId="{A02582BC-04F4-47BB-9BE2-6CBFEB80B1FA}" sibTransId="{ADAD18B1-382A-47F2-AD56-A30C14DE2950}"/>
    <dgm:cxn modelId="{F924A49E-F6D1-4AA6-8C89-981976A434A0}" type="presParOf" srcId="{BD077929-EC9C-45E9-91DE-35A4875C58F1}" destId="{31B79E3C-2E6C-40D1-B8FF-217FA98962D4}" srcOrd="0" destOrd="0" presId="urn:microsoft.com/office/officeart/2005/8/layout/vList6"/>
    <dgm:cxn modelId="{44F784C4-93FC-4CC4-A285-FFD461D4D042}" type="presParOf" srcId="{31B79E3C-2E6C-40D1-B8FF-217FA98962D4}" destId="{6A70DD48-6ED5-4C51-A909-122FAC2E2625}" srcOrd="0" destOrd="0" presId="urn:microsoft.com/office/officeart/2005/8/layout/vList6"/>
    <dgm:cxn modelId="{E6AB1D43-9735-42F8-B895-904F6412D52A}" type="presParOf" srcId="{31B79E3C-2E6C-40D1-B8FF-217FA98962D4}" destId="{3E5C6772-A46F-48DF-829E-BA2378092A73}" srcOrd="1" destOrd="0" presId="urn:microsoft.com/office/officeart/2005/8/layout/vList6"/>
    <dgm:cxn modelId="{E3C872DB-CF4A-44F3-8118-84130C0734F0}" type="presParOf" srcId="{BD077929-EC9C-45E9-91DE-35A4875C58F1}" destId="{4547BC35-EC22-4FDA-8D43-954858ED1D3C}" srcOrd="1" destOrd="0" presId="urn:microsoft.com/office/officeart/2005/8/layout/vList6"/>
    <dgm:cxn modelId="{648654B5-3B90-4532-A01A-1DABB5AD6D32}" type="presParOf" srcId="{BD077929-EC9C-45E9-91DE-35A4875C58F1}" destId="{B9774E50-BA81-4642-BCEB-AF674027E576}" srcOrd="2" destOrd="0" presId="urn:microsoft.com/office/officeart/2005/8/layout/vList6"/>
    <dgm:cxn modelId="{F9B0C991-2286-455F-8612-65F57C50C30B}" type="presParOf" srcId="{B9774E50-BA81-4642-BCEB-AF674027E576}" destId="{FD663AF7-68BB-43E7-B5C1-3C3C017FACDB}" srcOrd="0" destOrd="0" presId="urn:microsoft.com/office/officeart/2005/8/layout/vList6"/>
    <dgm:cxn modelId="{CF82CC02-6C00-441F-8C0B-DE4BEB8E65FE}" type="presParOf" srcId="{B9774E50-BA81-4642-BCEB-AF674027E576}" destId="{79637735-F795-459B-98FA-70A64069EF66}"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634BCA-9AD8-43B1-9EC6-FA76F6139128}"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FB505E8D-30B7-40B0-9E3C-1B5588D5DB01}">
      <dgm:prSet phldrT="[Text]" custT="1"/>
      <dgm:spPr>
        <a:solidFill>
          <a:srgbClr val="72AF2F"/>
        </a:solidFill>
        <a:ln>
          <a:solidFill>
            <a:srgbClr val="72AF2F"/>
          </a:solidFill>
        </a:ln>
        <a:effectLst>
          <a:innerShdw blurRad="63500" dist="50800" dir="13500000">
            <a:schemeClr val="tx1">
              <a:alpha val="50000"/>
            </a:schemeClr>
          </a:innerShdw>
        </a:effectLst>
      </dgm:spPr>
      <dgm:t>
        <a:bodyPr/>
        <a:lstStyle/>
        <a:p>
          <a:pPr algn="ctr"/>
          <a:r>
            <a:rPr lang="en-US" sz="1200" b="1" i="1" u="sng" dirty="0" smtClean="0"/>
            <a:t>DEFINED ROLES</a:t>
          </a:r>
        </a:p>
        <a:p>
          <a:pPr algn="just"/>
          <a:r>
            <a:rPr lang="en-US" sz="1200" b="1" u="sng" dirty="0" smtClean="0"/>
            <a:t>STARTUPS</a:t>
          </a:r>
          <a:r>
            <a:rPr lang="en-US" sz="1200" dirty="0" smtClean="0"/>
            <a:t> - any person prepared to launch a project idea; any person who already has a company, a project idea or a product, but does not have a partner; </a:t>
          </a:r>
          <a:r>
            <a:rPr lang="en-US" sz="1200" dirty="0" smtClean="0">
              <a:solidFill>
                <a:schemeClr val="bg1"/>
              </a:solidFill>
            </a:rPr>
            <a:t>any person who doesn’t have a project idea, but wants to start a business, and seeks for guidance.</a:t>
          </a:r>
        </a:p>
        <a:p>
          <a:pPr algn="just"/>
          <a:r>
            <a:rPr lang="en-US" sz="1200" b="1" i="0" u="sng" dirty="0" smtClean="0"/>
            <a:t>INVESTOR</a:t>
          </a:r>
          <a:r>
            <a:rPr lang="en-US" sz="1200" b="1" u="sng" dirty="0" smtClean="0"/>
            <a:t>S</a:t>
          </a:r>
          <a:r>
            <a:rPr lang="en-US" sz="1200" dirty="0" smtClean="0"/>
            <a:t> - any person interested in finding investment opportunities, who wants to help passionate people with knowledge and experience and/or financial support to launch a project idea.</a:t>
          </a:r>
          <a:endParaRPr lang="en-US" sz="1200" dirty="0"/>
        </a:p>
      </dgm:t>
    </dgm:pt>
    <dgm:pt modelId="{C6A6B9BE-E5C6-4B36-97B8-7C283264FC07}" type="parTrans" cxnId="{7B280B96-8DF6-4748-B53E-2717DE1859EF}">
      <dgm:prSet/>
      <dgm:spPr/>
      <dgm:t>
        <a:bodyPr/>
        <a:lstStyle/>
        <a:p>
          <a:endParaRPr lang="en-US"/>
        </a:p>
      </dgm:t>
    </dgm:pt>
    <dgm:pt modelId="{140C7498-F799-4F9E-BA15-2C9C31BD9433}" type="sibTrans" cxnId="{7B280B96-8DF6-4748-B53E-2717DE1859EF}">
      <dgm:prSet/>
      <dgm:spPr>
        <a:solidFill>
          <a:srgbClr val="72AF2F">
            <a:alpha val="27000"/>
          </a:srgbClr>
        </a:solidFill>
        <a:effectLst>
          <a:outerShdw blurRad="50800" dist="50800" dir="5400000" algn="ctr" rotWithShape="0">
            <a:srgbClr val="72AF2F"/>
          </a:outerShdw>
        </a:effectLst>
      </dgm:spPr>
      <dgm:t>
        <a:bodyPr/>
        <a:lstStyle/>
        <a:p>
          <a:endParaRPr lang="en-US"/>
        </a:p>
      </dgm:t>
    </dgm:pt>
    <dgm:pt modelId="{FDB4DD24-BB57-4510-956B-C1976EC2459D}">
      <dgm:prSet phldrT="[Text]"/>
      <dgm:spPr>
        <a:solidFill>
          <a:srgbClr val="72AF2F"/>
        </a:solidFill>
        <a:ln>
          <a:solidFill>
            <a:srgbClr val="72AF2F"/>
          </a:solidFill>
        </a:ln>
        <a:effectLst>
          <a:innerShdw blurRad="63500" dist="50800" dir="13500000">
            <a:prstClr val="black">
              <a:alpha val="50000"/>
            </a:prstClr>
          </a:innerShdw>
        </a:effectLst>
      </dgm:spPr>
      <dgm:t>
        <a:bodyPr/>
        <a:lstStyle/>
        <a:p>
          <a:r>
            <a:rPr lang="en-US" b="1" i="1" u="sng" dirty="0" smtClean="0"/>
            <a:t>TYPES OF USERS:</a:t>
          </a:r>
        </a:p>
        <a:p>
          <a:r>
            <a:rPr lang="en-US" b="1" u="sng" dirty="0" smtClean="0"/>
            <a:t>Students </a:t>
          </a:r>
          <a:r>
            <a:rPr lang="en-US" dirty="0" smtClean="0"/>
            <a:t> seeking advice from experienced entrepreneurs and specialists.</a:t>
          </a:r>
        </a:p>
        <a:p>
          <a:r>
            <a:rPr lang="en-US" b="1" u="sng" dirty="0" smtClean="0"/>
            <a:t>Startups  </a:t>
          </a:r>
          <a:r>
            <a:rPr lang="en-US" dirty="0" smtClean="0"/>
            <a:t>with great ideas and no funding.</a:t>
          </a:r>
        </a:p>
        <a:p>
          <a:r>
            <a:rPr lang="en-US" b="1" u="sng" dirty="0" smtClean="0"/>
            <a:t>Entrepreneurs</a:t>
          </a:r>
          <a:r>
            <a:rPr lang="en-US" dirty="0" smtClean="0"/>
            <a:t> interested in finding investment opportunities.</a:t>
          </a:r>
        </a:p>
        <a:p>
          <a:r>
            <a:rPr lang="en-US" b="1" u="sng" dirty="0" smtClean="0"/>
            <a:t>Any other  user </a:t>
          </a:r>
          <a:r>
            <a:rPr lang="en-US" dirty="0" smtClean="0"/>
            <a:t>seeking funding or advice on the most common entrepreneurial problems.</a:t>
          </a:r>
        </a:p>
      </dgm:t>
    </dgm:pt>
    <dgm:pt modelId="{E9F75874-534D-45CB-B5F4-B776ADA5BCF3}" type="parTrans" cxnId="{8F46C129-442C-4498-909D-609563E02387}">
      <dgm:prSet/>
      <dgm:spPr/>
      <dgm:t>
        <a:bodyPr/>
        <a:lstStyle/>
        <a:p>
          <a:endParaRPr lang="en-US"/>
        </a:p>
      </dgm:t>
    </dgm:pt>
    <dgm:pt modelId="{426C4D29-B98C-4961-A63A-235DA41A6909}" type="sibTrans" cxnId="{8F46C129-442C-4498-909D-609563E02387}">
      <dgm:prSet/>
      <dgm:spPr>
        <a:solidFill>
          <a:srgbClr val="72AF2F">
            <a:alpha val="27000"/>
          </a:srgbClr>
        </a:solidFill>
        <a:effectLst>
          <a:outerShdw blurRad="50800" dist="50800" dir="5400000" algn="ctr" rotWithShape="0">
            <a:srgbClr val="72AF2F"/>
          </a:outerShdw>
        </a:effectLst>
      </dgm:spPr>
      <dgm:t>
        <a:bodyPr/>
        <a:lstStyle/>
        <a:p>
          <a:endParaRPr lang="en-US"/>
        </a:p>
      </dgm:t>
    </dgm:pt>
    <dgm:pt modelId="{FB4FF5E9-547C-434E-A6F6-25DF49B3B8A2}">
      <dgm:prSet phldrT="[Text]" custT="1"/>
      <dgm:spPr>
        <a:solidFill>
          <a:srgbClr val="72AF2F"/>
        </a:solidFill>
        <a:ln>
          <a:solidFill>
            <a:srgbClr val="72AF2F"/>
          </a:solidFill>
        </a:ln>
        <a:effectLst>
          <a:innerShdw blurRad="63500" dist="50800" dir="13500000">
            <a:prstClr val="black">
              <a:alpha val="50000"/>
            </a:prstClr>
          </a:innerShdw>
        </a:effectLst>
      </dgm:spPr>
      <dgm:t>
        <a:bodyPr/>
        <a:lstStyle/>
        <a:p>
          <a:r>
            <a:rPr lang="en-US" sz="1200" b="1" i="1" u="sng" noProof="0" dirty="0" smtClean="0"/>
            <a:t>TARGETED SPECIALISTS (EXPERTS)</a:t>
          </a:r>
          <a:r>
            <a:rPr lang="en-US" sz="1200" i="1" u="sng" noProof="0" dirty="0" smtClean="0"/>
            <a:t>:</a:t>
          </a:r>
        </a:p>
        <a:p>
          <a:r>
            <a:rPr lang="en-US" sz="1200" noProof="0" dirty="0" smtClean="0"/>
            <a:t>Professors</a:t>
          </a:r>
        </a:p>
        <a:p>
          <a:r>
            <a:rPr lang="en-US" sz="1200" noProof="0" dirty="0" smtClean="0"/>
            <a:t>Freelancers</a:t>
          </a:r>
        </a:p>
        <a:p>
          <a:r>
            <a:rPr lang="en-US" sz="1200" noProof="0" dirty="0" smtClean="0"/>
            <a:t>Consultants</a:t>
          </a:r>
        </a:p>
        <a:p>
          <a:r>
            <a:rPr lang="en-US" sz="1200" noProof="0" dirty="0" smtClean="0"/>
            <a:t>Angel investors</a:t>
          </a:r>
        </a:p>
        <a:p>
          <a:r>
            <a:rPr lang="en-US" sz="1200" noProof="0" dirty="0" smtClean="0"/>
            <a:t>Venture capitalists</a:t>
          </a:r>
        </a:p>
      </dgm:t>
    </dgm:pt>
    <dgm:pt modelId="{69C81601-48D3-4CD6-AA14-BF841EF7C27F}" type="parTrans" cxnId="{E3240296-6734-4A18-8800-F2F01020FA0B}">
      <dgm:prSet/>
      <dgm:spPr/>
      <dgm:t>
        <a:bodyPr/>
        <a:lstStyle/>
        <a:p>
          <a:endParaRPr lang="en-US"/>
        </a:p>
      </dgm:t>
    </dgm:pt>
    <dgm:pt modelId="{73FFDB2E-0920-4AB8-B170-150F4E44CEE7}" type="sibTrans" cxnId="{E3240296-6734-4A18-8800-F2F01020FA0B}">
      <dgm:prSet/>
      <dgm:spPr>
        <a:solidFill>
          <a:srgbClr val="72AF2F">
            <a:alpha val="27000"/>
          </a:srgbClr>
        </a:solidFill>
        <a:effectLst>
          <a:outerShdw blurRad="50800" dist="50800" dir="5400000" algn="ctr" rotWithShape="0">
            <a:srgbClr val="72AF2F"/>
          </a:outerShdw>
        </a:effectLst>
      </dgm:spPr>
      <dgm:t>
        <a:bodyPr/>
        <a:lstStyle/>
        <a:p>
          <a:endParaRPr lang="en-US"/>
        </a:p>
      </dgm:t>
    </dgm:pt>
    <dgm:pt modelId="{FDE77771-FCE3-4D5E-A60C-4741620EC3DF}" type="pres">
      <dgm:prSet presAssocID="{50634BCA-9AD8-43B1-9EC6-FA76F6139128}" presName="Name0" presStyleCnt="0">
        <dgm:presLayoutVars>
          <dgm:dir/>
          <dgm:resizeHandles val="exact"/>
        </dgm:presLayoutVars>
      </dgm:prSet>
      <dgm:spPr/>
      <dgm:t>
        <a:bodyPr/>
        <a:lstStyle/>
        <a:p>
          <a:endParaRPr lang="en-US"/>
        </a:p>
      </dgm:t>
    </dgm:pt>
    <dgm:pt modelId="{2D38EC33-011A-4963-B17B-95CF0A9771A3}" type="pres">
      <dgm:prSet presAssocID="{FB505E8D-30B7-40B0-9E3C-1B5588D5DB01}" presName="node" presStyleLbl="node1" presStyleIdx="0" presStyleCnt="3" custScaleX="230429" custScaleY="144871">
        <dgm:presLayoutVars>
          <dgm:bulletEnabled val="1"/>
        </dgm:presLayoutVars>
      </dgm:prSet>
      <dgm:spPr/>
      <dgm:t>
        <a:bodyPr/>
        <a:lstStyle/>
        <a:p>
          <a:endParaRPr lang="en-US"/>
        </a:p>
      </dgm:t>
    </dgm:pt>
    <dgm:pt modelId="{742FB560-5DA5-4C22-904A-5882512233B8}" type="pres">
      <dgm:prSet presAssocID="{140C7498-F799-4F9E-BA15-2C9C31BD9433}" presName="sibTrans" presStyleLbl="sibTrans2D1" presStyleIdx="0" presStyleCnt="3"/>
      <dgm:spPr/>
      <dgm:t>
        <a:bodyPr/>
        <a:lstStyle/>
        <a:p>
          <a:endParaRPr lang="en-US"/>
        </a:p>
      </dgm:t>
    </dgm:pt>
    <dgm:pt modelId="{2146A78D-B352-4151-A33A-5E1AF0F0C360}" type="pres">
      <dgm:prSet presAssocID="{140C7498-F799-4F9E-BA15-2C9C31BD9433}" presName="connectorText" presStyleLbl="sibTrans2D1" presStyleIdx="0" presStyleCnt="3"/>
      <dgm:spPr/>
      <dgm:t>
        <a:bodyPr/>
        <a:lstStyle/>
        <a:p>
          <a:endParaRPr lang="en-US"/>
        </a:p>
      </dgm:t>
    </dgm:pt>
    <dgm:pt modelId="{B090A3FA-BF6B-4D91-A190-DEB612DC770D}" type="pres">
      <dgm:prSet presAssocID="{FDB4DD24-BB57-4510-956B-C1976EC2459D}" presName="node" presStyleLbl="node1" presStyleIdx="1" presStyleCnt="3" custScaleX="155396" custScaleY="151473" custRadScaleRad="116065" custRadScaleInc="-7470">
        <dgm:presLayoutVars>
          <dgm:bulletEnabled val="1"/>
        </dgm:presLayoutVars>
      </dgm:prSet>
      <dgm:spPr/>
      <dgm:t>
        <a:bodyPr/>
        <a:lstStyle/>
        <a:p>
          <a:endParaRPr lang="en-US"/>
        </a:p>
      </dgm:t>
    </dgm:pt>
    <dgm:pt modelId="{930CB198-B18D-498F-A547-F37AB2FD69B1}" type="pres">
      <dgm:prSet presAssocID="{426C4D29-B98C-4961-A63A-235DA41A6909}" presName="sibTrans" presStyleLbl="sibTrans2D1" presStyleIdx="1" presStyleCnt="3"/>
      <dgm:spPr/>
      <dgm:t>
        <a:bodyPr/>
        <a:lstStyle/>
        <a:p>
          <a:endParaRPr lang="en-US"/>
        </a:p>
      </dgm:t>
    </dgm:pt>
    <dgm:pt modelId="{E89D8867-6556-468F-9EA1-B7D3F9D00973}" type="pres">
      <dgm:prSet presAssocID="{426C4D29-B98C-4961-A63A-235DA41A6909}" presName="connectorText" presStyleLbl="sibTrans2D1" presStyleIdx="1" presStyleCnt="3"/>
      <dgm:spPr/>
      <dgm:t>
        <a:bodyPr/>
        <a:lstStyle/>
        <a:p>
          <a:endParaRPr lang="en-US"/>
        </a:p>
      </dgm:t>
    </dgm:pt>
    <dgm:pt modelId="{4E79F39D-77C8-455A-BAD6-6F213218FBC8}" type="pres">
      <dgm:prSet presAssocID="{FB4FF5E9-547C-434E-A6F6-25DF49B3B8A2}" presName="node" presStyleLbl="node1" presStyleIdx="2" presStyleCnt="3" custScaleX="156899" custScaleY="149864" custRadScaleRad="113002" custRadScaleInc="2800">
        <dgm:presLayoutVars>
          <dgm:bulletEnabled val="1"/>
        </dgm:presLayoutVars>
      </dgm:prSet>
      <dgm:spPr/>
      <dgm:t>
        <a:bodyPr/>
        <a:lstStyle/>
        <a:p>
          <a:endParaRPr lang="en-US"/>
        </a:p>
      </dgm:t>
    </dgm:pt>
    <dgm:pt modelId="{DCE99CAE-A95E-4045-9CA9-27E8F5CCB525}" type="pres">
      <dgm:prSet presAssocID="{73FFDB2E-0920-4AB8-B170-150F4E44CEE7}" presName="sibTrans" presStyleLbl="sibTrans2D1" presStyleIdx="2" presStyleCnt="3"/>
      <dgm:spPr/>
      <dgm:t>
        <a:bodyPr/>
        <a:lstStyle/>
        <a:p>
          <a:endParaRPr lang="en-US"/>
        </a:p>
      </dgm:t>
    </dgm:pt>
    <dgm:pt modelId="{73448D41-2CAC-4AAB-AE4E-B8C74DC5E5C3}" type="pres">
      <dgm:prSet presAssocID="{73FFDB2E-0920-4AB8-B170-150F4E44CEE7}" presName="connectorText" presStyleLbl="sibTrans2D1" presStyleIdx="2" presStyleCnt="3"/>
      <dgm:spPr/>
      <dgm:t>
        <a:bodyPr/>
        <a:lstStyle/>
        <a:p>
          <a:endParaRPr lang="en-US"/>
        </a:p>
      </dgm:t>
    </dgm:pt>
  </dgm:ptLst>
  <dgm:cxnLst>
    <dgm:cxn modelId="{7B280B96-8DF6-4748-B53E-2717DE1859EF}" srcId="{50634BCA-9AD8-43B1-9EC6-FA76F6139128}" destId="{FB505E8D-30B7-40B0-9E3C-1B5588D5DB01}" srcOrd="0" destOrd="0" parTransId="{C6A6B9BE-E5C6-4B36-97B8-7C283264FC07}" sibTransId="{140C7498-F799-4F9E-BA15-2C9C31BD9433}"/>
    <dgm:cxn modelId="{BF52521B-9C82-4EBC-86F3-35209088DD44}" type="presOf" srcId="{73FFDB2E-0920-4AB8-B170-150F4E44CEE7}" destId="{DCE99CAE-A95E-4045-9CA9-27E8F5CCB525}" srcOrd="0" destOrd="0" presId="urn:microsoft.com/office/officeart/2005/8/layout/cycle7"/>
    <dgm:cxn modelId="{AD90A96D-78C9-4639-99C5-DA7719DCB384}" type="presOf" srcId="{FB4FF5E9-547C-434E-A6F6-25DF49B3B8A2}" destId="{4E79F39D-77C8-455A-BAD6-6F213218FBC8}" srcOrd="0" destOrd="0" presId="urn:microsoft.com/office/officeart/2005/8/layout/cycle7"/>
    <dgm:cxn modelId="{8F46C129-442C-4498-909D-609563E02387}" srcId="{50634BCA-9AD8-43B1-9EC6-FA76F6139128}" destId="{FDB4DD24-BB57-4510-956B-C1976EC2459D}" srcOrd="1" destOrd="0" parTransId="{E9F75874-534D-45CB-B5F4-B776ADA5BCF3}" sibTransId="{426C4D29-B98C-4961-A63A-235DA41A6909}"/>
    <dgm:cxn modelId="{E3240296-6734-4A18-8800-F2F01020FA0B}" srcId="{50634BCA-9AD8-43B1-9EC6-FA76F6139128}" destId="{FB4FF5E9-547C-434E-A6F6-25DF49B3B8A2}" srcOrd="2" destOrd="0" parTransId="{69C81601-48D3-4CD6-AA14-BF841EF7C27F}" sibTransId="{73FFDB2E-0920-4AB8-B170-150F4E44CEE7}"/>
    <dgm:cxn modelId="{77DF1AA2-6547-4110-89D3-71B35BA173EB}" type="presOf" srcId="{73FFDB2E-0920-4AB8-B170-150F4E44CEE7}" destId="{73448D41-2CAC-4AAB-AE4E-B8C74DC5E5C3}" srcOrd="1" destOrd="0" presId="urn:microsoft.com/office/officeart/2005/8/layout/cycle7"/>
    <dgm:cxn modelId="{05AA74B8-8A88-4FCD-8187-B9375DA06E05}" type="presOf" srcId="{FDB4DD24-BB57-4510-956B-C1976EC2459D}" destId="{B090A3FA-BF6B-4D91-A190-DEB612DC770D}" srcOrd="0" destOrd="0" presId="urn:microsoft.com/office/officeart/2005/8/layout/cycle7"/>
    <dgm:cxn modelId="{12C338CB-E9B1-4301-A10E-30045932EE6E}" type="presOf" srcId="{426C4D29-B98C-4961-A63A-235DA41A6909}" destId="{E89D8867-6556-468F-9EA1-B7D3F9D00973}" srcOrd="1" destOrd="0" presId="urn:microsoft.com/office/officeart/2005/8/layout/cycle7"/>
    <dgm:cxn modelId="{292D369D-1177-4444-9125-98030FF1BA90}" type="presOf" srcId="{140C7498-F799-4F9E-BA15-2C9C31BD9433}" destId="{742FB560-5DA5-4C22-904A-5882512233B8}" srcOrd="0" destOrd="0" presId="urn:microsoft.com/office/officeart/2005/8/layout/cycle7"/>
    <dgm:cxn modelId="{B7656A7D-D896-4381-B365-943E69CE5864}" type="presOf" srcId="{FB505E8D-30B7-40B0-9E3C-1B5588D5DB01}" destId="{2D38EC33-011A-4963-B17B-95CF0A9771A3}" srcOrd="0" destOrd="0" presId="urn:microsoft.com/office/officeart/2005/8/layout/cycle7"/>
    <dgm:cxn modelId="{2790A5B8-7912-410D-8CB7-B1998F7533B0}" type="presOf" srcId="{140C7498-F799-4F9E-BA15-2C9C31BD9433}" destId="{2146A78D-B352-4151-A33A-5E1AF0F0C360}" srcOrd="1" destOrd="0" presId="urn:microsoft.com/office/officeart/2005/8/layout/cycle7"/>
    <dgm:cxn modelId="{50EC512C-25CF-4D2B-84D7-18ADD5E8DCA2}" type="presOf" srcId="{50634BCA-9AD8-43B1-9EC6-FA76F6139128}" destId="{FDE77771-FCE3-4D5E-A60C-4741620EC3DF}" srcOrd="0" destOrd="0" presId="urn:microsoft.com/office/officeart/2005/8/layout/cycle7"/>
    <dgm:cxn modelId="{678F0172-D67F-405D-BFC8-58C7CA4B6669}" type="presOf" srcId="{426C4D29-B98C-4961-A63A-235DA41A6909}" destId="{930CB198-B18D-498F-A547-F37AB2FD69B1}" srcOrd="0" destOrd="0" presId="urn:microsoft.com/office/officeart/2005/8/layout/cycle7"/>
    <dgm:cxn modelId="{1C1C7C4A-66E8-4F54-85D1-2F617B2F5517}" type="presParOf" srcId="{FDE77771-FCE3-4D5E-A60C-4741620EC3DF}" destId="{2D38EC33-011A-4963-B17B-95CF0A9771A3}" srcOrd="0" destOrd="0" presId="urn:microsoft.com/office/officeart/2005/8/layout/cycle7"/>
    <dgm:cxn modelId="{B5D8D4C2-5314-4281-B138-97A13B7BCFEA}" type="presParOf" srcId="{FDE77771-FCE3-4D5E-A60C-4741620EC3DF}" destId="{742FB560-5DA5-4C22-904A-5882512233B8}" srcOrd="1" destOrd="0" presId="urn:microsoft.com/office/officeart/2005/8/layout/cycle7"/>
    <dgm:cxn modelId="{738D6945-6FD2-4AF8-A4DB-A0AEE2CD172B}" type="presParOf" srcId="{742FB560-5DA5-4C22-904A-5882512233B8}" destId="{2146A78D-B352-4151-A33A-5E1AF0F0C360}" srcOrd="0" destOrd="0" presId="urn:microsoft.com/office/officeart/2005/8/layout/cycle7"/>
    <dgm:cxn modelId="{518756DF-9125-432E-A64A-FC0941EC8584}" type="presParOf" srcId="{FDE77771-FCE3-4D5E-A60C-4741620EC3DF}" destId="{B090A3FA-BF6B-4D91-A190-DEB612DC770D}" srcOrd="2" destOrd="0" presId="urn:microsoft.com/office/officeart/2005/8/layout/cycle7"/>
    <dgm:cxn modelId="{7090EF9A-6060-4A29-9187-2447F8D4A653}" type="presParOf" srcId="{FDE77771-FCE3-4D5E-A60C-4741620EC3DF}" destId="{930CB198-B18D-498F-A547-F37AB2FD69B1}" srcOrd="3" destOrd="0" presId="urn:microsoft.com/office/officeart/2005/8/layout/cycle7"/>
    <dgm:cxn modelId="{A4E8794F-2737-48CB-8DBC-8B35EA674F69}" type="presParOf" srcId="{930CB198-B18D-498F-A547-F37AB2FD69B1}" destId="{E89D8867-6556-468F-9EA1-B7D3F9D00973}" srcOrd="0" destOrd="0" presId="urn:microsoft.com/office/officeart/2005/8/layout/cycle7"/>
    <dgm:cxn modelId="{43268161-6243-4BAC-8498-3095EEA03B02}" type="presParOf" srcId="{FDE77771-FCE3-4D5E-A60C-4741620EC3DF}" destId="{4E79F39D-77C8-455A-BAD6-6F213218FBC8}" srcOrd="4" destOrd="0" presId="urn:microsoft.com/office/officeart/2005/8/layout/cycle7"/>
    <dgm:cxn modelId="{BB897432-A66A-4980-AB1B-709048842457}" type="presParOf" srcId="{FDE77771-FCE3-4D5E-A60C-4741620EC3DF}" destId="{DCE99CAE-A95E-4045-9CA9-27E8F5CCB525}" srcOrd="5" destOrd="0" presId="urn:microsoft.com/office/officeart/2005/8/layout/cycle7"/>
    <dgm:cxn modelId="{3A0A0DB0-6F6F-43C5-B183-DAACE23833F4}" type="presParOf" srcId="{DCE99CAE-A95E-4045-9CA9-27E8F5CCB525}" destId="{73448D41-2CAC-4AAB-AE4E-B8C74DC5E5C3}" srcOrd="0" destOrd="0" presId="urn:microsoft.com/office/officeart/2005/8/layout/cycle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48A27C4-01E4-43E1-9838-77AE0E9C186C}">
      <dsp:nvSpPr>
        <dsp:cNvPr id="0" name=""/>
        <dsp:cNvSpPr/>
      </dsp:nvSpPr>
      <dsp:spPr>
        <a:xfrm rot="5400000">
          <a:off x="-133732" y="137510"/>
          <a:ext cx="891547" cy="624083"/>
        </a:xfrm>
        <a:prstGeom prst="chevron">
          <a:avLst/>
        </a:prstGeom>
        <a:solidFill>
          <a:srgbClr val="72AF2F"/>
        </a:solidFill>
        <a:ln w="25400" cap="flat" cmpd="sng" algn="ctr">
          <a:solidFill>
            <a:srgbClr val="72AF2F"/>
          </a:solidFill>
          <a:prstDash val="solid"/>
        </a:ln>
        <a:effectLst>
          <a:outerShdw blurRad="50800" dist="50800" dir="5400000" algn="ctr" rotWithShape="0">
            <a:srgbClr val="72AF2F"/>
          </a:outerShdw>
        </a:effectLst>
        <a:scene3d>
          <a:camera prst="orthographicFront"/>
          <a:lightRig rig="threePt" dir="t"/>
        </a:scene3d>
        <a:sp3d extrusionH="76200" contourW="12700">
          <a:extrusionClr>
            <a:srgbClr val="72AF2F"/>
          </a:extrusionClr>
          <a:contourClr>
            <a:srgbClr val="72AF2F"/>
          </a:contourClr>
        </a:sp3d>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i="1" kern="1200" dirty="0" smtClean="0">
              <a:solidFill>
                <a:schemeClr val="tx1"/>
              </a:solidFill>
            </a:rPr>
            <a:t>1</a:t>
          </a:r>
          <a:endParaRPr lang="en-US" sz="1000" i="1" kern="1200" dirty="0">
            <a:solidFill>
              <a:schemeClr val="tx1"/>
            </a:solidFill>
          </a:endParaRPr>
        </a:p>
      </dsp:txBody>
      <dsp:txXfrm rot="5400000">
        <a:off x="-133732" y="137510"/>
        <a:ext cx="891547" cy="624083"/>
      </dsp:txXfrm>
    </dsp:sp>
    <dsp:sp modelId="{9D506945-C161-483C-B24C-7EC82F0AC5E6}">
      <dsp:nvSpPr>
        <dsp:cNvPr id="0" name=""/>
        <dsp:cNvSpPr/>
      </dsp:nvSpPr>
      <dsp:spPr>
        <a:xfrm rot="5400000">
          <a:off x="4126744" y="-3502661"/>
          <a:ext cx="579505" cy="7584828"/>
        </a:xfrm>
        <a:prstGeom prst="round2SameRect">
          <a:avLst/>
        </a:prstGeom>
        <a:solidFill>
          <a:schemeClr val="lt1">
            <a:alpha val="90000"/>
            <a:hueOff val="0"/>
            <a:satOff val="0"/>
            <a:lumOff val="0"/>
            <a:alphaOff val="0"/>
          </a:schemeClr>
        </a:solidFill>
        <a:ln w="25400" cap="flat" cmpd="sng" algn="ctr">
          <a:solidFill>
            <a:srgbClr val="72AF2F"/>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endParaRPr lang="en-US" sz="1200" i="1" kern="1200" dirty="0"/>
        </a:p>
        <a:p>
          <a:pPr marL="114300" lvl="1" indent="-114300" algn="l" defTabSz="533400">
            <a:lnSpc>
              <a:spcPct val="90000"/>
            </a:lnSpc>
            <a:spcBef>
              <a:spcPct val="0"/>
            </a:spcBef>
            <a:spcAft>
              <a:spcPct val="15000"/>
            </a:spcAft>
            <a:buChar char="••"/>
          </a:pPr>
          <a:r>
            <a:rPr lang="en-US" sz="1200" i="1" kern="1200" dirty="0" smtClean="0"/>
            <a:t>the Project Co-ordination Committee (PCC) </a:t>
          </a:r>
          <a:r>
            <a:rPr lang="en-US" sz="1200" i="1" kern="1200" dirty="0" smtClean="0">
              <a:solidFill>
                <a:schemeClr val="tx1"/>
              </a:solidFill>
            </a:rPr>
            <a:t>had</a:t>
          </a:r>
          <a:r>
            <a:rPr lang="en-US" sz="1200" i="1" kern="1200" dirty="0" smtClean="0"/>
            <a:t> brainstorming meetings to assess and identify the target groups for the exploitation of the Global Acceleration Platform.</a:t>
          </a:r>
          <a:endParaRPr lang="en-US" sz="1200" i="1" kern="1200" dirty="0"/>
        </a:p>
        <a:p>
          <a:pPr marL="114300" lvl="1" indent="-114300" algn="l" defTabSz="533400">
            <a:lnSpc>
              <a:spcPct val="90000"/>
            </a:lnSpc>
            <a:spcBef>
              <a:spcPct val="0"/>
            </a:spcBef>
            <a:spcAft>
              <a:spcPct val="15000"/>
            </a:spcAft>
            <a:buChar char="••"/>
          </a:pPr>
          <a:endParaRPr lang="en-US" sz="1200" i="1" kern="1200" dirty="0"/>
        </a:p>
      </dsp:txBody>
      <dsp:txXfrm rot="5400000">
        <a:off x="4126744" y="-3502661"/>
        <a:ext cx="579505" cy="7584828"/>
      </dsp:txXfrm>
    </dsp:sp>
    <dsp:sp modelId="{0DED3BB0-1FC6-4DBA-A461-D997D68DCC20}">
      <dsp:nvSpPr>
        <dsp:cNvPr id="0" name=""/>
        <dsp:cNvSpPr/>
      </dsp:nvSpPr>
      <dsp:spPr>
        <a:xfrm rot="5400000">
          <a:off x="-133732" y="875670"/>
          <a:ext cx="891547" cy="624083"/>
        </a:xfrm>
        <a:prstGeom prst="chevron">
          <a:avLst/>
        </a:prstGeom>
        <a:solidFill>
          <a:srgbClr val="72AF2F"/>
        </a:solidFill>
        <a:ln w="25400" cap="flat" cmpd="sng" algn="ctr">
          <a:solidFill>
            <a:srgbClr val="72AF2F"/>
          </a:solidFill>
          <a:prstDash val="solid"/>
        </a:ln>
        <a:effectLst>
          <a:outerShdw blurRad="50800" dist="50800" dir="5400000" algn="ctr" rotWithShape="0">
            <a:srgbClr val="72AF2F"/>
          </a:outerShdw>
        </a:effectLst>
        <a:scene3d>
          <a:camera prst="orthographicFront"/>
          <a:lightRig rig="threePt" dir="t"/>
        </a:scene3d>
        <a:sp3d extrusionH="76200" contourW="12700">
          <a:extrusionClr>
            <a:srgbClr val="72AF2F"/>
          </a:extrusionClr>
          <a:contourClr>
            <a:srgbClr val="72AF2F"/>
          </a:contourClr>
        </a:sp3d>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i="1" kern="1200" dirty="0" smtClean="0">
              <a:solidFill>
                <a:schemeClr val="tx1"/>
              </a:solidFill>
            </a:rPr>
            <a:t>2</a:t>
          </a:r>
          <a:endParaRPr lang="en-US" sz="1000" i="1" kern="1200" dirty="0">
            <a:solidFill>
              <a:schemeClr val="tx1"/>
            </a:solidFill>
          </a:endParaRPr>
        </a:p>
      </dsp:txBody>
      <dsp:txXfrm rot="5400000">
        <a:off x="-133732" y="875670"/>
        <a:ext cx="891547" cy="624083"/>
      </dsp:txXfrm>
    </dsp:sp>
    <dsp:sp modelId="{F28C5316-8A52-4F93-BBD3-72C77E749841}">
      <dsp:nvSpPr>
        <dsp:cNvPr id="0" name=""/>
        <dsp:cNvSpPr/>
      </dsp:nvSpPr>
      <dsp:spPr>
        <a:xfrm rot="5400000">
          <a:off x="4126744" y="-2760723"/>
          <a:ext cx="579505" cy="7584828"/>
        </a:xfrm>
        <a:prstGeom prst="round2SameRect">
          <a:avLst/>
        </a:prstGeom>
        <a:solidFill>
          <a:schemeClr val="lt1">
            <a:alpha val="90000"/>
            <a:hueOff val="0"/>
            <a:satOff val="0"/>
            <a:lumOff val="0"/>
            <a:alphaOff val="0"/>
          </a:schemeClr>
        </a:solidFill>
        <a:ln w="25400" cap="flat" cmpd="sng" algn="ctr">
          <a:solidFill>
            <a:srgbClr val="72AF2F"/>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i="1" kern="1200" dirty="0" smtClean="0"/>
            <a:t>the PCC asked the Romanian Consortium, represented by SIVECO Romania and BEIA, to take the lead in the writing of the exploitation plan and gather all the necessary data for the exploitation of the Global Acceleration Platform;</a:t>
          </a:r>
          <a:endParaRPr lang="en-US" sz="1200" i="1" kern="1200" dirty="0"/>
        </a:p>
      </dsp:txBody>
      <dsp:txXfrm rot="5400000">
        <a:off x="4126744" y="-2760723"/>
        <a:ext cx="579505" cy="7584828"/>
      </dsp:txXfrm>
    </dsp:sp>
    <dsp:sp modelId="{42682C01-ADF7-426E-972B-979CCA7838FC}">
      <dsp:nvSpPr>
        <dsp:cNvPr id="0" name=""/>
        <dsp:cNvSpPr/>
      </dsp:nvSpPr>
      <dsp:spPr>
        <a:xfrm rot="5400000">
          <a:off x="-133732" y="1613830"/>
          <a:ext cx="891547" cy="624083"/>
        </a:xfrm>
        <a:prstGeom prst="chevron">
          <a:avLst/>
        </a:prstGeom>
        <a:solidFill>
          <a:srgbClr val="72AF2F"/>
        </a:solidFill>
        <a:ln w="25400" cap="flat" cmpd="sng" algn="ctr">
          <a:solidFill>
            <a:srgbClr val="72AF2F"/>
          </a:solidFill>
          <a:prstDash val="solid"/>
        </a:ln>
        <a:effectLst>
          <a:outerShdw blurRad="50800" dist="50800" dir="5400000" algn="ctr" rotWithShape="0">
            <a:srgbClr val="72AF2F"/>
          </a:outerShdw>
        </a:effectLst>
        <a:scene3d>
          <a:camera prst="orthographicFront"/>
          <a:lightRig rig="threePt" dir="t"/>
        </a:scene3d>
        <a:sp3d extrusionH="76200">
          <a:extrusionClr>
            <a:srgbClr val="72AF2F"/>
          </a:extrusionClr>
        </a:sp3d>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i="1" kern="1200" dirty="0" smtClean="0">
              <a:solidFill>
                <a:schemeClr val="tx1"/>
              </a:solidFill>
            </a:rPr>
            <a:t>3</a:t>
          </a:r>
          <a:endParaRPr lang="en-US" sz="1000" i="1" kern="1200" dirty="0">
            <a:solidFill>
              <a:schemeClr val="tx1"/>
            </a:solidFill>
          </a:endParaRPr>
        </a:p>
      </dsp:txBody>
      <dsp:txXfrm rot="5400000">
        <a:off x="-133732" y="1613830"/>
        <a:ext cx="891547" cy="624083"/>
      </dsp:txXfrm>
    </dsp:sp>
    <dsp:sp modelId="{7D2CC702-4D9A-4F19-AEED-3B21F1E32848}">
      <dsp:nvSpPr>
        <dsp:cNvPr id="0" name=""/>
        <dsp:cNvSpPr/>
      </dsp:nvSpPr>
      <dsp:spPr>
        <a:xfrm rot="5400000">
          <a:off x="4126744" y="-2046201"/>
          <a:ext cx="579505" cy="7584828"/>
        </a:xfrm>
        <a:prstGeom prst="round2SameRect">
          <a:avLst/>
        </a:prstGeom>
        <a:solidFill>
          <a:schemeClr val="lt1">
            <a:alpha val="90000"/>
            <a:hueOff val="0"/>
            <a:satOff val="0"/>
            <a:lumOff val="0"/>
            <a:alphaOff val="0"/>
          </a:schemeClr>
        </a:solidFill>
        <a:ln w="25400" cap="flat" cmpd="sng" algn="ctr">
          <a:solidFill>
            <a:srgbClr val="72AF2F"/>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i="1" kern="1200" dirty="0" smtClean="0"/>
            <a:t>The analysis of the data allowed the Romanian Consortium to identify strong and weak points related to the Global Acceleration Platform for the intended target groups;</a:t>
          </a:r>
          <a:endParaRPr lang="en-US" sz="1200" i="1" kern="1200" dirty="0"/>
        </a:p>
      </dsp:txBody>
      <dsp:txXfrm rot="5400000">
        <a:off x="4126744" y="-2046201"/>
        <a:ext cx="579505" cy="7584828"/>
      </dsp:txXfrm>
    </dsp:sp>
    <dsp:sp modelId="{0E4FEDA9-349B-4F18-A437-B9117D38692E}">
      <dsp:nvSpPr>
        <dsp:cNvPr id="0" name=""/>
        <dsp:cNvSpPr/>
      </dsp:nvSpPr>
      <dsp:spPr>
        <a:xfrm rot="5400000">
          <a:off x="-133732" y="2351990"/>
          <a:ext cx="891547" cy="624083"/>
        </a:xfrm>
        <a:prstGeom prst="chevron">
          <a:avLst/>
        </a:prstGeom>
        <a:solidFill>
          <a:srgbClr val="72AF2F"/>
        </a:solidFill>
        <a:ln w="25400" cap="flat" cmpd="sng" algn="ctr">
          <a:solidFill>
            <a:srgbClr val="72AF2F"/>
          </a:solidFill>
          <a:prstDash val="solid"/>
        </a:ln>
        <a:effectLst>
          <a:outerShdw blurRad="50800" dist="50800" dir="5400000" algn="ctr" rotWithShape="0">
            <a:srgbClr val="72AF2F"/>
          </a:outerShdw>
        </a:effectLst>
        <a:scene3d>
          <a:camera prst="orthographicFront"/>
          <a:lightRig rig="threePt" dir="t"/>
        </a:scene3d>
        <a:sp3d extrusionH="76200" contourW="12700">
          <a:extrusionClr>
            <a:srgbClr val="72AF2F"/>
          </a:extrusionClr>
          <a:contourClr>
            <a:srgbClr val="72AF2F"/>
          </a:contourClr>
        </a:sp3d>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i="1" kern="1200" dirty="0" smtClean="0">
              <a:solidFill>
                <a:schemeClr val="tx1"/>
              </a:solidFill>
            </a:rPr>
            <a:t>4</a:t>
          </a:r>
          <a:endParaRPr lang="en-US" sz="1000" i="1" kern="1200" dirty="0">
            <a:solidFill>
              <a:schemeClr val="tx1"/>
            </a:solidFill>
          </a:endParaRPr>
        </a:p>
      </dsp:txBody>
      <dsp:txXfrm rot="5400000">
        <a:off x="-133732" y="2351990"/>
        <a:ext cx="891547" cy="624083"/>
      </dsp:txXfrm>
    </dsp:sp>
    <dsp:sp modelId="{53E0E4A4-8006-4123-ABAD-F4FA35300909}">
      <dsp:nvSpPr>
        <dsp:cNvPr id="0" name=""/>
        <dsp:cNvSpPr/>
      </dsp:nvSpPr>
      <dsp:spPr>
        <a:xfrm rot="5400000">
          <a:off x="4126744" y="-1317562"/>
          <a:ext cx="579505" cy="7584828"/>
        </a:xfrm>
        <a:prstGeom prst="round2SameRect">
          <a:avLst/>
        </a:prstGeom>
        <a:solidFill>
          <a:schemeClr val="lt1">
            <a:alpha val="90000"/>
            <a:hueOff val="0"/>
            <a:satOff val="0"/>
            <a:lumOff val="0"/>
            <a:alphaOff val="0"/>
          </a:schemeClr>
        </a:solidFill>
        <a:ln w="25400" cap="flat" cmpd="sng" algn="ctr">
          <a:solidFill>
            <a:srgbClr val="72AF2F"/>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i="1" kern="1200" dirty="0" smtClean="0">
              <a:solidFill>
                <a:schemeClr val="tx1"/>
              </a:solidFill>
            </a:rPr>
            <a:t>Once the key strengths and opportunities have been identified, we tried to match them to create capabilities that can be developed into competitive advantages for the Global Acceleration Platform.</a:t>
          </a:r>
          <a:endParaRPr lang="en-US" sz="1200" i="1" kern="1200" dirty="0">
            <a:solidFill>
              <a:schemeClr val="tx1"/>
            </a:solidFill>
          </a:endParaRPr>
        </a:p>
      </dsp:txBody>
      <dsp:txXfrm rot="5400000">
        <a:off x="4126744" y="-1317562"/>
        <a:ext cx="579505" cy="758482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E5C6772-A46F-48DF-829E-BA2378092A73}">
      <dsp:nvSpPr>
        <dsp:cNvPr id="0" name=""/>
        <dsp:cNvSpPr/>
      </dsp:nvSpPr>
      <dsp:spPr>
        <a:xfrm>
          <a:off x="2438400" y="496"/>
          <a:ext cx="3657600" cy="1934765"/>
        </a:xfrm>
        <a:prstGeom prst="rightArrow">
          <a:avLst>
            <a:gd name="adj1" fmla="val 75000"/>
            <a:gd name="adj2" fmla="val 50000"/>
          </a:avLst>
        </a:prstGeom>
        <a:solidFill>
          <a:srgbClr val="FFFFFF"/>
        </a:solidFill>
        <a:ln w="25400" cap="flat" cmpd="sng" algn="ctr">
          <a:solidFill>
            <a:srgbClr val="72AF2F">
              <a:alpha val="90000"/>
            </a:srgbClr>
          </a:solidFill>
          <a:prstDash val="solid"/>
        </a:ln>
        <a:effectLst>
          <a:outerShdw blurRad="50800" dist="50800" dir="5400000" algn="ctr" rotWithShape="0">
            <a:srgbClr val="72AF2F"/>
          </a:outerShdw>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just" defTabSz="444500">
            <a:lnSpc>
              <a:spcPct val="90000"/>
            </a:lnSpc>
            <a:spcBef>
              <a:spcPct val="0"/>
            </a:spcBef>
            <a:spcAft>
              <a:spcPct val="15000"/>
            </a:spcAft>
            <a:buChar char="••"/>
          </a:pPr>
          <a:endParaRPr lang="en-US" sz="1000" i="0" kern="1200" dirty="0"/>
        </a:p>
        <a:p>
          <a:pPr marL="57150" lvl="1" indent="-57150" algn="just" defTabSz="444500">
            <a:lnSpc>
              <a:spcPct val="90000"/>
            </a:lnSpc>
            <a:spcBef>
              <a:spcPct val="0"/>
            </a:spcBef>
            <a:spcAft>
              <a:spcPct val="15000"/>
            </a:spcAft>
            <a:buChar char="••"/>
          </a:pPr>
          <a:r>
            <a:rPr lang="en-US" sz="1000" i="0" kern="1200" dirty="0" smtClean="0"/>
            <a:t>The initial version of the Global Acceleration Platform was the Spanish version. It was designed to pilot a first dashboard with the scope to provide guidance on the expected values that the KPIs associated to the different methodologies and tools may have in order to reflect the intended progress. The initial platform was extensively improved in terms content and design, as agreed at European Consortium level.</a:t>
          </a:r>
          <a:endParaRPr lang="en-US" sz="1000" i="0" kern="1200" dirty="0"/>
        </a:p>
      </dsp:txBody>
      <dsp:txXfrm>
        <a:off x="2438400" y="496"/>
        <a:ext cx="3657600" cy="1934765"/>
      </dsp:txXfrm>
    </dsp:sp>
    <dsp:sp modelId="{6A70DD48-6ED5-4C51-A909-122FAC2E2625}">
      <dsp:nvSpPr>
        <dsp:cNvPr id="0" name=""/>
        <dsp:cNvSpPr/>
      </dsp:nvSpPr>
      <dsp:spPr>
        <a:xfrm>
          <a:off x="0" y="0"/>
          <a:ext cx="2438400" cy="1934765"/>
        </a:xfrm>
        <a:prstGeom prst="roundRect">
          <a:avLst/>
        </a:prstGeom>
        <a:solidFill>
          <a:srgbClr val="72AF2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i="0" kern="1200" dirty="0" smtClean="0"/>
            <a:t>MINIMUM VIABLE PRODUCT</a:t>
          </a:r>
          <a:endParaRPr lang="en-US" sz="2000" i="0" kern="1200" dirty="0"/>
        </a:p>
      </dsp:txBody>
      <dsp:txXfrm>
        <a:off x="0" y="0"/>
        <a:ext cx="2438400" cy="1934765"/>
      </dsp:txXfrm>
    </dsp:sp>
    <dsp:sp modelId="{79637735-F795-459B-98FA-70A64069EF66}">
      <dsp:nvSpPr>
        <dsp:cNvPr id="0" name=""/>
        <dsp:cNvSpPr/>
      </dsp:nvSpPr>
      <dsp:spPr>
        <a:xfrm>
          <a:off x="2438400" y="2128738"/>
          <a:ext cx="3657600" cy="1934765"/>
        </a:xfrm>
        <a:prstGeom prst="rightArrow">
          <a:avLst>
            <a:gd name="adj1" fmla="val 75000"/>
            <a:gd name="adj2" fmla="val 50000"/>
          </a:avLst>
        </a:prstGeom>
        <a:solidFill>
          <a:srgbClr val="FFFFFF"/>
        </a:solidFill>
        <a:ln w="25400" cap="flat" cmpd="sng" algn="ctr">
          <a:solidFill>
            <a:srgbClr val="72AF2F">
              <a:alpha val="90000"/>
            </a:srgbClr>
          </a:solidFill>
          <a:prstDash val="solid"/>
        </a:ln>
        <a:effectLst>
          <a:outerShdw blurRad="50800" dist="50800" dir="5400000" algn="ctr" rotWithShape="0">
            <a:srgbClr val="72AF2F"/>
          </a:outerShdw>
        </a:effectLst>
      </dsp:spPr>
      <dsp:style>
        <a:lnRef idx="2">
          <a:scrgbClr r="0" g="0" b="0"/>
        </a:lnRef>
        <a:fillRef idx="1">
          <a:scrgbClr r="0" g="0" b="0"/>
        </a:fillRef>
        <a:effectRef idx="0">
          <a:scrgbClr r="0" g="0" b="0"/>
        </a:effectRef>
        <a:fontRef idx="minor"/>
      </dsp:style>
      <dsp:txBody>
        <a:bodyPr spcFirstLastPara="0" vert="horz" wrap="square" lIns="5715" tIns="5715" rIns="5715" bIns="5715" numCol="1" spcCol="1270" anchor="t" anchorCtr="0">
          <a:noAutofit/>
        </a:bodyPr>
        <a:lstStyle/>
        <a:p>
          <a:pPr marL="57150" lvl="1" indent="-57150" algn="just" defTabSz="400050">
            <a:lnSpc>
              <a:spcPct val="90000"/>
            </a:lnSpc>
            <a:spcBef>
              <a:spcPct val="0"/>
            </a:spcBef>
            <a:spcAft>
              <a:spcPct val="15000"/>
            </a:spcAft>
            <a:buChar char="••"/>
          </a:pPr>
          <a:endParaRPr lang="en-US" sz="900" i="0" kern="1200" dirty="0"/>
        </a:p>
        <a:p>
          <a:pPr marL="57150" lvl="1" indent="-57150" algn="just" defTabSz="400050">
            <a:lnSpc>
              <a:spcPct val="90000"/>
            </a:lnSpc>
            <a:spcBef>
              <a:spcPct val="0"/>
            </a:spcBef>
            <a:spcAft>
              <a:spcPct val="15000"/>
            </a:spcAft>
            <a:buChar char="••"/>
          </a:pPr>
          <a:r>
            <a:rPr lang="en-US" sz="900" i="0" kern="1200" dirty="0" smtClean="0"/>
            <a:t>The new functionalities of the Global Acceleration Platform were designed to </a:t>
          </a:r>
          <a:r>
            <a:rPr lang="en-GB" sz="900" i="0" kern="1200" dirty="0" smtClean="0"/>
            <a:t>support users in emerging European countries with an innovative platform, that allows matching between the different categories of target users, such as investors and start-ups. Thus, both users who are starting </a:t>
          </a:r>
          <a:r>
            <a:rPr lang="en-GB" sz="900" i="0" kern="1200" dirty="0" smtClean="0">
              <a:solidFill>
                <a:schemeClr val="tx1"/>
              </a:solidFill>
            </a:rPr>
            <a:t>up</a:t>
          </a:r>
          <a:r>
            <a:rPr lang="en-GB" sz="900" i="0" kern="1200" dirty="0" smtClean="0">
              <a:solidFill>
                <a:srgbClr val="FF0000"/>
              </a:solidFill>
            </a:rPr>
            <a:t> </a:t>
          </a:r>
          <a:r>
            <a:rPr lang="en-GB" sz="900" i="0" kern="1200" dirty="0" smtClean="0"/>
            <a:t>and wish to establish their own business, but they need financial support to be able to sustain the idea, and funders who wish to invest in a new profitable business, may start beneficial relationships in a fast, safe and effortless manner.</a:t>
          </a:r>
          <a:endParaRPr lang="en-US" sz="900" i="0" kern="1200" dirty="0"/>
        </a:p>
      </dsp:txBody>
      <dsp:txXfrm>
        <a:off x="2438400" y="2128738"/>
        <a:ext cx="3657600" cy="1934765"/>
      </dsp:txXfrm>
    </dsp:sp>
    <dsp:sp modelId="{FD663AF7-68BB-43E7-B5C1-3C3C017FACDB}">
      <dsp:nvSpPr>
        <dsp:cNvPr id="0" name=""/>
        <dsp:cNvSpPr/>
      </dsp:nvSpPr>
      <dsp:spPr>
        <a:xfrm>
          <a:off x="0" y="2128738"/>
          <a:ext cx="2438400" cy="1934765"/>
        </a:xfrm>
        <a:prstGeom prst="roundRect">
          <a:avLst/>
        </a:prstGeom>
        <a:solidFill>
          <a:srgbClr val="72AF2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i="0" kern="1200" dirty="0" smtClean="0"/>
            <a:t>GLOBAL ACCELERATION PLATFORM</a:t>
          </a:r>
          <a:endParaRPr lang="en-US" sz="2000" i="0" kern="1200" dirty="0"/>
        </a:p>
      </dsp:txBody>
      <dsp:txXfrm>
        <a:off x="0" y="2128738"/>
        <a:ext cx="2438400" cy="193476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D38EC33-011A-4963-B17B-95CF0A9771A3}">
      <dsp:nvSpPr>
        <dsp:cNvPr id="0" name=""/>
        <dsp:cNvSpPr/>
      </dsp:nvSpPr>
      <dsp:spPr>
        <a:xfrm>
          <a:off x="1363827" y="-252249"/>
          <a:ext cx="4848998" cy="1524285"/>
        </a:xfrm>
        <a:prstGeom prst="roundRect">
          <a:avLst>
            <a:gd name="adj" fmla="val 10000"/>
          </a:avLst>
        </a:prstGeom>
        <a:solidFill>
          <a:srgbClr val="72AF2F"/>
        </a:solidFill>
        <a:ln w="25400" cap="flat" cmpd="sng" algn="ctr">
          <a:solidFill>
            <a:srgbClr val="72AF2F"/>
          </a:solidFill>
          <a:prstDash val="solid"/>
        </a:ln>
        <a:effectLst>
          <a:innerShdw blurRad="63500" dist="50800" dir="13500000">
            <a:schemeClr val="tx1">
              <a:alpha val="50000"/>
            </a:scheme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i="1" u="sng" kern="1200" dirty="0" smtClean="0"/>
            <a:t>DEFINED ROLES</a:t>
          </a:r>
        </a:p>
        <a:p>
          <a:pPr lvl="0" algn="just" defTabSz="533400">
            <a:lnSpc>
              <a:spcPct val="90000"/>
            </a:lnSpc>
            <a:spcBef>
              <a:spcPct val="0"/>
            </a:spcBef>
            <a:spcAft>
              <a:spcPct val="35000"/>
            </a:spcAft>
          </a:pPr>
          <a:r>
            <a:rPr lang="en-US" sz="1200" b="1" u="sng" kern="1200" dirty="0" smtClean="0"/>
            <a:t>STARTUPS</a:t>
          </a:r>
          <a:r>
            <a:rPr lang="en-US" sz="1200" kern="1200" dirty="0" smtClean="0"/>
            <a:t> - any person prepared to launch a project idea; any person who already has a company, a project idea or a product, but does not have a partner; </a:t>
          </a:r>
          <a:r>
            <a:rPr lang="en-US" sz="1200" kern="1200" dirty="0" smtClean="0">
              <a:solidFill>
                <a:schemeClr val="bg1"/>
              </a:solidFill>
            </a:rPr>
            <a:t>any person who doesn’t have a project idea, but wants to start a business, and seeks for guidance.</a:t>
          </a:r>
        </a:p>
        <a:p>
          <a:pPr lvl="0" algn="just" defTabSz="533400">
            <a:lnSpc>
              <a:spcPct val="90000"/>
            </a:lnSpc>
            <a:spcBef>
              <a:spcPct val="0"/>
            </a:spcBef>
            <a:spcAft>
              <a:spcPct val="35000"/>
            </a:spcAft>
          </a:pPr>
          <a:r>
            <a:rPr lang="en-US" sz="1200" b="1" i="0" u="sng" kern="1200" dirty="0" smtClean="0"/>
            <a:t>INVESTOR</a:t>
          </a:r>
          <a:r>
            <a:rPr lang="en-US" sz="1200" b="1" u="sng" kern="1200" dirty="0" smtClean="0"/>
            <a:t>S</a:t>
          </a:r>
          <a:r>
            <a:rPr lang="en-US" sz="1200" kern="1200" dirty="0" smtClean="0"/>
            <a:t> - any person interested in finding investment opportunities, who wants to help passionate people with knowledge and experience and/or financial support to launch a project idea.</a:t>
          </a:r>
          <a:endParaRPr lang="en-US" sz="1200" kern="1200" dirty="0"/>
        </a:p>
      </dsp:txBody>
      <dsp:txXfrm>
        <a:off x="1363827" y="-252249"/>
        <a:ext cx="4848998" cy="1524285"/>
      </dsp:txXfrm>
    </dsp:sp>
    <dsp:sp modelId="{742FB560-5DA5-4C22-904A-5882512233B8}">
      <dsp:nvSpPr>
        <dsp:cNvPr id="0" name=""/>
        <dsp:cNvSpPr/>
      </dsp:nvSpPr>
      <dsp:spPr>
        <a:xfrm rot="3304437">
          <a:off x="4502364" y="1813138"/>
          <a:ext cx="649151" cy="368258"/>
        </a:xfrm>
        <a:prstGeom prst="leftRightArrow">
          <a:avLst>
            <a:gd name="adj1" fmla="val 60000"/>
            <a:gd name="adj2" fmla="val 50000"/>
          </a:avLst>
        </a:prstGeom>
        <a:solidFill>
          <a:srgbClr val="72AF2F">
            <a:alpha val="27000"/>
          </a:srgbClr>
        </a:solidFill>
        <a:ln>
          <a:noFill/>
        </a:ln>
        <a:effectLst>
          <a:outerShdw blurRad="50800" dist="50800" dir="5400000" algn="ctr" rotWithShape="0">
            <a:srgbClr val="72AF2F"/>
          </a:outerShdw>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3304437">
        <a:off x="4502364" y="1813138"/>
        <a:ext cx="649151" cy="368258"/>
      </dsp:txXfrm>
    </dsp:sp>
    <dsp:sp modelId="{B090A3FA-BF6B-4D91-A190-DEB612DC770D}">
      <dsp:nvSpPr>
        <dsp:cNvPr id="0" name=""/>
        <dsp:cNvSpPr/>
      </dsp:nvSpPr>
      <dsp:spPr>
        <a:xfrm>
          <a:off x="4254778" y="2722499"/>
          <a:ext cx="3270052" cy="1593749"/>
        </a:xfrm>
        <a:prstGeom prst="roundRect">
          <a:avLst>
            <a:gd name="adj" fmla="val 10000"/>
          </a:avLst>
        </a:prstGeom>
        <a:solidFill>
          <a:srgbClr val="72AF2F"/>
        </a:solidFill>
        <a:ln w="25400" cap="flat" cmpd="sng" algn="ctr">
          <a:solidFill>
            <a:srgbClr val="72AF2F"/>
          </a:solidFill>
          <a:prstDash val="solid"/>
        </a:ln>
        <a:effectLst>
          <a:innerShdw blurRad="63500" dist="50800" dir="135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i="1" u="sng" kern="1200" dirty="0" smtClean="0"/>
            <a:t>TYPES OF USERS:</a:t>
          </a:r>
        </a:p>
        <a:p>
          <a:pPr lvl="0" algn="ctr" defTabSz="444500">
            <a:lnSpc>
              <a:spcPct val="90000"/>
            </a:lnSpc>
            <a:spcBef>
              <a:spcPct val="0"/>
            </a:spcBef>
            <a:spcAft>
              <a:spcPct val="35000"/>
            </a:spcAft>
          </a:pPr>
          <a:r>
            <a:rPr lang="en-US" sz="1000" b="1" u="sng" kern="1200" dirty="0" smtClean="0"/>
            <a:t>Students </a:t>
          </a:r>
          <a:r>
            <a:rPr lang="en-US" sz="1000" kern="1200" dirty="0" smtClean="0"/>
            <a:t> seeking advice from experienced entrepreneurs and specialists.</a:t>
          </a:r>
        </a:p>
        <a:p>
          <a:pPr lvl="0" algn="ctr" defTabSz="444500">
            <a:lnSpc>
              <a:spcPct val="90000"/>
            </a:lnSpc>
            <a:spcBef>
              <a:spcPct val="0"/>
            </a:spcBef>
            <a:spcAft>
              <a:spcPct val="35000"/>
            </a:spcAft>
          </a:pPr>
          <a:r>
            <a:rPr lang="en-US" sz="1000" b="1" u="sng" kern="1200" dirty="0" smtClean="0"/>
            <a:t>Startups  </a:t>
          </a:r>
          <a:r>
            <a:rPr lang="en-US" sz="1000" kern="1200" dirty="0" smtClean="0"/>
            <a:t>with great ideas and no funding.</a:t>
          </a:r>
        </a:p>
        <a:p>
          <a:pPr lvl="0" algn="ctr" defTabSz="444500">
            <a:lnSpc>
              <a:spcPct val="90000"/>
            </a:lnSpc>
            <a:spcBef>
              <a:spcPct val="0"/>
            </a:spcBef>
            <a:spcAft>
              <a:spcPct val="35000"/>
            </a:spcAft>
          </a:pPr>
          <a:r>
            <a:rPr lang="en-US" sz="1000" b="1" u="sng" kern="1200" dirty="0" smtClean="0"/>
            <a:t>Entrepreneurs</a:t>
          </a:r>
          <a:r>
            <a:rPr lang="en-US" sz="1000" kern="1200" dirty="0" smtClean="0"/>
            <a:t> interested in finding investment opportunities.</a:t>
          </a:r>
        </a:p>
        <a:p>
          <a:pPr lvl="0" algn="ctr" defTabSz="444500">
            <a:lnSpc>
              <a:spcPct val="90000"/>
            </a:lnSpc>
            <a:spcBef>
              <a:spcPct val="0"/>
            </a:spcBef>
            <a:spcAft>
              <a:spcPct val="35000"/>
            </a:spcAft>
          </a:pPr>
          <a:r>
            <a:rPr lang="en-US" sz="1000" b="1" u="sng" kern="1200" dirty="0" smtClean="0"/>
            <a:t>Any other  user </a:t>
          </a:r>
          <a:r>
            <a:rPr lang="en-US" sz="1000" kern="1200" dirty="0" smtClean="0"/>
            <a:t>seeking funding or advice on the most common entrepreneurial problems.</a:t>
          </a:r>
        </a:p>
      </dsp:txBody>
      <dsp:txXfrm>
        <a:off x="4254778" y="2722499"/>
        <a:ext cx="3270052" cy="1593749"/>
      </dsp:txXfrm>
    </dsp:sp>
    <dsp:sp modelId="{930CB198-B18D-498F-A547-F37AB2FD69B1}">
      <dsp:nvSpPr>
        <dsp:cNvPr id="0" name=""/>
        <dsp:cNvSpPr/>
      </dsp:nvSpPr>
      <dsp:spPr>
        <a:xfrm rot="10800000">
          <a:off x="3524483" y="3335245"/>
          <a:ext cx="649151" cy="368258"/>
        </a:xfrm>
        <a:prstGeom prst="leftRightArrow">
          <a:avLst>
            <a:gd name="adj1" fmla="val 60000"/>
            <a:gd name="adj2" fmla="val 50000"/>
          </a:avLst>
        </a:prstGeom>
        <a:solidFill>
          <a:srgbClr val="72AF2F">
            <a:alpha val="27000"/>
          </a:srgbClr>
        </a:solidFill>
        <a:ln>
          <a:noFill/>
        </a:ln>
        <a:effectLst>
          <a:outerShdw blurRad="50800" dist="50800" dir="5400000" algn="ctr" rotWithShape="0">
            <a:srgbClr val="72AF2F"/>
          </a:outerShdw>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3524483" y="3335245"/>
        <a:ext cx="649151" cy="368258"/>
      </dsp:txXfrm>
    </dsp:sp>
    <dsp:sp modelId="{4E79F39D-77C8-455A-BAD6-6F213218FBC8}">
      <dsp:nvSpPr>
        <dsp:cNvPr id="0" name=""/>
        <dsp:cNvSpPr/>
      </dsp:nvSpPr>
      <dsp:spPr>
        <a:xfrm>
          <a:off x="141658" y="2730964"/>
          <a:ext cx="3301681" cy="1576820"/>
        </a:xfrm>
        <a:prstGeom prst="roundRect">
          <a:avLst>
            <a:gd name="adj" fmla="val 10000"/>
          </a:avLst>
        </a:prstGeom>
        <a:solidFill>
          <a:srgbClr val="72AF2F"/>
        </a:solidFill>
        <a:ln w="25400" cap="flat" cmpd="sng" algn="ctr">
          <a:solidFill>
            <a:srgbClr val="72AF2F"/>
          </a:solidFill>
          <a:prstDash val="solid"/>
        </a:ln>
        <a:effectLst>
          <a:innerShdw blurRad="63500" dist="50800" dir="135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i="1" u="sng" kern="1200" noProof="0" dirty="0" smtClean="0"/>
            <a:t>TARGETED SPECIALISTS (EXPERTS)</a:t>
          </a:r>
          <a:r>
            <a:rPr lang="en-US" sz="1200" i="1" u="sng" kern="1200" noProof="0" dirty="0" smtClean="0"/>
            <a:t>:</a:t>
          </a:r>
        </a:p>
        <a:p>
          <a:pPr lvl="0" algn="ctr" defTabSz="533400">
            <a:lnSpc>
              <a:spcPct val="90000"/>
            </a:lnSpc>
            <a:spcBef>
              <a:spcPct val="0"/>
            </a:spcBef>
            <a:spcAft>
              <a:spcPct val="35000"/>
            </a:spcAft>
          </a:pPr>
          <a:r>
            <a:rPr lang="en-US" sz="1200" kern="1200" noProof="0" dirty="0" smtClean="0"/>
            <a:t>Professors</a:t>
          </a:r>
        </a:p>
        <a:p>
          <a:pPr lvl="0" algn="ctr" defTabSz="533400">
            <a:lnSpc>
              <a:spcPct val="90000"/>
            </a:lnSpc>
            <a:spcBef>
              <a:spcPct val="0"/>
            </a:spcBef>
            <a:spcAft>
              <a:spcPct val="35000"/>
            </a:spcAft>
          </a:pPr>
          <a:r>
            <a:rPr lang="en-US" sz="1200" kern="1200" noProof="0" dirty="0" smtClean="0"/>
            <a:t>Freelancers</a:t>
          </a:r>
        </a:p>
        <a:p>
          <a:pPr lvl="0" algn="ctr" defTabSz="533400">
            <a:lnSpc>
              <a:spcPct val="90000"/>
            </a:lnSpc>
            <a:spcBef>
              <a:spcPct val="0"/>
            </a:spcBef>
            <a:spcAft>
              <a:spcPct val="35000"/>
            </a:spcAft>
          </a:pPr>
          <a:r>
            <a:rPr lang="en-US" sz="1200" kern="1200" noProof="0" dirty="0" smtClean="0"/>
            <a:t>Consultants</a:t>
          </a:r>
        </a:p>
        <a:p>
          <a:pPr lvl="0" algn="ctr" defTabSz="533400">
            <a:lnSpc>
              <a:spcPct val="90000"/>
            </a:lnSpc>
            <a:spcBef>
              <a:spcPct val="0"/>
            </a:spcBef>
            <a:spcAft>
              <a:spcPct val="35000"/>
            </a:spcAft>
          </a:pPr>
          <a:r>
            <a:rPr lang="en-US" sz="1200" kern="1200" noProof="0" dirty="0" smtClean="0"/>
            <a:t>Angel investors</a:t>
          </a:r>
        </a:p>
        <a:p>
          <a:pPr lvl="0" algn="ctr" defTabSz="533400">
            <a:lnSpc>
              <a:spcPct val="90000"/>
            </a:lnSpc>
            <a:spcBef>
              <a:spcPct val="0"/>
            </a:spcBef>
            <a:spcAft>
              <a:spcPct val="35000"/>
            </a:spcAft>
          </a:pPr>
          <a:r>
            <a:rPr lang="en-US" sz="1200" kern="1200" noProof="0" dirty="0" smtClean="0"/>
            <a:t>Venture capitalists</a:t>
          </a:r>
        </a:p>
      </dsp:txBody>
      <dsp:txXfrm>
        <a:off x="141658" y="2730964"/>
        <a:ext cx="3301681" cy="1576820"/>
      </dsp:txXfrm>
    </dsp:sp>
    <dsp:sp modelId="{DCE99CAE-A95E-4045-9CA9-27E8F5CCB525}">
      <dsp:nvSpPr>
        <dsp:cNvPr id="0" name=""/>
        <dsp:cNvSpPr/>
      </dsp:nvSpPr>
      <dsp:spPr>
        <a:xfrm rot="18213092">
          <a:off x="2474547" y="1817370"/>
          <a:ext cx="649151" cy="368258"/>
        </a:xfrm>
        <a:prstGeom prst="leftRightArrow">
          <a:avLst>
            <a:gd name="adj1" fmla="val 60000"/>
            <a:gd name="adj2" fmla="val 50000"/>
          </a:avLst>
        </a:prstGeom>
        <a:solidFill>
          <a:srgbClr val="72AF2F">
            <a:alpha val="27000"/>
          </a:srgbClr>
        </a:solidFill>
        <a:ln>
          <a:noFill/>
        </a:ln>
        <a:effectLst>
          <a:outerShdw blurRad="50800" dist="50800" dir="5400000" algn="ctr" rotWithShape="0">
            <a:srgbClr val="72AF2F"/>
          </a:outerShdw>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8213092">
        <a:off x="2474547" y="1817370"/>
        <a:ext cx="649151" cy="36825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C41881-194A-49EE-8C96-642474A45068}" type="datetimeFigureOut">
              <a:rPr lang="fi-FI" smtClean="0"/>
              <a:pPr/>
              <a:t>4.10.2016</a:t>
            </a:fld>
            <a:endParaRPr lang="fi-F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BF5410-DC6D-4409-97C0-B1C8E1F2DF7F}" type="slidenum">
              <a:rPr lang="fi-FI" smtClean="0"/>
              <a:pPr/>
              <a:t>‹#›</a:t>
            </a:fld>
            <a:endParaRPr lang="fi-FI"/>
          </a:p>
        </p:txBody>
      </p:sp>
    </p:spTree>
    <p:extLst>
      <p:ext uri="{BB962C8B-B14F-4D97-AF65-F5344CB8AC3E}">
        <p14:creationId xmlns:p14="http://schemas.microsoft.com/office/powerpoint/2010/main" xmlns="" val="3879587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fi-FI"/>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lvl1pPr>
          </a:lstStyle>
          <a:p>
            <a:fld id="{FE2A3BDA-5131-495C-8E96-12BF217C6D3C}" type="slidenum">
              <a:rPr lang="fi-FI" smtClean="0"/>
              <a:pPr/>
              <a:t>‹#›</a:t>
            </a:fld>
            <a:endParaRPr lang="fi-FI"/>
          </a:p>
        </p:txBody>
      </p:sp>
    </p:spTree>
    <p:extLst>
      <p:ext uri="{BB962C8B-B14F-4D97-AF65-F5344CB8AC3E}">
        <p14:creationId xmlns:p14="http://schemas.microsoft.com/office/powerpoint/2010/main" xmlns="" val="441073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776"/>
            <a:ext cx="8229600" cy="504056"/>
          </a:xfrm>
          <a:prstGeom prst="rect">
            <a:avLst/>
          </a:prstGeom>
        </p:spPr>
        <p:txBody>
          <a:bodyPr/>
          <a:lstStyle>
            <a:lvl1pPr>
              <a:defRPr sz="2400" b="0">
                <a:latin typeface="+mj-lt"/>
              </a:defRPr>
            </a:lvl1pPr>
          </a:lstStyle>
          <a:p>
            <a:r>
              <a:rPr lang="en-GB" noProof="0" dirty="0" smtClean="0"/>
              <a:t>Click to edit Master title style</a:t>
            </a:r>
            <a:endParaRPr lang="en-GB" noProof="0" dirty="0"/>
          </a:p>
        </p:txBody>
      </p:sp>
      <p:sp>
        <p:nvSpPr>
          <p:cNvPr id="3"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lvl1pPr>
          </a:lstStyle>
          <a:p>
            <a:fld id="{FE2A3BDA-5131-495C-8E96-12BF217C6D3C}" type="slidenum">
              <a:rPr lang="fi-FI" smtClean="0"/>
              <a:pPr/>
              <a:t>‹#›</a:t>
            </a:fld>
            <a:endParaRPr lang="fi-FI"/>
          </a:p>
        </p:txBody>
      </p:sp>
    </p:spTree>
    <p:extLst>
      <p:ext uri="{BB962C8B-B14F-4D97-AF65-F5344CB8AC3E}">
        <p14:creationId xmlns:p14="http://schemas.microsoft.com/office/powerpoint/2010/main" xmlns="" val="25086117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1416" y="-1"/>
            <a:ext cx="9142583" cy="1269803"/>
          </a:xfrm>
          <a:prstGeom prst="rect">
            <a:avLst/>
          </a:prstGeom>
        </p:spPr>
      </p:pic>
      <p:sp>
        <p:nvSpPr>
          <p:cNvPr id="3" name="Slide Number Placeholder 5"/>
          <p:cNvSpPr>
            <a:spLocks noGrp="1"/>
          </p:cNvSpPr>
          <p:nvPr>
            <p:ph type="sldNum" sz="quarter" idx="4"/>
          </p:nvPr>
        </p:nvSpPr>
        <p:spPr>
          <a:xfrm>
            <a:off x="7010400" y="6492875"/>
            <a:ext cx="2133600" cy="365125"/>
          </a:xfrm>
          <a:prstGeom prst="rect">
            <a:avLst/>
          </a:prstGeom>
        </p:spPr>
        <p:txBody>
          <a:bodyPr/>
          <a:lstStyle>
            <a:lvl1pPr algn="r">
              <a:defRPr sz="1200"/>
            </a:lvl1pPr>
          </a:lstStyle>
          <a:p>
            <a:fld id="{FE2A3BDA-5131-495C-8E96-12BF217C6D3C}" type="slidenum">
              <a:rPr lang="fi-FI" smtClean="0"/>
              <a:pPr/>
              <a:t>‹#›</a:t>
            </a:fld>
            <a:endParaRPr lang="fi-FI"/>
          </a:p>
        </p:txBody>
      </p:sp>
    </p:spTree>
    <p:extLst>
      <p:ext uri="{BB962C8B-B14F-4D97-AF65-F5344CB8AC3E}">
        <p14:creationId xmlns:p14="http://schemas.microsoft.com/office/powerpoint/2010/main" xmlns="" val="916056614"/>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ftr="0" dt="0"/>
  <p:txStyles>
    <p:titleStyle>
      <a:lvl1pPr algn="ctr" defTabSz="914400" rtl="0" eaLnBrk="1" latinLnBrk="0" hangingPunct="1">
        <a:spcBef>
          <a:spcPct val="0"/>
        </a:spcBef>
        <a:buNone/>
        <a:defRPr lang="fi-FI" sz="1100" kern="1200" smtClean="0">
          <a:solidFill>
            <a:schemeClr val="tx1"/>
          </a:solidFill>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A0BF3D58-FB6A-4639-9741-B911C1FDF1BF@ad.vtt.fi"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eventlink360.com/" TargetMode="External"/><Relationship Id="rId2" Type="http://schemas.openxmlformats.org/officeDocument/2006/relationships/hyperlink" Target="https://fuseami.com/" TargetMode="External"/><Relationship Id="rId1" Type="http://schemas.openxmlformats.org/officeDocument/2006/relationships/slideLayout" Target="../slideLayouts/slideLayout2.xml"/><Relationship Id="rId4" Type="http://schemas.openxmlformats.org/officeDocument/2006/relationships/hyperlink" Target="https://www.invesdor.com/e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hyperlink" Target="https://www.b2match.com/" TargetMode="External"/><Relationship Id="rId2" Type="http://schemas.openxmlformats.org/officeDocument/2006/relationships/hyperlink" Target="https://www.entrepreneur.com/" TargetMode="External"/><Relationship Id="rId1" Type="http://schemas.openxmlformats.org/officeDocument/2006/relationships/slideLayout" Target="../slideLayouts/slideLayout2.xml"/><Relationship Id="rId4" Type="http://schemas.openxmlformats.org/officeDocument/2006/relationships/hyperlink" Target="http://matchlead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X</a:t>
            </a:r>
            <a:endParaRPr lang="en-GB" dirty="0"/>
          </a:p>
        </p:txBody>
      </p:sp>
      <p:sp>
        <p:nvSpPr>
          <p:cNvPr id="3" name="Subtitle 2"/>
          <p:cNvSpPr>
            <a:spLocks noGrp="1"/>
          </p:cNvSpPr>
          <p:nvPr>
            <p:ph type="subTitle" idx="1"/>
          </p:nvPr>
        </p:nvSpPr>
        <p:spPr/>
        <p:txBody>
          <a:bodyPr/>
          <a:lstStyle/>
          <a:p>
            <a:endParaRPr lang="en-GB" dirty="0"/>
          </a:p>
        </p:txBody>
      </p:sp>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7" name="Picture 6" descr="cid:A0BF3D58-FB6A-4639-9741-B911C1FDF1BF@ad.vtt.fi"/>
          <p:cNvPicPr/>
          <p:nvPr/>
        </p:nvPicPr>
        <p:blipFill>
          <a:blip r:embed="rId2" r:link="rId3" cstate="print">
            <a:extLst>
              <a:ext uri="{28A0092B-C50C-407E-A947-70E740481C1C}">
                <a14:useLocalDpi xmlns:a14="http://schemas.microsoft.com/office/drawing/2010/main" xmlns="" val="0"/>
              </a:ext>
            </a:extLst>
          </a:blip>
          <a:srcRect/>
          <a:stretch>
            <a:fillRect/>
          </a:stretch>
        </p:blipFill>
        <p:spPr bwMode="auto">
          <a:xfrm>
            <a:off x="323528" y="188640"/>
            <a:ext cx="3581400" cy="608330"/>
          </a:xfrm>
          <a:prstGeom prst="rect">
            <a:avLst/>
          </a:prstGeom>
          <a:noFill/>
          <a:ln>
            <a:noFill/>
          </a:ln>
        </p:spPr>
      </p:pic>
      <p:sp>
        <p:nvSpPr>
          <p:cNvPr id="6" name="Rectangle 5"/>
          <p:cNvSpPr/>
          <p:nvPr/>
        </p:nvSpPr>
        <p:spPr>
          <a:xfrm>
            <a:off x="0" y="797751"/>
            <a:ext cx="4572000" cy="646331"/>
          </a:xfrm>
          <a:prstGeom prst="rect">
            <a:avLst/>
          </a:prstGeom>
        </p:spPr>
        <p:txBody>
          <a:bodyPr>
            <a:spAutoFit/>
          </a:bodyPr>
          <a:lstStyle/>
          <a:p>
            <a:pPr algn="ctr"/>
            <a:r>
              <a:rPr lang="en-GB" b="1" dirty="0"/>
              <a:t>A platform for the acceleration of go-to market in the ICT-industry</a:t>
            </a:r>
            <a:endParaRPr lang="en-GB" dirty="0"/>
          </a:p>
        </p:txBody>
      </p:sp>
      <p:sp>
        <p:nvSpPr>
          <p:cNvPr id="8" name="Rectangle 7"/>
          <p:cNvSpPr/>
          <p:nvPr/>
        </p:nvSpPr>
        <p:spPr>
          <a:xfrm>
            <a:off x="107504" y="116632"/>
            <a:ext cx="8928992" cy="64807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a:off x="105798" y="114110"/>
            <a:ext cx="8928992" cy="18747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p:nvSpPr>
        <p:spPr>
          <a:xfrm>
            <a:off x="105798" y="1988839"/>
            <a:ext cx="8928992" cy="10156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p:nvSpPr>
        <p:spPr>
          <a:xfrm>
            <a:off x="4572000" y="116631"/>
            <a:ext cx="4462790" cy="4482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p:nvSpPr>
        <p:spPr>
          <a:xfrm>
            <a:off x="4573706" y="564834"/>
            <a:ext cx="4462790" cy="631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p:cNvSpPr/>
          <p:nvPr/>
        </p:nvSpPr>
        <p:spPr>
          <a:xfrm>
            <a:off x="4570294" y="1196752"/>
            <a:ext cx="4462790" cy="7972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a:off x="18619" y="6581001"/>
            <a:ext cx="2438103" cy="276999"/>
          </a:xfrm>
          <a:prstGeom prst="rect">
            <a:avLst/>
          </a:prstGeom>
        </p:spPr>
        <p:txBody>
          <a:bodyPr wrap="none">
            <a:spAutoFit/>
          </a:bodyPr>
          <a:lstStyle/>
          <a:p>
            <a:r>
              <a:rPr lang="en-GB" sz="1200" dirty="0" smtClean="0">
                <a:sym typeface="Symbol"/>
              </a:rPr>
              <a:t></a:t>
            </a:r>
            <a:r>
              <a:rPr lang="en-GB" sz="1200" dirty="0" smtClean="0"/>
              <a:t> Copyright Accelerate Consortium </a:t>
            </a:r>
            <a:endParaRPr lang="en-GB" sz="1200" dirty="0"/>
          </a:p>
        </p:txBody>
      </p:sp>
      <p:sp>
        <p:nvSpPr>
          <p:cNvPr id="16" name="Rectangle 15"/>
          <p:cNvSpPr/>
          <p:nvPr/>
        </p:nvSpPr>
        <p:spPr>
          <a:xfrm>
            <a:off x="4573706" y="103168"/>
            <a:ext cx="4461084" cy="461665"/>
          </a:xfrm>
          <a:prstGeom prst="rect">
            <a:avLst/>
          </a:prstGeom>
        </p:spPr>
        <p:txBody>
          <a:bodyPr wrap="square">
            <a:spAutoFit/>
          </a:bodyPr>
          <a:lstStyle/>
          <a:p>
            <a:pPr hangingPunct="0"/>
            <a:r>
              <a:rPr lang="en-GB" sz="1200" b="1" dirty="0" smtClean="0"/>
              <a:t>Title:</a:t>
            </a:r>
            <a:endParaRPr lang="en-GB" sz="1200" dirty="0" smtClean="0"/>
          </a:p>
          <a:p>
            <a:pPr hangingPunct="0"/>
            <a:r>
              <a:rPr lang="ro-RO" sz="1200" b="1" dirty="0" smtClean="0"/>
              <a:t>4</a:t>
            </a:r>
            <a:r>
              <a:rPr lang="en-GB" sz="1200" b="1" dirty="0" smtClean="0"/>
              <a:t>.</a:t>
            </a:r>
            <a:r>
              <a:rPr lang="ro-RO" sz="1200" b="1" dirty="0" smtClean="0"/>
              <a:t>2</a:t>
            </a:r>
            <a:r>
              <a:rPr lang="en-GB" sz="1200" b="1" dirty="0" smtClean="0"/>
              <a:t> Exploitation Plan of EU Acceleration Platform (Version </a:t>
            </a:r>
            <a:r>
              <a:rPr lang="en-US" sz="1200" b="1" dirty="0" smtClean="0"/>
              <a:t>1</a:t>
            </a:r>
            <a:r>
              <a:rPr lang="en-GB" sz="1200" b="1" dirty="0" smtClean="0"/>
              <a:t>)</a:t>
            </a:r>
            <a:endParaRPr lang="en-GB" sz="1200" b="1" dirty="0"/>
          </a:p>
        </p:txBody>
      </p:sp>
      <p:sp>
        <p:nvSpPr>
          <p:cNvPr id="18" name="Rectangle 17"/>
          <p:cNvSpPr/>
          <p:nvPr/>
        </p:nvSpPr>
        <p:spPr>
          <a:xfrm>
            <a:off x="4572000" y="564834"/>
            <a:ext cx="4572000" cy="646331"/>
          </a:xfrm>
          <a:prstGeom prst="rect">
            <a:avLst/>
          </a:prstGeom>
        </p:spPr>
        <p:txBody>
          <a:bodyPr>
            <a:spAutoFit/>
          </a:bodyPr>
          <a:lstStyle/>
          <a:p>
            <a:pPr hangingPunct="0"/>
            <a:r>
              <a:rPr lang="en-GB" sz="1200" b="1" dirty="0" smtClean="0"/>
              <a:t>Version	:  </a:t>
            </a:r>
            <a:r>
              <a:rPr lang="en-US" sz="1200" b="1" dirty="0" smtClean="0"/>
              <a:t>1</a:t>
            </a:r>
            <a:endParaRPr lang="en-GB" sz="1200" dirty="0" smtClean="0"/>
          </a:p>
          <a:p>
            <a:pPr hangingPunct="0"/>
            <a:r>
              <a:rPr lang="en-GB" sz="1200" b="1" dirty="0" smtClean="0"/>
              <a:t>Date	: 30/09/2016</a:t>
            </a:r>
            <a:endParaRPr lang="en-GB" sz="1200" dirty="0" smtClean="0"/>
          </a:p>
          <a:p>
            <a:pPr hangingPunct="0"/>
            <a:r>
              <a:rPr lang="en-GB" sz="1200" b="1" dirty="0" smtClean="0"/>
              <a:t>Pages	: 19</a:t>
            </a:r>
            <a:endParaRPr lang="en-GB" sz="1200" dirty="0"/>
          </a:p>
        </p:txBody>
      </p:sp>
      <p:sp>
        <p:nvSpPr>
          <p:cNvPr id="19" name="Rectangle 18"/>
          <p:cNvSpPr/>
          <p:nvPr/>
        </p:nvSpPr>
        <p:spPr>
          <a:xfrm>
            <a:off x="4573706" y="1169826"/>
            <a:ext cx="4572000" cy="830997"/>
          </a:xfrm>
          <a:prstGeom prst="rect">
            <a:avLst/>
          </a:prstGeom>
        </p:spPr>
        <p:txBody>
          <a:bodyPr>
            <a:spAutoFit/>
          </a:bodyPr>
          <a:lstStyle/>
          <a:p>
            <a:pPr hangingPunct="0"/>
            <a:r>
              <a:rPr lang="en-GB" sz="1200" b="1" dirty="0" smtClean="0"/>
              <a:t>Author:</a:t>
            </a:r>
            <a:endParaRPr lang="en-GB" sz="1200" dirty="0" smtClean="0"/>
          </a:p>
          <a:p>
            <a:pPr hangingPunct="0"/>
            <a:r>
              <a:rPr lang="ro-RO" sz="1200" dirty="0" smtClean="0"/>
              <a:t>George Suciu, Cristina Ivan</a:t>
            </a:r>
            <a:r>
              <a:rPr lang="en-US" sz="1200" dirty="0" smtClean="0"/>
              <a:t>, Lavinia Panait</a:t>
            </a:r>
            <a:endParaRPr lang="en-GB" sz="1200" dirty="0" smtClean="0"/>
          </a:p>
          <a:p>
            <a:pPr hangingPunct="0"/>
            <a:r>
              <a:rPr lang="en-GB" sz="1200" b="1" dirty="0" smtClean="0"/>
              <a:t>Organisation:</a:t>
            </a:r>
            <a:endParaRPr lang="en-GB" sz="1200" dirty="0" smtClean="0"/>
          </a:p>
          <a:p>
            <a:r>
              <a:rPr lang="ro-RO" sz="1200" dirty="0" smtClean="0"/>
              <a:t>BEIA Consult, </a:t>
            </a:r>
            <a:r>
              <a:rPr lang="en-US" sz="1200" dirty="0" smtClean="0"/>
              <a:t>SIVECO Romania SA</a:t>
            </a:r>
            <a:endParaRPr lang="en-GB" sz="1200" dirty="0"/>
          </a:p>
        </p:txBody>
      </p:sp>
      <p:sp>
        <p:nvSpPr>
          <p:cNvPr id="20" name="Rectangle 19"/>
          <p:cNvSpPr/>
          <p:nvPr/>
        </p:nvSpPr>
        <p:spPr>
          <a:xfrm>
            <a:off x="107504" y="1988840"/>
            <a:ext cx="4572000" cy="1015663"/>
          </a:xfrm>
          <a:prstGeom prst="rect">
            <a:avLst/>
          </a:prstGeom>
        </p:spPr>
        <p:txBody>
          <a:bodyPr>
            <a:spAutoFit/>
          </a:bodyPr>
          <a:lstStyle/>
          <a:p>
            <a:r>
              <a:rPr lang="en-GB" sz="1200" dirty="0" smtClean="0"/>
              <a:t>The Accelerate consortium consists of: </a:t>
            </a:r>
          </a:p>
          <a:p>
            <a:r>
              <a:rPr lang="en-GB" sz="1200" dirty="0" smtClean="0"/>
              <a:t>AAC Global, </a:t>
            </a:r>
            <a:r>
              <a:rPr lang="en-GB" sz="1200" dirty="0" err="1" smtClean="0"/>
              <a:t>Aptual</a:t>
            </a:r>
            <a:r>
              <a:rPr lang="en-GB" sz="1200" dirty="0" smtClean="0"/>
              <a:t>, </a:t>
            </a:r>
            <a:r>
              <a:rPr lang="en-GB" sz="1200" dirty="0" err="1" smtClean="0"/>
              <a:t>Beia</a:t>
            </a:r>
            <a:r>
              <a:rPr lang="en-GB" sz="1200" dirty="0" smtClean="0"/>
              <a:t>, </a:t>
            </a:r>
            <a:r>
              <a:rPr lang="en-GB" sz="1200" dirty="0" err="1" smtClean="0"/>
              <a:t>Bittium</a:t>
            </a:r>
            <a:r>
              <a:rPr lang="en-GB" sz="1200" dirty="0" smtClean="0"/>
              <a:t> Wireless, </a:t>
            </a:r>
            <a:r>
              <a:rPr lang="en-GB" sz="1200" dirty="0" err="1" smtClean="0"/>
              <a:t>Cognistreamer</a:t>
            </a:r>
            <a:r>
              <a:rPr lang="en-GB" sz="1200" dirty="0" smtClean="0"/>
              <a:t>, F-Secure, </a:t>
            </a:r>
            <a:r>
              <a:rPr lang="en-GB" sz="1200" dirty="0" err="1" smtClean="0"/>
              <a:t>Inno</a:t>
            </a:r>
            <a:r>
              <a:rPr lang="en-GB" sz="1200" dirty="0" smtClean="0"/>
              <a:t>-W, Lappeenranta University of Technology, </a:t>
            </a:r>
            <a:r>
              <a:rPr lang="en-GB" sz="1200" dirty="0" err="1" smtClean="0"/>
              <a:t>PlanetMedia</a:t>
            </a:r>
            <a:r>
              <a:rPr lang="en-GB" sz="1200" dirty="0" smtClean="0"/>
              <a:t>, </a:t>
            </a:r>
            <a:r>
              <a:rPr lang="en-GB" sz="1200" dirty="0" err="1" smtClean="0"/>
              <a:t>Sirris</a:t>
            </a:r>
            <a:r>
              <a:rPr lang="en-GB" sz="1200" dirty="0" smtClean="0"/>
              <a:t>, </a:t>
            </a:r>
            <a:r>
              <a:rPr lang="en-GB" sz="1200" dirty="0" err="1" smtClean="0"/>
              <a:t>Siveco</a:t>
            </a:r>
            <a:r>
              <a:rPr lang="en-GB" sz="1200" dirty="0" smtClean="0"/>
              <a:t>, </a:t>
            </a:r>
            <a:r>
              <a:rPr lang="en-GB" sz="1200" dirty="0" err="1" smtClean="0"/>
              <a:t>Sivsa</a:t>
            </a:r>
            <a:r>
              <a:rPr lang="en-GB" sz="1200" dirty="0" smtClean="0"/>
              <a:t>, </a:t>
            </a:r>
            <a:r>
              <a:rPr lang="en-GB" sz="1200" dirty="0" err="1" smtClean="0"/>
              <a:t>Commscope</a:t>
            </a:r>
            <a:r>
              <a:rPr lang="en-GB" sz="1200" dirty="0" smtClean="0"/>
              <a:t> Connectivity, </a:t>
            </a:r>
            <a:r>
              <a:rPr lang="en-GB" sz="1200" dirty="0" err="1" smtClean="0"/>
              <a:t>Tobagos</a:t>
            </a:r>
            <a:r>
              <a:rPr lang="en-GB" sz="1200" dirty="0" smtClean="0"/>
              <a:t>, University of Mondragon, </a:t>
            </a:r>
            <a:r>
              <a:rPr lang="en-GB" sz="1200" dirty="0" err="1" smtClean="0"/>
              <a:t>Vifib</a:t>
            </a:r>
            <a:r>
              <a:rPr lang="en-GB" sz="1200" dirty="0" smtClean="0"/>
              <a:t>, VTT and </a:t>
            </a:r>
            <a:r>
              <a:rPr lang="en-GB" sz="1200" dirty="0" err="1" smtClean="0"/>
              <a:t>Zenjoy</a:t>
            </a:r>
            <a:endParaRPr lang="en-GB" sz="1200" dirty="0"/>
          </a:p>
        </p:txBody>
      </p:sp>
      <p:sp>
        <p:nvSpPr>
          <p:cNvPr id="22" name="Rectangle 21"/>
          <p:cNvSpPr/>
          <p:nvPr/>
        </p:nvSpPr>
        <p:spPr>
          <a:xfrm>
            <a:off x="4570293" y="1994015"/>
            <a:ext cx="4466203" cy="10104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p:cNvSpPr/>
          <p:nvPr/>
        </p:nvSpPr>
        <p:spPr>
          <a:xfrm>
            <a:off x="4573706" y="2007447"/>
            <a:ext cx="4459378" cy="492443"/>
          </a:xfrm>
          <a:prstGeom prst="rect">
            <a:avLst/>
          </a:prstGeom>
        </p:spPr>
        <p:txBody>
          <a:bodyPr wrap="square">
            <a:spAutoFit/>
          </a:bodyPr>
          <a:lstStyle/>
          <a:p>
            <a:pPr hangingPunct="0"/>
            <a:r>
              <a:rPr lang="en-GB" sz="1400" b="1" dirty="0" smtClean="0"/>
              <a:t>Printed on:</a:t>
            </a:r>
            <a:endParaRPr lang="en-GB" sz="1400" dirty="0" smtClean="0"/>
          </a:p>
          <a:p>
            <a:r>
              <a:rPr lang="en-US" sz="1200" dirty="0" smtClean="0"/>
              <a:t>30</a:t>
            </a:r>
            <a:r>
              <a:rPr lang="en-GB" sz="1200" dirty="0" smtClean="0"/>
              <a:t>/</a:t>
            </a:r>
            <a:r>
              <a:rPr lang="en-US" sz="1200" dirty="0" smtClean="0"/>
              <a:t>09</a:t>
            </a:r>
            <a:r>
              <a:rPr lang="en-GB" sz="1200" dirty="0" smtClean="0"/>
              <a:t>/2016</a:t>
            </a:r>
            <a:endParaRPr lang="en-GB" sz="1200" dirty="0"/>
          </a:p>
        </p:txBody>
      </p:sp>
      <p:graphicFrame>
        <p:nvGraphicFramePr>
          <p:cNvPr id="24" name="Table 23"/>
          <p:cNvGraphicFramePr>
            <a:graphicFrameLocks noGrp="1"/>
          </p:cNvGraphicFramePr>
          <p:nvPr>
            <p:extLst>
              <p:ext uri="{D42A27DB-BD31-4B8C-83A1-F6EECF244321}">
                <p14:modId xmlns:p14="http://schemas.microsoft.com/office/powerpoint/2010/main" xmlns="" val="3617162501"/>
              </p:ext>
            </p:extLst>
          </p:nvPr>
        </p:nvGraphicFramePr>
        <p:xfrm>
          <a:off x="107505" y="3004502"/>
          <a:ext cx="1781486" cy="856545"/>
        </p:xfrm>
        <a:graphic>
          <a:graphicData uri="http://schemas.openxmlformats.org/drawingml/2006/table">
            <a:tbl>
              <a:tblPr firstRow="1" firstCol="1" bandRow="1" bandCol="1">
                <a:tableStyleId>{5C22544A-7EE6-4342-B048-85BDC9FD1C3A}</a:tableStyleId>
              </a:tblPr>
              <a:tblGrid>
                <a:gridCol w="114300"/>
                <a:gridCol w="190500"/>
                <a:gridCol w="114300"/>
                <a:gridCol w="1362386"/>
              </a:tblGrid>
              <a:tr h="214136">
                <a:tc gridSpan="4">
                  <a:txBody>
                    <a:bodyPr/>
                    <a:lstStyle/>
                    <a:p>
                      <a:pPr hangingPunct="0">
                        <a:lnSpc>
                          <a:spcPct val="115000"/>
                        </a:lnSpc>
                        <a:spcAft>
                          <a:spcPts val="0"/>
                        </a:spcAft>
                      </a:pPr>
                      <a:r>
                        <a:rPr lang="nl-NL" sz="1200" dirty="0" smtClean="0">
                          <a:solidFill>
                            <a:schemeClr val="tx1"/>
                          </a:solidFill>
                          <a:effectLst/>
                        </a:rPr>
                        <a:t>Status:</a:t>
                      </a:r>
                      <a:endParaRPr lang="fi-FI" sz="1200" dirty="0">
                        <a:solidFill>
                          <a:schemeClr val="tx1"/>
                        </a:solidFill>
                        <a:effectLst/>
                        <a:latin typeface="Arial"/>
                        <a:ea typeface="Times New Roman"/>
                        <a:cs typeface="Times New Roman"/>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i-FI"/>
                    </a:p>
                  </a:txBody>
                  <a:tcPr/>
                </a:tc>
                <a:tc hMerge="1">
                  <a:txBody>
                    <a:bodyPr/>
                    <a:lstStyle/>
                    <a:p>
                      <a:endParaRPr lang="fi-FI"/>
                    </a:p>
                  </a:txBody>
                  <a:tcPr/>
                </a:tc>
                <a:tc hMerge="1">
                  <a:txBody>
                    <a:bodyPr/>
                    <a:lstStyle/>
                    <a:p>
                      <a:endParaRPr lang="fi-FI"/>
                    </a:p>
                  </a:txBody>
                  <a:tcPr/>
                </a:tc>
              </a:tr>
              <a:tr h="642409">
                <a:tc>
                  <a:txBody>
                    <a:bodyPr/>
                    <a:lstStyle/>
                    <a:p>
                      <a:pPr hangingPunct="0">
                        <a:lnSpc>
                          <a:spcPct val="115000"/>
                        </a:lnSpc>
                        <a:spcAft>
                          <a:spcPts val="0"/>
                        </a:spcAft>
                      </a:pPr>
                      <a:r>
                        <a:rPr lang="nl-NL" sz="1200">
                          <a:solidFill>
                            <a:schemeClr val="tx1"/>
                          </a:solidFill>
                          <a:effectLst/>
                        </a:rPr>
                        <a:t>[</a:t>
                      </a:r>
                      <a:endParaRPr lang="fi-FI" sz="1200">
                        <a:solidFill>
                          <a:schemeClr val="tx1"/>
                        </a:solidFill>
                        <a:effectLst/>
                      </a:endParaRPr>
                    </a:p>
                    <a:p>
                      <a:pPr hangingPunct="0">
                        <a:lnSpc>
                          <a:spcPct val="115000"/>
                        </a:lnSpc>
                        <a:spcAft>
                          <a:spcPts val="0"/>
                        </a:spcAft>
                      </a:pPr>
                      <a:r>
                        <a:rPr lang="nl-NL" sz="1200">
                          <a:solidFill>
                            <a:schemeClr val="tx1"/>
                          </a:solidFill>
                          <a:effectLst/>
                        </a:rPr>
                        <a:t>[</a:t>
                      </a:r>
                      <a:endParaRPr lang="fi-FI" sz="1200">
                        <a:solidFill>
                          <a:schemeClr val="tx1"/>
                        </a:solidFill>
                        <a:effectLst/>
                      </a:endParaRPr>
                    </a:p>
                    <a:p>
                      <a:pPr hangingPunct="0">
                        <a:lnSpc>
                          <a:spcPct val="115000"/>
                        </a:lnSpc>
                        <a:spcAft>
                          <a:spcPts val="0"/>
                        </a:spcAft>
                      </a:pPr>
                      <a:r>
                        <a:rPr lang="nl-NL" sz="1200">
                          <a:solidFill>
                            <a:schemeClr val="tx1"/>
                          </a:solidFill>
                          <a:effectLst/>
                        </a:rPr>
                        <a:t>[</a:t>
                      </a:r>
                      <a:endParaRPr lang="fi-FI" sz="1200">
                        <a:solidFill>
                          <a:schemeClr val="tx1"/>
                        </a:solidFill>
                        <a:effectLst/>
                        <a:latin typeface="Arial"/>
                        <a:ea typeface="Times New Roman"/>
                        <a:cs typeface="Times New Roman"/>
                      </a:endParaRPr>
                    </a:p>
                  </a:txBody>
                  <a:tcPr marL="44450" marR="44450"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hangingPunct="0">
                        <a:lnSpc>
                          <a:spcPct val="115000"/>
                        </a:lnSpc>
                        <a:spcAft>
                          <a:spcPts val="0"/>
                        </a:spcAft>
                      </a:pPr>
                      <a:r>
                        <a:rPr lang="fi-FI" sz="1200" dirty="0" smtClean="0">
                          <a:solidFill>
                            <a:schemeClr val="tx1"/>
                          </a:solidFill>
                          <a:effectLst/>
                        </a:rPr>
                        <a:t>x</a:t>
                      </a:r>
                      <a:endParaRPr lang="fi-FI" sz="1200" dirty="0">
                        <a:solidFill>
                          <a:schemeClr val="tx1"/>
                        </a:solidFill>
                        <a:effectLst/>
                      </a:endParaRPr>
                    </a:p>
                    <a:p>
                      <a:pPr algn="ctr" hangingPunct="0">
                        <a:lnSpc>
                          <a:spcPct val="115000"/>
                        </a:lnSpc>
                        <a:spcAft>
                          <a:spcPts val="0"/>
                        </a:spcAft>
                      </a:pPr>
                      <a:r>
                        <a:rPr lang="nl-NL" sz="1200" dirty="0">
                          <a:solidFill>
                            <a:schemeClr val="tx1"/>
                          </a:solidFill>
                          <a:effectLst/>
                        </a:rPr>
                        <a:t> </a:t>
                      </a:r>
                      <a:endParaRPr lang="fi-FI" sz="1200" dirty="0">
                        <a:solidFill>
                          <a:schemeClr val="tx1"/>
                        </a:solidFill>
                        <a:effectLst/>
                        <a:latin typeface="Arial"/>
                        <a:ea typeface="Times New Roman"/>
                        <a:cs typeface="Times New Roman"/>
                      </a:endParaRPr>
                    </a:p>
                  </a:txBody>
                  <a:tcPr marL="44450" marR="44450"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hangingPunct="0">
                        <a:lnSpc>
                          <a:spcPct val="115000"/>
                        </a:lnSpc>
                        <a:spcAft>
                          <a:spcPts val="0"/>
                        </a:spcAft>
                      </a:pPr>
                      <a:r>
                        <a:rPr lang="nl-NL" sz="1200" dirty="0">
                          <a:solidFill>
                            <a:schemeClr val="tx1"/>
                          </a:solidFill>
                          <a:effectLst/>
                        </a:rPr>
                        <a:t>]</a:t>
                      </a:r>
                      <a:endParaRPr lang="fi-FI" sz="1200" dirty="0">
                        <a:solidFill>
                          <a:schemeClr val="tx1"/>
                        </a:solidFill>
                        <a:effectLst/>
                      </a:endParaRPr>
                    </a:p>
                    <a:p>
                      <a:pPr hangingPunct="0">
                        <a:lnSpc>
                          <a:spcPct val="115000"/>
                        </a:lnSpc>
                        <a:spcAft>
                          <a:spcPts val="0"/>
                        </a:spcAft>
                      </a:pPr>
                      <a:r>
                        <a:rPr lang="nl-NL" sz="1200" dirty="0" smtClean="0">
                          <a:solidFill>
                            <a:schemeClr val="tx1"/>
                          </a:solidFill>
                          <a:effectLst/>
                        </a:rPr>
                        <a:t>]</a:t>
                      </a:r>
                      <a:endParaRPr lang="fi-FI" sz="1200" dirty="0" smtClean="0">
                        <a:solidFill>
                          <a:schemeClr val="tx1"/>
                        </a:solidFill>
                        <a:effectLst/>
                      </a:endParaRPr>
                    </a:p>
                    <a:p>
                      <a:pPr hangingPunct="0">
                        <a:lnSpc>
                          <a:spcPct val="115000"/>
                        </a:lnSpc>
                        <a:spcAft>
                          <a:spcPts val="0"/>
                        </a:spcAft>
                      </a:pPr>
                      <a:r>
                        <a:rPr lang="nl-NL" sz="1200" dirty="0" smtClean="0">
                          <a:solidFill>
                            <a:schemeClr val="tx1"/>
                          </a:solidFill>
                          <a:effectLst/>
                        </a:rPr>
                        <a:t>]</a:t>
                      </a:r>
                      <a:endParaRPr lang="fi-FI" sz="1200" dirty="0">
                        <a:solidFill>
                          <a:schemeClr val="tx1"/>
                        </a:solidFill>
                        <a:effectLst/>
                        <a:latin typeface="Arial"/>
                        <a:ea typeface="Times New Roman"/>
                        <a:cs typeface="Times New Roman"/>
                      </a:endParaRPr>
                    </a:p>
                  </a:txBody>
                  <a:tcPr marL="44450" marR="44450" marT="0" marB="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hangingPunct="0">
                        <a:lnSpc>
                          <a:spcPct val="115000"/>
                        </a:lnSpc>
                        <a:spcAft>
                          <a:spcPts val="0"/>
                        </a:spcAft>
                      </a:pPr>
                      <a:r>
                        <a:rPr lang="en-GB" sz="1200" dirty="0">
                          <a:solidFill>
                            <a:schemeClr val="tx1"/>
                          </a:solidFill>
                          <a:effectLst/>
                        </a:rPr>
                        <a:t> Draft</a:t>
                      </a:r>
                      <a:endParaRPr lang="fi-FI" sz="1200" dirty="0">
                        <a:solidFill>
                          <a:schemeClr val="tx1"/>
                        </a:solidFill>
                        <a:effectLst/>
                      </a:endParaRPr>
                    </a:p>
                    <a:p>
                      <a:pPr hangingPunct="0">
                        <a:lnSpc>
                          <a:spcPct val="115000"/>
                        </a:lnSpc>
                        <a:spcAft>
                          <a:spcPts val="0"/>
                        </a:spcAft>
                      </a:pPr>
                      <a:r>
                        <a:rPr lang="en-GB" sz="1200" dirty="0">
                          <a:solidFill>
                            <a:schemeClr val="tx1"/>
                          </a:solidFill>
                          <a:effectLst/>
                        </a:rPr>
                        <a:t> To be reviewed</a:t>
                      </a:r>
                      <a:endParaRPr lang="fi-FI" sz="1200" dirty="0">
                        <a:solidFill>
                          <a:schemeClr val="tx1"/>
                        </a:solidFill>
                        <a:effectLst/>
                      </a:endParaRPr>
                    </a:p>
                    <a:p>
                      <a:pPr hangingPunct="0">
                        <a:lnSpc>
                          <a:spcPct val="115000"/>
                        </a:lnSpc>
                        <a:spcAft>
                          <a:spcPts val="0"/>
                        </a:spcAft>
                      </a:pPr>
                      <a:r>
                        <a:rPr lang="en-GB" sz="1200" dirty="0">
                          <a:solidFill>
                            <a:schemeClr val="tx1"/>
                          </a:solidFill>
                          <a:effectLst/>
                        </a:rPr>
                        <a:t> Final / Released </a:t>
                      </a:r>
                      <a:endParaRPr lang="fi-FI" sz="1200" dirty="0">
                        <a:solidFill>
                          <a:schemeClr val="tx1"/>
                        </a:solidFill>
                        <a:effectLst/>
                        <a:latin typeface="Arial"/>
                        <a:ea typeface="Times New Roman"/>
                        <a:cs typeface="Times New Roman"/>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xmlns="" val="3829104514"/>
              </p:ext>
            </p:extLst>
          </p:nvPr>
        </p:nvGraphicFramePr>
        <p:xfrm>
          <a:off x="1822299" y="3004503"/>
          <a:ext cx="4261869" cy="859528"/>
        </p:xfrm>
        <a:graphic>
          <a:graphicData uri="http://schemas.openxmlformats.org/drawingml/2006/table">
            <a:tbl>
              <a:tblPr firstRow="1" firstCol="1" bandRow="1" bandCol="1">
                <a:tableStyleId>{5C22544A-7EE6-4342-B048-85BDC9FD1C3A}</a:tableStyleId>
              </a:tblPr>
              <a:tblGrid>
                <a:gridCol w="157413"/>
                <a:gridCol w="288032"/>
                <a:gridCol w="144016"/>
                <a:gridCol w="936104"/>
                <a:gridCol w="2736304"/>
              </a:tblGrid>
              <a:tr h="207330">
                <a:tc gridSpan="4">
                  <a:txBody>
                    <a:bodyPr/>
                    <a:lstStyle/>
                    <a:p>
                      <a:pPr marL="0" algn="l" defTabSz="914400" rtl="0" eaLnBrk="1" latinLnBrk="0" hangingPunct="0">
                        <a:lnSpc>
                          <a:spcPct val="115000"/>
                        </a:lnSpc>
                        <a:spcAft>
                          <a:spcPts val="0"/>
                        </a:spcAft>
                      </a:pPr>
                      <a:r>
                        <a:rPr lang="en-GB" sz="1200" kern="1200" dirty="0" smtClean="0">
                          <a:solidFill>
                            <a:schemeClr val="tx1"/>
                          </a:solidFill>
                          <a:effectLst/>
                          <a:latin typeface="+mn-lt"/>
                          <a:ea typeface="+mn-ea"/>
                          <a:cs typeface="+mn-cs"/>
                        </a:rPr>
                        <a:t>Confidentiality:</a:t>
                      </a:r>
                      <a:endParaRPr lang="en-GB" sz="1200" kern="1200" dirty="0">
                        <a:solidFill>
                          <a:schemeClr val="tx1"/>
                        </a:solidFill>
                        <a:effectLst/>
                        <a:latin typeface="+mn-lt"/>
                        <a:ea typeface="+mn-ea"/>
                        <a:cs typeface="+mn-cs"/>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i-FI"/>
                    </a:p>
                  </a:txBody>
                  <a:tcPr/>
                </a:tc>
                <a:tc hMerge="1">
                  <a:txBody>
                    <a:bodyPr/>
                    <a:lstStyle/>
                    <a:p>
                      <a:endParaRPr lang="fi-FI"/>
                    </a:p>
                  </a:txBody>
                  <a:tcPr/>
                </a:tc>
                <a:tc hMerge="1">
                  <a:txBody>
                    <a:bodyPr/>
                    <a:lstStyle/>
                    <a:p>
                      <a:endParaRPr lang="fi-FI"/>
                    </a:p>
                  </a:txBody>
                  <a:tcPr/>
                </a:tc>
                <a:tc>
                  <a:txBody>
                    <a:bodyPr/>
                    <a:lstStyle/>
                    <a:p>
                      <a:pPr marL="0" algn="l" defTabSz="914400" rtl="0" eaLnBrk="1" latinLnBrk="0" hangingPunct="0">
                        <a:lnSpc>
                          <a:spcPct val="115000"/>
                        </a:lnSpc>
                        <a:spcAft>
                          <a:spcPts val="0"/>
                        </a:spcAft>
                      </a:pPr>
                      <a:r>
                        <a:rPr lang="en-GB" sz="1200"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49216">
                <a:tc>
                  <a:txBody>
                    <a:bodyPr/>
                    <a:lstStyle/>
                    <a:p>
                      <a:pPr marL="0" algn="l" defTabSz="914400" rtl="0" eaLnBrk="1" latinLnBrk="0" hangingPunct="0">
                        <a:lnSpc>
                          <a:spcPct val="115000"/>
                        </a:lnSpc>
                        <a:spcAft>
                          <a:spcPts val="0"/>
                        </a:spcAft>
                      </a:pPr>
                      <a:r>
                        <a:rPr lang="en-GB" sz="1200" kern="1200" dirty="0" smtClean="0">
                          <a:solidFill>
                            <a:schemeClr val="tx1"/>
                          </a:solidFill>
                          <a:effectLst/>
                          <a:latin typeface="+mn-lt"/>
                          <a:ea typeface="+mn-ea"/>
                          <a:cs typeface="+mn-cs"/>
                        </a:rPr>
                        <a:t>[</a:t>
                      </a:r>
                    </a:p>
                    <a:p>
                      <a:pPr marL="0" algn="l" defTabSz="914400" rtl="0" eaLnBrk="1" latinLnBrk="0" hangingPunct="0">
                        <a:lnSpc>
                          <a:spcPct val="115000"/>
                        </a:lnSpc>
                        <a:spcAft>
                          <a:spcPts val="0"/>
                        </a:spcAft>
                      </a:pPr>
                      <a:r>
                        <a:rPr lang="en-GB" sz="1200" kern="1200" dirty="0" smtClean="0">
                          <a:solidFill>
                            <a:schemeClr val="tx1"/>
                          </a:solidFill>
                          <a:effectLst/>
                          <a:latin typeface="+mn-lt"/>
                          <a:ea typeface="+mn-ea"/>
                          <a:cs typeface="+mn-cs"/>
                        </a:rPr>
                        <a:t>[</a:t>
                      </a:r>
                    </a:p>
                    <a:p>
                      <a:pPr marL="0" algn="l" defTabSz="914400" rtl="0" eaLnBrk="1" latinLnBrk="0" hangingPunct="0">
                        <a:lnSpc>
                          <a:spcPct val="115000"/>
                        </a:lnSpc>
                        <a:spcAft>
                          <a:spcPts val="0"/>
                        </a:spcAft>
                      </a:pPr>
                      <a:r>
                        <a:rPr lang="en-GB" sz="1200" kern="1200" dirty="0" smtClean="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0">
                        <a:lnSpc>
                          <a:spcPct val="115000"/>
                        </a:lnSpc>
                        <a:spcAft>
                          <a:spcPts val="0"/>
                        </a:spcAft>
                      </a:pPr>
                      <a:r>
                        <a:rPr lang="en-GB" sz="1200" kern="1200" dirty="0" smtClean="0">
                          <a:solidFill>
                            <a:schemeClr val="tx1"/>
                          </a:solidFill>
                          <a:effectLst/>
                          <a:latin typeface="+mn-lt"/>
                          <a:ea typeface="+mn-ea"/>
                          <a:cs typeface="+mn-cs"/>
                        </a:rPr>
                        <a:t> x</a:t>
                      </a:r>
                    </a:p>
                    <a:p>
                      <a:pPr marL="0" algn="l" defTabSz="914400" rtl="0" eaLnBrk="1" latinLnBrk="0" hangingPunct="0">
                        <a:lnSpc>
                          <a:spcPct val="115000"/>
                        </a:lnSpc>
                        <a:spcAft>
                          <a:spcPts val="0"/>
                        </a:spcAft>
                      </a:pPr>
                      <a:endParaRPr lang="en-GB" sz="1200" kern="1200" dirty="0" smtClean="0">
                        <a:solidFill>
                          <a:schemeClr val="tx1"/>
                        </a:solidFill>
                        <a:effectLst/>
                        <a:latin typeface="+mn-lt"/>
                        <a:ea typeface="+mn-ea"/>
                        <a:cs typeface="+mn-cs"/>
                      </a:endParaRPr>
                    </a:p>
                    <a:p>
                      <a:pPr marL="0" algn="l" defTabSz="914400" rtl="0" eaLnBrk="1" latinLnBrk="0" hangingPunct="0">
                        <a:lnSpc>
                          <a:spcPct val="115000"/>
                        </a:lnSpc>
                        <a:spcAft>
                          <a:spcPts val="0"/>
                        </a:spcAft>
                      </a:pPr>
                      <a:r>
                        <a:rPr lang="en-GB" sz="1200"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0">
                        <a:lnSpc>
                          <a:spcPct val="115000"/>
                        </a:lnSpc>
                        <a:spcAft>
                          <a:spcPts val="0"/>
                        </a:spcAft>
                      </a:pPr>
                      <a:r>
                        <a:rPr lang="en-GB" sz="1200" kern="1200" dirty="0" smtClean="0">
                          <a:solidFill>
                            <a:schemeClr val="tx1"/>
                          </a:solidFill>
                          <a:effectLst/>
                          <a:latin typeface="+mn-lt"/>
                          <a:ea typeface="+mn-ea"/>
                          <a:cs typeface="+mn-cs"/>
                        </a:rPr>
                        <a:t>]</a:t>
                      </a:r>
                    </a:p>
                    <a:p>
                      <a:pPr marL="0" algn="l" defTabSz="914400" rtl="0" eaLnBrk="1" latinLnBrk="0" hangingPunct="0">
                        <a:lnSpc>
                          <a:spcPct val="115000"/>
                        </a:lnSpc>
                        <a:spcAft>
                          <a:spcPts val="0"/>
                        </a:spcAft>
                      </a:pPr>
                      <a:r>
                        <a:rPr lang="en-GB" sz="1200" kern="1200" dirty="0" smtClean="0">
                          <a:solidFill>
                            <a:schemeClr val="tx1"/>
                          </a:solidFill>
                          <a:effectLst/>
                          <a:latin typeface="+mn-lt"/>
                          <a:ea typeface="+mn-ea"/>
                          <a:cs typeface="+mn-cs"/>
                        </a:rPr>
                        <a:t>]</a:t>
                      </a:r>
                    </a:p>
                    <a:p>
                      <a:pPr marL="0" algn="l" defTabSz="914400" rtl="0" eaLnBrk="1" latinLnBrk="0" hangingPunct="0">
                        <a:lnSpc>
                          <a:spcPct val="115000"/>
                        </a:lnSpc>
                        <a:spcAft>
                          <a:spcPts val="0"/>
                        </a:spcAft>
                      </a:pPr>
                      <a:r>
                        <a:rPr lang="en-GB" sz="1200" kern="1200" dirty="0" smtClean="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0">
                        <a:lnSpc>
                          <a:spcPct val="115000"/>
                        </a:lnSpc>
                        <a:spcAft>
                          <a:spcPts val="0"/>
                        </a:spcAft>
                      </a:pPr>
                      <a:r>
                        <a:rPr lang="en-GB" sz="1200" kern="1200" dirty="0" smtClean="0">
                          <a:solidFill>
                            <a:schemeClr val="tx1"/>
                          </a:solidFill>
                          <a:effectLst/>
                          <a:latin typeface="+mn-lt"/>
                          <a:ea typeface="+mn-ea"/>
                          <a:cs typeface="+mn-cs"/>
                        </a:rPr>
                        <a:t> Public</a:t>
                      </a:r>
                    </a:p>
                    <a:p>
                      <a:pPr marL="0" algn="l" defTabSz="914400" rtl="0" eaLnBrk="1" latinLnBrk="0" hangingPunct="0">
                        <a:lnSpc>
                          <a:spcPct val="115000"/>
                        </a:lnSpc>
                        <a:spcAft>
                          <a:spcPts val="0"/>
                        </a:spcAft>
                      </a:pPr>
                      <a:r>
                        <a:rPr lang="en-GB" sz="1200" kern="1200" dirty="0" smtClean="0">
                          <a:solidFill>
                            <a:schemeClr val="tx1"/>
                          </a:solidFill>
                          <a:effectLst/>
                          <a:latin typeface="+mn-lt"/>
                          <a:ea typeface="+mn-ea"/>
                          <a:cs typeface="+mn-cs"/>
                        </a:rPr>
                        <a:t> Restricted</a:t>
                      </a:r>
                    </a:p>
                    <a:p>
                      <a:pPr marL="0" algn="l" defTabSz="914400" rtl="0" eaLnBrk="1" latinLnBrk="0" hangingPunct="0">
                        <a:lnSpc>
                          <a:spcPct val="115000"/>
                        </a:lnSpc>
                        <a:spcAft>
                          <a:spcPts val="0"/>
                        </a:spcAft>
                      </a:pPr>
                      <a:r>
                        <a:rPr lang="en-GB" sz="1200" kern="1200" dirty="0" smtClean="0">
                          <a:solidFill>
                            <a:schemeClr val="tx1"/>
                          </a:solidFill>
                          <a:effectLst/>
                          <a:latin typeface="+mn-lt"/>
                          <a:ea typeface="+mn-ea"/>
                          <a:cs typeface="+mn-cs"/>
                        </a:rPr>
                        <a:t> </a:t>
                      </a:r>
                      <a:r>
                        <a:rPr lang="en-GB" sz="1200" kern="1200" noProof="0" dirty="0" smtClean="0">
                          <a:solidFill>
                            <a:schemeClr val="tx1"/>
                          </a:solidFill>
                          <a:effectLst/>
                          <a:latin typeface="+mn-lt"/>
                          <a:ea typeface="+mn-ea"/>
                          <a:cs typeface="+mn-cs"/>
                        </a:rPr>
                        <a:t>Confidential</a:t>
                      </a:r>
                      <a:endParaRPr lang="en-GB" sz="1200" kern="1200" noProof="0" dirty="0">
                        <a:solidFill>
                          <a:schemeClr val="tx1"/>
                        </a:solidFill>
                        <a:effectLst/>
                        <a:latin typeface="+mn-lt"/>
                        <a:ea typeface="+mn-ea"/>
                        <a:cs typeface="+mn-cs"/>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0">
                        <a:lnSpc>
                          <a:spcPct val="115000"/>
                        </a:lnSpc>
                        <a:spcAft>
                          <a:spcPts val="0"/>
                        </a:spcAft>
                      </a:pPr>
                      <a:r>
                        <a:rPr lang="en-GB" sz="1200" kern="1200" dirty="0" smtClean="0">
                          <a:solidFill>
                            <a:schemeClr val="tx1"/>
                          </a:solidFill>
                          <a:effectLst/>
                          <a:latin typeface="+mn-lt"/>
                          <a:ea typeface="+mn-ea"/>
                          <a:cs typeface="+mn-cs"/>
                        </a:rPr>
                        <a:t>- Intended for public use</a:t>
                      </a:r>
                    </a:p>
                    <a:p>
                      <a:pPr marL="0" algn="l" defTabSz="914400" rtl="0" eaLnBrk="1" latinLnBrk="0" hangingPunct="0">
                        <a:lnSpc>
                          <a:spcPct val="115000"/>
                        </a:lnSpc>
                        <a:spcAft>
                          <a:spcPts val="0"/>
                        </a:spcAft>
                      </a:pPr>
                      <a:r>
                        <a:rPr lang="en-GB" sz="1200" kern="1200" dirty="0" smtClean="0">
                          <a:solidFill>
                            <a:schemeClr val="tx1"/>
                          </a:solidFill>
                          <a:effectLst/>
                          <a:latin typeface="+mn-lt"/>
                          <a:ea typeface="+mn-ea"/>
                          <a:cs typeface="+mn-cs"/>
                        </a:rPr>
                        <a:t>- Intended for Accelerate consortium only</a:t>
                      </a:r>
                    </a:p>
                    <a:p>
                      <a:pPr marL="0" algn="l" defTabSz="914400" rtl="0" eaLnBrk="1" latinLnBrk="0" hangingPunct="0">
                        <a:lnSpc>
                          <a:spcPct val="115000"/>
                        </a:lnSpc>
                        <a:spcAft>
                          <a:spcPts val="0"/>
                        </a:spcAft>
                      </a:pPr>
                      <a:r>
                        <a:rPr lang="en-GB" sz="1200" kern="1200" dirty="0" smtClean="0">
                          <a:solidFill>
                            <a:schemeClr val="tx1"/>
                          </a:solidFill>
                          <a:effectLst/>
                          <a:latin typeface="+mn-lt"/>
                          <a:ea typeface="+mn-ea"/>
                          <a:cs typeface="+mn-cs"/>
                        </a:rPr>
                        <a:t>- Intended for individual partner only</a:t>
                      </a:r>
                      <a:endParaRPr lang="en-GB" sz="1200" kern="1200" dirty="0">
                        <a:solidFill>
                          <a:schemeClr val="tx1"/>
                        </a:solidFill>
                        <a:effectLst/>
                        <a:latin typeface="+mn-lt"/>
                        <a:ea typeface="+mn-ea"/>
                        <a:cs typeface="+mn-cs"/>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6" name="Rectangle 25"/>
          <p:cNvSpPr/>
          <p:nvPr/>
        </p:nvSpPr>
        <p:spPr>
          <a:xfrm>
            <a:off x="105798" y="4293096"/>
            <a:ext cx="9039908" cy="2304256"/>
          </a:xfrm>
          <a:prstGeom prst="rect">
            <a:avLst/>
          </a:prstGeom>
        </p:spPr>
        <p:txBody>
          <a:bodyPr wrap="square" numCol="3">
            <a:spAutoFit/>
          </a:bodyPr>
          <a:lstStyle/>
          <a:p>
            <a:pPr hangingPunct="0"/>
            <a:r>
              <a:rPr lang="en-GB" sz="1200" b="1" dirty="0" smtClean="0"/>
              <a:t>Summary / Contents:</a:t>
            </a:r>
            <a:endParaRPr lang="fi-FI" sz="1200" dirty="0" smtClean="0"/>
          </a:p>
          <a:p>
            <a:pPr hangingPunct="0">
              <a:tabLst>
                <a:tab pos="714375" algn="l"/>
              </a:tabLst>
            </a:pPr>
            <a:r>
              <a:rPr lang="en-GB" sz="1200" dirty="0" smtClean="0"/>
              <a:t>Slides 2-3:		Introduction</a:t>
            </a:r>
          </a:p>
          <a:p>
            <a:pPr hangingPunct="0">
              <a:tabLst>
                <a:tab pos="714375" algn="l"/>
              </a:tabLst>
            </a:pPr>
            <a:r>
              <a:rPr lang="en-GB" sz="1200" dirty="0" smtClean="0"/>
              <a:t>Slide</a:t>
            </a:r>
            <a:r>
              <a:rPr lang="ro-RO" sz="1200" dirty="0" smtClean="0"/>
              <a:t> </a:t>
            </a:r>
            <a:r>
              <a:rPr lang="en-US" sz="1200" dirty="0" smtClean="0"/>
              <a:t>4</a:t>
            </a:r>
            <a:r>
              <a:rPr lang="ro-RO" sz="1200" dirty="0" smtClean="0"/>
              <a:t>: </a:t>
            </a:r>
            <a:r>
              <a:rPr lang="en-US" sz="1200" dirty="0" smtClean="0"/>
              <a:t>		Our Mission</a:t>
            </a:r>
          </a:p>
          <a:p>
            <a:pPr hangingPunct="0">
              <a:tabLst>
                <a:tab pos="714375" algn="l"/>
              </a:tabLst>
            </a:pPr>
            <a:r>
              <a:rPr lang="en-US" sz="1200" dirty="0" smtClean="0"/>
              <a:t>Slide 5: 		Concept</a:t>
            </a:r>
          </a:p>
          <a:p>
            <a:pPr hangingPunct="0">
              <a:tabLst>
                <a:tab pos="714375" algn="l"/>
              </a:tabLst>
            </a:pPr>
            <a:r>
              <a:rPr lang="en-US" sz="1200" dirty="0" smtClean="0"/>
              <a:t>Slide 6:		Objectives</a:t>
            </a:r>
          </a:p>
          <a:p>
            <a:pPr hangingPunct="0">
              <a:tabLst>
                <a:tab pos="714375" algn="l"/>
              </a:tabLst>
            </a:pPr>
            <a:r>
              <a:rPr lang="en-US" sz="1200" dirty="0" smtClean="0"/>
              <a:t>Slide 7:		Status </a:t>
            </a:r>
          </a:p>
          <a:p>
            <a:pPr hangingPunct="0">
              <a:tabLst>
                <a:tab pos="714375" algn="l"/>
              </a:tabLst>
            </a:pPr>
            <a:r>
              <a:rPr lang="en-US" sz="1200" dirty="0" smtClean="0"/>
              <a:t>Slide 8: 		Stakeholders</a:t>
            </a:r>
          </a:p>
          <a:p>
            <a:pPr hangingPunct="0">
              <a:tabLst>
                <a:tab pos="714375" algn="l"/>
              </a:tabLst>
            </a:pPr>
            <a:r>
              <a:rPr lang="en-US" sz="1200" dirty="0" smtClean="0"/>
              <a:t>Slides 9-10: 	Competition</a:t>
            </a:r>
          </a:p>
          <a:p>
            <a:pPr hangingPunct="0">
              <a:tabLst>
                <a:tab pos="714375" algn="l"/>
              </a:tabLst>
            </a:pPr>
            <a:endParaRPr lang="en-US" sz="1200" dirty="0" smtClean="0"/>
          </a:p>
          <a:p>
            <a:pPr hangingPunct="0">
              <a:tabLst>
                <a:tab pos="714375" algn="l"/>
              </a:tabLst>
            </a:pPr>
            <a:endParaRPr lang="en-US" sz="1200" dirty="0" smtClean="0"/>
          </a:p>
          <a:p>
            <a:pPr hangingPunct="0">
              <a:tabLst>
                <a:tab pos="714375" algn="l"/>
              </a:tabLst>
            </a:pPr>
            <a:endParaRPr lang="en-US" sz="1200" dirty="0" smtClean="0"/>
          </a:p>
          <a:p>
            <a:pPr hangingPunct="0">
              <a:tabLst>
                <a:tab pos="714375" algn="l"/>
              </a:tabLst>
            </a:pPr>
            <a:endParaRPr lang="en-US" sz="1200" dirty="0" smtClean="0"/>
          </a:p>
          <a:p>
            <a:pPr hangingPunct="0">
              <a:tabLst>
                <a:tab pos="714375" algn="l"/>
              </a:tabLst>
            </a:pPr>
            <a:endParaRPr lang="en-US" sz="1200" dirty="0" smtClean="0"/>
          </a:p>
          <a:p>
            <a:pPr hangingPunct="0">
              <a:tabLst>
                <a:tab pos="714375" algn="l"/>
              </a:tabLst>
            </a:pPr>
            <a:r>
              <a:rPr lang="en-US" sz="1200" dirty="0" smtClean="0"/>
              <a:t>Slide 11: 		SWOT Analysis</a:t>
            </a:r>
          </a:p>
          <a:p>
            <a:pPr hangingPunct="0">
              <a:tabLst>
                <a:tab pos="714375" algn="l"/>
              </a:tabLst>
            </a:pPr>
            <a:r>
              <a:rPr lang="en-US" sz="1200" dirty="0" smtClean="0"/>
              <a:t>Slides 12-16: 	Marketing Plan</a:t>
            </a:r>
          </a:p>
          <a:p>
            <a:pPr hangingPunct="0">
              <a:tabLst>
                <a:tab pos="714375" algn="l"/>
              </a:tabLst>
            </a:pPr>
            <a:r>
              <a:rPr lang="en-US" sz="1200" dirty="0" smtClean="0"/>
              <a:t>Slide 17: 		Exploitation Options</a:t>
            </a:r>
          </a:p>
          <a:p>
            <a:pPr hangingPunct="0">
              <a:tabLst>
                <a:tab pos="714375" algn="l"/>
              </a:tabLst>
            </a:pPr>
            <a:r>
              <a:rPr lang="en-US" sz="1200" dirty="0" smtClean="0"/>
              <a:t>Slide 18: 		Short and long term forecast</a:t>
            </a:r>
          </a:p>
          <a:p>
            <a:pPr hangingPunct="0">
              <a:tabLst>
                <a:tab pos="714375" algn="l"/>
              </a:tabLst>
            </a:pPr>
            <a:r>
              <a:rPr lang="en-US" sz="1200" dirty="0" smtClean="0"/>
              <a:t>Slide 19:		Sustainability rights</a:t>
            </a:r>
          </a:p>
          <a:p>
            <a:pPr hangingPunct="0">
              <a:tabLst>
                <a:tab pos="714375" algn="l"/>
              </a:tabLst>
            </a:pPr>
            <a:r>
              <a:rPr lang="en-US" sz="1200" dirty="0" smtClean="0"/>
              <a:t>Slide 20: 		Intellectual Property Rights</a:t>
            </a:r>
          </a:p>
          <a:p>
            <a:pPr hangingPunct="0">
              <a:tabLst>
                <a:tab pos="714375" algn="l"/>
              </a:tabLst>
            </a:pPr>
            <a:r>
              <a:rPr lang="en-US" sz="1200" dirty="0" smtClean="0"/>
              <a:t>Slide 21:		Conclusions</a:t>
            </a:r>
            <a:endParaRPr lang="en-GB" sz="1200" dirty="0" smtClean="0"/>
          </a:p>
          <a:p>
            <a:pPr hangingPunct="0">
              <a:tabLst>
                <a:tab pos="714375" algn="l"/>
              </a:tabLst>
            </a:pPr>
            <a:endParaRPr lang="fi-FI" sz="1200" dirty="0"/>
          </a:p>
        </p:txBody>
      </p:sp>
      <p:sp>
        <p:nvSpPr>
          <p:cNvPr id="27" name="Slide Number Placeholder 26"/>
          <p:cNvSpPr>
            <a:spLocks noGrp="1"/>
          </p:cNvSpPr>
          <p:nvPr>
            <p:ph type="sldNum" sz="quarter" idx="12"/>
          </p:nvPr>
        </p:nvSpPr>
        <p:spPr>
          <a:xfrm>
            <a:off x="7010400" y="6597352"/>
            <a:ext cx="2133600" cy="260648"/>
          </a:xfrm>
        </p:spPr>
        <p:txBody>
          <a:bodyPr/>
          <a:lstStyle/>
          <a:p>
            <a:fld id="{FE2A3BDA-5131-495C-8E96-12BF217C6D3C}" type="slidenum">
              <a:rPr lang="fi-FI" sz="1050" smtClean="0"/>
              <a:pPr/>
              <a:t>1</a:t>
            </a:fld>
            <a:endParaRPr lang="fi-FI" sz="1050" dirty="0"/>
          </a:p>
        </p:txBody>
      </p:sp>
      <p:sp>
        <p:nvSpPr>
          <p:cNvPr id="30" name="Rectangle 29"/>
          <p:cNvSpPr/>
          <p:nvPr/>
        </p:nvSpPr>
        <p:spPr>
          <a:xfrm>
            <a:off x="107504" y="3861048"/>
            <a:ext cx="9039908" cy="646331"/>
          </a:xfrm>
          <a:prstGeom prst="rect">
            <a:avLst/>
          </a:prstGeom>
        </p:spPr>
        <p:txBody>
          <a:bodyPr wrap="square" numCol="1">
            <a:spAutoFit/>
          </a:bodyPr>
          <a:lstStyle/>
          <a:p>
            <a:pPr hangingPunct="0"/>
            <a:r>
              <a:rPr lang="en-GB" sz="1200" b="1" dirty="0" smtClean="0"/>
              <a:t>Deliverable ID:</a:t>
            </a:r>
            <a:r>
              <a:rPr lang="en-GB" sz="1200" dirty="0" smtClean="0"/>
              <a:t> 	</a:t>
            </a:r>
            <a:r>
              <a:rPr lang="fi-FI" sz="1200" b="1" dirty="0" smtClean="0"/>
              <a:t>D4.2</a:t>
            </a:r>
            <a:endParaRPr lang="fi-FI" sz="1200" dirty="0" smtClean="0"/>
          </a:p>
          <a:p>
            <a:pPr hangingPunct="0"/>
            <a:r>
              <a:rPr lang="en-GB" sz="1200" b="1" dirty="0" smtClean="0"/>
              <a:t> Title:</a:t>
            </a:r>
            <a:r>
              <a:rPr lang="fi-FI" sz="1200" dirty="0" smtClean="0"/>
              <a:t> 		</a:t>
            </a:r>
            <a:r>
              <a:rPr lang="en-US" sz="1200" b="1" dirty="0" smtClean="0"/>
              <a:t>Exploitation Plan of EU Acceleration Platform</a:t>
            </a:r>
          </a:p>
          <a:p>
            <a:pPr hangingPunct="0">
              <a:tabLst>
                <a:tab pos="714375" algn="l"/>
              </a:tabLst>
            </a:pPr>
            <a:endParaRPr lang="fi-FI" sz="1200" dirty="0"/>
          </a:p>
        </p:txBody>
      </p:sp>
    </p:spTree>
    <p:extLst>
      <p:ext uri="{BB962C8B-B14F-4D97-AF65-F5344CB8AC3E}">
        <p14:creationId xmlns:p14="http://schemas.microsoft.com/office/powerpoint/2010/main" xmlns="" val="2613053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Competition</a:t>
            </a:r>
            <a:endParaRPr lang="en-US" b="1" i="1" u="sng" dirty="0"/>
          </a:p>
        </p:txBody>
      </p:sp>
      <p:sp>
        <p:nvSpPr>
          <p:cNvPr id="9" name="Slide Number Placeholder 8"/>
          <p:cNvSpPr>
            <a:spLocks noGrp="1"/>
          </p:cNvSpPr>
          <p:nvPr>
            <p:ph type="sldNum" sz="quarter" idx="12"/>
          </p:nvPr>
        </p:nvSpPr>
        <p:spPr>
          <a:xfrm>
            <a:off x="7010400" y="6597352"/>
            <a:ext cx="2133600" cy="260648"/>
          </a:xfrm>
        </p:spPr>
        <p:txBody>
          <a:bodyPr/>
          <a:lstStyle/>
          <a:p>
            <a:fld id="{FE2A3BDA-5131-495C-8E96-12BF217C6D3C}" type="slidenum">
              <a:rPr lang="fi-FI" smtClean="0"/>
              <a:pPr/>
              <a:t>10</a:t>
            </a:fld>
            <a:endParaRPr lang="fi-FI" dirty="0"/>
          </a:p>
        </p:txBody>
      </p:sp>
      <p:graphicFrame>
        <p:nvGraphicFramePr>
          <p:cNvPr id="5" name="Table 4"/>
          <p:cNvGraphicFramePr>
            <a:graphicFrameLocks noGrp="1"/>
          </p:cNvGraphicFramePr>
          <p:nvPr/>
        </p:nvGraphicFramePr>
        <p:xfrm>
          <a:off x="179512" y="1883241"/>
          <a:ext cx="8928992" cy="4858127"/>
        </p:xfrm>
        <a:graphic>
          <a:graphicData uri="http://schemas.openxmlformats.org/drawingml/2006/table">
            <a:tbl>
              <a:tblPr>
                <a:effectLst>
                  <a:innerShdw blurRad="63500" dist="50800" dir="13500000">
                    <a:prstClr val="black">
                      <a:alpha val="50000"/>
                    </a:prstClr>
                  </a:innerShdw>
                </a:effectLst>
              </a:tblPr>
              <a:tblGrid>
                <a:gridCol w="2088232"/>
                <a:gridCol w="6840760"/>
              </a:tblGrid>
              <a:tr h="288032">
                <a:tc>
                  <a:txBody>
                    <a:bodyPr/>
                    <a:lstStyle/>
                    <a:p>
                      <a:pPr algn="ctr" rtl="0" fontAlgn="ctr"/>
                      <a:r>
                        <a:rPr lang="en-US" sz="1300" b="1" i="0" u="none" strike="noStrike" dirty="0">
                          <a:solidFill>
                            <a:srgbClr val="FFFFFF"/>
                          </a:solidFill>
                          <a:latin typeface="Calibri"/>
                        </a:rPr>
                        <a:t>Name of competitor</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2AF2F"/>
                    </a:solidFill>
                  </a:tcPr>
                </a:tc>
                <a:tc>
                  <a:txBody>
                    <a:bodyPr/>
                    <a:lstStyle/>
                    <a:p>
                      <a:pPr algn="ctr" rtl="0" fontAlgn="ctr"/>
                      <a:r>
                        <a:rPr lang="en-US" sz="1300" b="1" i="0" u="none" strike="noStrike" dirty="0">
                          <a:solidFill>
                            <a:srgbClr val="FFFFFF"/>
                          </a:solidFill>
                          <a:latin typeface="Calibri"/>
                        </a:rPr>
                        <a:t>Key Differentiators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2AF2F"/>
                    </a:solidFill>
                  </a:tcPr>
                </a:tc>
              </a:tr>
              <a:tr h="889635">
                <a:tc>
                  <a:txBody>
                    <a:bodyPr/>
                    <a:lstStyle/>
                    <a:p>
                      <a:pPr algn="l" rtl="0" fontAlgn="b"/>
                      <a:r>
                        <a:rPr lang="en-US" sz="1200" b="1" u="sng" kern="1200" dirty="0" smtClean="0">
                          <a:solidFill>
                            <a:schemeClr val="tx1"/>
                          </a:solidFill>
                          <a:latin typeface="+mn-lt"/>
                          <a:ea typeface="+mn-ea"/>
                          <a:cs typeface="+mn-cs"/>
                          <a:hlinkClick r:id="rId2"/>
                        </a:rPr>
                        <a:t>https://fuseami.com</a:t>
                      </a:r>
                      <a:endParaRPr lang="en-US" sz="1000" b="0"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7D1"/>
                    </a:solidFill>
                  </a:tcPr>
                </a:tc>
                <a:tc>
                  <a:txBody>
                    <a:bodyPr/>
                    <a:lstStyle/>
                    <a:p>
                      <a:pPr marL="284400" indent="-284400" algn="l" rtl="0" fontAlgn="b">
                        <a:buFont typeface="Wingdings" pitchFamily="2" charset="2"/>
                        <a:buChar char="ü"/>
                      </a:pPr>
                      <a:r>
                        <a:rPr lang="en-US" sz="1100" b="0" i="0" u="none" strike="noStrike" kern="1200" baseline="0" dirty="0" err="1" smtClean="0">
                          <a:solidFill>
                            <a:srgbClr val="000000"/>
                          </a:solidFill>
                          <a:latin typeface="+mn-lt"/>
                          <a:ea typeface="+mn-ea"/>
                          <a:cs typeface="+mn-cs"/>
                        </a:rPr>
                        <a:t>Fuseami</a:t>
                      </a:r>
                      <a:r>
                        <a:rPr lang="en-US" sz="1100" b="0" i="0" u="none" strike="noStrike" kern="1200" baseline="0" dirty="0" smtClean="0">
                          <a:solidFill>
                            <a:srgbClr val="000000"/>
                          </a:solidFill>
                          <a:latin typeface="+mn-lt"/>
                          <a:ea typeface="+mn-ea"/>
                          <a:cs typeface="+mn-cs"/>
                        </a:rPr>
                        <a:t> is a business networking app that helps users meet the right people at a given event; it provides advanced networking, conference agenda, spokeswoman for details and more. </a:t>
                      </a:r>
                    </a:p>
                    <a:p>
                      <a:pPr marL="284400" indent="-284400" algn="l" rtl="0" fontAlgn="b">
                        <a:buFont typeface="Wingdings" pitchFamily="2" charset="2"/>
                        <a:buChar char="ü"/>
                      </a:pPr>
                      <a:r>
                        <a:rPr lang="en-US" sz="1100" b="1" i="0" u="none" strike="noStrike" kern="1200" baseline="0" dirty="0" smtClean="0">
                          <a:solidFill>
                            <a:srgbClr val="000000"/>
                          </a:solidFill>
                          <a:latin typeface="+mn-lt"/>
                          <a:ea typeface="+mn-ea"/>
                          <a:cs typeface="+mn-cs"/>
                        </a:rPr>
                        <a:t>Key features </a:t>
                      </a:r>
                      <a:r>
                        <a:rPr lang="en-US" sz="1100" b="0" i="0" u="none" strike="noStrike" kern="1200" baseline="0" dirty="0" smtClean="0">
                          <a:solidFill>
                            <a:srgbClr val="000000"/>
                          </a:solidFill>
                          <a:latin typeface="+mn-lt"/>
                          <a:ea typeface="+mn-ea"/>
                          <a:cs typeface="+mn-cs"/>
                        </a:rPr>
                        <a:t>of the application:</a:t>
                      </a:r>
                    </a:p>
                    <a:p>
                      <a:pPr marL="741600" lvl="1" indent="-284400" algn="l" rtl="0" fontAlgn="b">
                        <a:buFont typeface="Wingdings" pitchFamily="2" charset="2"/>
                        <a:buChar char="ü"/>
                      </a:pPr>
                      <a:r>
                        <a:rPr lang="en-US" sz="1100" b="0" i="0" u="none" strike="noStrike" kern="1200" baseline="0" dirty="0" smtClean="0">
                          <a:solidFill>
                            <a:srgbClr val="000000"/>
                          </a:solidFill>
                          <a:latin typeface="+mn-lt"/>
                          <a:ea typeface="+mn-ea"/>
                          <a:cs typeface="+mn-cs"/>
                        </a:rPr>
                        <a:t>It  provides the use of intelligent search</a:t>
                      </a:r>
                    </a:p>
                    <a:p>
                      <a:pPr marL="741600" lvl="1" indent="-284400" algn="l" rtl="0" fontAlgn="b">
                        <a:buFont typeface="Wingdings" pitchFamily="2" charset="2"/>
                        <a:buChar char="ü"/>
                      </a:pPr>
                      <a:r>
                        <a:rPr lang="en-US" sz="1100" b="0" i="0" u="none" strike="noStrike" kern="1200" baseline="0" dirty="0" smtClean="0">
                          <a:solidFill>
                            <a:srgbClr val="000000"/>
                          </a:solidFill>
                          <a:latin typeface="+mn-lt"/>
                          <a:ea typeface="+mn-ea"/>
                          <a:cs typeface="+mn-cs"/>
                        </a:rPr>
                        <a:t>It makes proposals of professionals and allows immediate start of networking</a:t>
                      </a:r>
                    </a:p>
                    <a:p>
                      <a:pPr marL="741600" lvl="1" indent="-284400" algn="l" rtl="0" fontAlgn="b">
                        <a:buFont typeface="Wingdings" pitchFamily="2" charset="2"/>
                        <a:buChar char="ü"/>
                      </a:pPr>
                      <a:r>
                        <a:rPr lang="en-US" sz="1100" b="0" i="0" u="none" strike="noStrike" kern="1200" baseline="0" dirty="0" smtClean="0">
                          <a:solidFill>
                            <a:srgbClr val="000000"/>
                          </a:solidFill>
                          <a:latin typeface="+mn-lt"/>
                          <a:ea typeface="+mn-ea"/>
                          <a:cs typeface="+mn-cs"/>
                        </a:rPr>
                        <a:t>It allows full control on meetings.</a:t>
                      </a:r>
                    </a:p>
                    <a:p>
                      <a:pPr marL="741600" lvl="1" indent="-284400" algn="l" rtl="0" fontAlgn="b">
                        <a:buFont typeface="Wingdings" pitchFamily="2" charset="2"/>
                        <a:buChar char="ü"/>
                      </a:pPr>
                      <a:r>
                        <a:rPr lang="en-US" sz="1100" b="0" i="0" u="none" strike="noStrike" kern="1200" baseline="0" dirty="0" smtClean="0">
                          <a:solidFill>
                            <a:srgbClr val="000000"/>
                          </a:solidFill>
                          <a:latin typeface="+mn-lt"/>
                          <a:ea typeface="+mn-ea"/>
                          <a:cs typeface="+mn-cs"/>
                        </a:rPr>
                        <a:t>It can be used before, during and after the conference and informs the user about the people who attend the same event</a:t>
                      </a:r>
                    </a:p>
                    <a:p>
                      <a:pPr marL="741600" lvl="1" indent="-284400" algn="l" rtl="0" fontAlgn="b">
                        <a:buFont typeface="Wingdings" pitchFamily="2" charset="2"/>
                        <a:buChar char="ü"/>
                      </a:pPr>
                      <a:r>
                        <a:rPr lang="en-US" sz="1100" b="0" i="0" u="none" strike="noStrike" kern="1200" baseline="0" dirty="0" smtClean="0">
                          <a:solidFill>
                            <a:srgbClr val="000000"/>
                          </a:solidFill>
                          <a:latin typeface="+mn-lt"/>
                          <a:ea typeface="+mn-ea"/>
                          <a:cs typeface="+mn-cs"/>
                        </a:rPr>
                        <a:t>it allows a communication link with delegates, spokesmen and relevant exhibitors.</a:t>
                      </a:r>
                    </a:p>
                    <a:p>
                      <a:pPr marL="741600" lvl="1" indent="-284400" algn="l" rtl="0" fontAlgn="b">
                        <a:buFont typeface="Wingdings" pitchFamily="2" charset="2"/>
                        <a:buChar char="ü"/>
                      </a:pPr>
                      <a:r>
                        <a:rPr lang="en-US" sz="1100" b="0" i="0" u="none" strike="noStrike" kern="1200" baseline="0" dirty="0" smtClean="0">
                          <a:solidFill>
                            <a:srgbClr val="000000"/>
                          </a:solidFill>
                          <a:latin typeface="+mn-lt"/>
                          <a:ea typeface="+mn-ea"/>
                          <a:cs typeface="+mn-cs"/>
                        </a:rPr>
                        <a:t>It provides the user </a:t>
                      </a:r>
                      <a:r>
                        <a:rPr lang="en-US" sz="1100" dirty="0" smtClean="0"/>
                        <a:t>necessary information related to the conference</a:t>
                      </a:r>
                      <a:r>
                        <a:rPr lang="en-US" sz="1100" b="0" i="0" u="none" strike="noStrike" kern="1200" baseline="0" dirty="0" smtClean="0">
                          <a:solidFill>
                            <a:srgbClr val="000000"/>
                          </a:solidFill>
                          <a:latin typeface="+mn-lt"/>
                          <a:ea typeface="+mn-ea"/>
                          <a:cs typeface="+mn-cs"/>
                        </a:rPr>
                        <a:t>.</a:t>
                      </a:r>
                      <a:endParaRPr lang="en-US" sz="1100" b="0" i="0" u="none" strike="noStrike" kern="1200" baseline="0" dirty="0" smtClean="0">
                        <a:solidFill>
                          <a:srgbClr val="000000"/>
                        </a:solidFill>
                        <a:latin typeface="Calibri"/>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7D1"/>
                    </a:solidFill>
                  </a:tcPr>
                </a:tc>
              </a:tr>
              <a:tr h="370490">
                <a:tc>
                  <a:txBody>
                    <a:bodyPr/>
                    <a:lstStyle/>
                    <a:p>
                      <a:pPr algn="l" rtl="0" fontAlgn="b"/>
                      <a:r>
                        <a:rPr lang="en-US" sz="1200" b="1" kern="1200" dirty="0" smtClean="0">
                          <a:solidFill>
                            <a:schemeClr val="tx1"/>
                          </a:solidFill>
                          <a:latin typeface="+mn-lt"/>
                          <a:ea typeface="+mn-ea"/>
                          <a:cs typeface="+mn-cs"/>
                          <a:hlinkClick r:id="rId3"/>
                        </a:rPr>
                        <a:t>http://www.eventlink360.com</a:t>
                      </a:r>
                      <a:r>
                        <a:rPr lang="en-US" sz="1200" b="1" kern="1200" dirty="0" smtClean="0">
                          <a:solidFill>
                            <a:schemeClr val="tx1"/>
                          </a:solidFill>
                          <a:latin typeface="+mn-lt"/>
                          <a:ea typeface="+mn-ea"/>
                          <a:cs typeface="+mn-cs"/>
                        </a:rPr>
                        <a:t> </a:t>
                      </a:r>
                      <a:endParaRPr lang="en-US" sz="1000" b="1"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7D1"/>
                    </a:solidFill>
                  </a:tcPr>
                </a:tc>
                <a:tc>
                  <a:txBody>
                    <a:bodyPr/>
                    <a:lstStyle/>
                    <a:p>
                      <a:pPr marL="284400" indent="-284400" algn="l" defTabSz="914400" rtl="0" eaLnBrk="1" fontAlgn="b" latinLnBrk="0" hangingPunct="1">
                        <a:buFont typeface="Wingdings" pitchFamily="2" charset="2"/>
                        <a:buChar char="ü"/>
                      </a:pPr>
                      <a:r>
                        <a:rPr lang="en-US" sz="1100" dirty="0" smtClean="0"/>
                        <a:t>Eventlink360 is a</a:t>
                      </a:r>
                      <a:r>
                        <a:rPr lang="en-US" sz="1100" baseline="0" dirty="0" smtClean="0"/>
                        <a:t> Romanian </a:t>
                      </a:r>
                      <a:r>
                        <a:rPr lang="en-US" sz="1100" dirty="0" smtClean="0"/>
                        <a:t>application dedicated to B2B or B2C events which aims to offer participants an innovative networking experience, interaction with</a:t>
                      </a:r>
                      <a:r>
                        <a:rPr lang="en-US" sz="1100" baseline="0" dirty="0" smtClean="0"/>
                        <a:t> </a:t>
                      </a:r>
                      <a:r>
                        <a:rPr lang="en-US" sz="1100" dirty="0" smtClean="0"/>
                        <a:t>organizers and speakers, a dedicated space.</a:t>
                      </a:r>
                    </a:p>
                    <a:p>
                      <a:pPr marL="284400" indent="-284400" algn="l" defTabSz="914400" rtl="0" eaLnBrk="1" fontAlgn="b" latinLnBrk="0" hangingPunct="1">
                        <a:buFont typeface="Wingdings" pitchFamily="2" charset="2"/>
                        <a:buChar char="ü"/>
                      </a:pPr>
                      <a:r>
                        <a:rPr lang="en-US" sz="1100" dirty="0" smtClean="0"/>
                        <a:t>Participants have the opportunity to engage in debates and give feedback in real time, being an active part of the event.</a:t>
                      </a:r>
                    </a:p>
                    <a:p>
                      <a:pPr marL="284400" indent="-284400" algn="l" defTabSz="914400" rtl="0" eaLnBrk="1" fontAlgn="b" latinLnBrk="0" hangingPunct="1">
                        <a:buFont typeface="Wingdings" pitchFamily="2" charset="2"/>
                        <a:buChar char="ü"/>
                      </a:pPr>
                      <a:r>
                        <a:rPr lang="en-US" sz="1100" dirty="0" smtClean="0"/>
                        <a:t>The organizers were able to measure in real time parameters, as well as the added value brought to events sponsors and participants.</a:t>
                      </a:r>
                    </a:p>
                    <a:p>
                      <a:pPr marL="284400" indent="-284400" algn="l" defTabSz="914400" rtl="0" eaLnBrk="1" fontAlgn="b" latinLnBrk="0" hangingPunct="1">
                        <a:buFont typeface="Wingdings" pitchFamily="2" charset="2"/>
                        <a:buChar char="ü"/>
                      </a:pPr>
                      <a:r>
                        <a:rPr lang="en-US" sz="1100" dirty="0" smtClean="0"/>
                        <a:t>Integrated mobile platform offers all players, organizers, speakers, sponsors, media, etc. a virtual space for undertaking a interactive event, giving them a unique experience, a considerably higher number of opportunities and benefits in the events.</a:t>
                      </a:r>
                    </a:p>
                    <a:p>
                      <a:pPr marL="284400" indent="-284400" algn="l" defTabSz="914400" rtl="0" eaLnBrk="1" fontAlgn="b" latinLnBrk="0" hangingPunct="1">
                        <a:buFont typeface="Wingdings" pitchFamily="2" charset="2"/>
                        <a:buChar char="ü"/>
                      </a:pPr>
                      <a:r>
                        <a:rPr lang="en-US" sz="1100" dirty="0" smtClean="0"/>
                        <a:t>The application is available for mobile devices.</a:t>
                      </a:r>
                      <a:endParaRPr lang="en-US" sz="1100" b="0" i="0" u="none" strike="noStrike" kern="1200" baseline="0" dirty="0">
                        <a:solidFill>
                          <a:srgbClr val="000000"/>
                        </a:solidFill>
                        <a:latin typeface="Calibri"/>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7D1"/>
                    </a:solidFill>
                  </a:tcPr>
                </a:tc>
              </a:tr>
              <a:tr h="370490">
                <a:tc>
                  <a:txBody>
                    <a:bodyPr/>
                    <a:lstStyle/>
                    <a:p>
                      <a:pPr algn="l" rtl="0" fontAlgn="b"/>
                      <a:r>
                        <a:rPr lang="en-US" sz="1200" b="1" kern="1200" dirty="0" smtClean="0">
                          <a:solidFill>
                            <a:schemeClr val="tx1"/>
                          </a:solidFill>
                          <a:latin typeface="+mn-lt"/>
                          <a:ea typeface="+mn-ea"/>
                          <a:cs typeface="+mn-cs"/>
                          <a:hlinkClick r:id="rId4"/>
                        </a:rPr>
                        <a:t>https://www.invesdor.com/en</a:t>
                      </a:r>
                      <a:r>
                        <a:rPr lang="en-US" sz="1200" b="1" kern="1200" dirty="0" smtClean="0">
                          <a:solidFill>
                            <a:schemeClr val="tx1"/>
                          </a:solidFill>
                          <a:latin typeface="+mn-lt"/>
                          <a:ea typeface="+mn-ea"/>
                          <a:cs typeface="+mn-cs"/>
                          <a:hlinkClick r:id="rId3"/>
                        </a:rPr>
                        <a:t> </a:t>
                      </a:r>
                      <a:endParaRPr lang="en-US" sz="1200" b="1" kern="1200" dirty="0">
                        <a:solidFill>
                          <a:schemeClr val="tx1"/>
                        </a:solidFill>
                        <a:latin typeface="+mn-lt"/>
                        <a:ea typeface="+mn-ea"/>
                        <a:cs typeface="+mn-cs"/>
                        <a:hlinkClick r:id="rId3"/>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7D1"/>
                    </a:solidFill>
                  </a:tcPr>
                </a:tc>
                <a:tc>
                  <a:txBody>
                    <a:bodyPr/>
                    <a:lstStyle/>
                    <a:p>
                      <a:pPr marL="284400" indent="-284400" algn="l" defTabSz="914400" rtl="0" eaLnBrk="1" fontAlgn="b" latinLnBrk="0" hangingPunct="1">
                        <a:buFont typeface="Wingdings" pitchFamily="2" charset="2"/>
                        <a:buChar char="ü"/>
                      </a:pPr>
                      <a:r>
                        <a:rPr lang="en-US" sz="1200" b="0" i="0" u="none" strike="noStrike" kern="1200" baseline="0" dirty="0" err="1" smtClean="0">
                          <a:solidFill>
                            <a:srgbClr val="000000"/>
                          </a:solidFill>
                          <a:latin typeface="+mn-lt"/>
                          <a:ea typeface="+mn-ea"/>
                          <a:cs typeface="+mn-cs"/>
                        </a:rPr>
                        <a:t>I</a:t>
                      </a:r>
                      <a:r>
                        <a:rPr lang="en-US" sz="1100" b="0" i="0" u="none" strike="noStrike" kern="1200" baseline="0" dirty="0" err="1" smtClean="0">
                          <a:solidFill>
                            <a:srgbClr val="000000"/>
                          </a:solidFill>
                          <a:latin typeface="+mn-lt"/>
                          <a:ea typeface="+mn-ea"/>
                          <a:cs typeface="+mn-cs"/>
                        </a:rPr>
                        <a:t>nvesdor</a:t>
                      </a:r>
                      <a:r>
                        <a:rPr lang="en-US" sz="1100" b="0" i="0" u="none" strike="noStrike" kern="1200" baseline="0" dirty="0" smtClean="0">
                          <a:solidFill>
                            <a:srgbClr val="000000"/>
                          </a:solidFill>
                          <a:latin typeface="+mn-lt"/>
                          <a:ea typeface="+mn-ea"/>
                          <a:cs typeface="+mn-cs"/>
                        </a:rPr>
                        <a:t> is the largest equity </a:t>
                      </a:r>
                      <a:r>
                        <a:rPr lang="en-US" sz="1100" b="0" i="0" u="none" strike="noStrike" kern="1200" baseline="0" dirty="0" err="1" smtClean="0">
                          <a:solidFill>
                            <a:srgbClr val="000000"/>
                          </a:solidFill>
                          <a:latin typeface="+mn-lt"/>
                          <a:ea typeface="+mn-ea"/>
                          <a:cs typeface="+mn-cs"/>
                        </a:rPr>
                        <a:t>crowdfunding</a:t>
                      </a:r>
                      <a:r>
                        <a:rPr lang="en-US" sz="1100" b="0" i="0" u="none" strike="noStrike" kern="1200" baseline="0" dirty="0" smtClean="0">
                          <a:solidFill>
                            <a:srgbClr val="000000"/>
                          </a:solidFill>
                          <a:latin typeface="+mn-lt"/>
                          <a:ea typeface="+mn-ea"/>
                          <a:cs typeface="+mn-cs"/>
                        </a:rPr>
                        <a:t> platform in the Nordic region. It’s connecting European businesses with investors around the globe.</a:t>
                      </a:r>
                    </a:p>
                    <a:p>
                      <a:pPr marL="284400" indent="-284400" algn="l" defTabSz="914400" rtl="0" eaLnBrk="1" fontAlgn="b" latinLnBrk="0" hangingPunct="1">
                        <a:buFont typeface="Wingdings" pitchFamily="2" charset="2"/>
                        <a:buChar char="ü"/>
                      </a:pPr>
                      <a:r>
                        <a:rPr lang="en-US" sz="1100" b="1" i="0" u="none" strike="noStrike" kern="1200" baseline="0" dirty="0" smtClean="0">
                          <a:solidFill>
                            <a:srgbClr val="000000"/>
                          </a:solidFill>
                          <a:latin typeface="+mn-lt"/>
                          <a:ea typeface="+mn-ea"/>
                          <a:cs typeface="+mn-cs"/>
                        </a:rPr>
                        <a:t>Key features</a:t>
                      </a:r>
                      <a:r>
                        <a:rPr lang="en-US" sz="1100" b="0" i="0" u="none" strike="noStrike" kern="1200" baseline="0" dirty="0" smtClean="0">
                          <a:solidFill>
                            <a:srgbClr val="000000"/>
                          </a:solidFill>
                          <a:latin typeface="+mn-lt"/>
                          <a:ea typeface="+mn-ea"/>
                          <a:cs typeface="+mn-cs"/>
                        </a:rPr>
                        <a:t>:</a:t>
                      </a:r>
                    </a:p>
                    <a:p>
                      <a:pPr marL="741600" lvl="1" indent="-284400" algn="l" defTabSz="914400" rtl="0" eaLnBrk="1" fontAlgn="b" latinLnBrk="0" hangingPunct="1">
                        <a:buFont typeface="Wingdings" pitchFamily="2" charset="2"/>
                        <a:buChar char="ü"/>
                      </a:pPr>
                      <a:r>
                        <a:rPr lang="en-US" sz="1100" b="0" i="0" u="none" strike="noStrike" kern="1200" baseline="0" dirty="0" smtClean="0">
                          <a:solidFill>
                            <a:srgbClr val="000000"/>
                          </a:solidFill>
                          <a:latin typeface="+mn-lt"/>
                          <a:ea typeface="+mn-ea"/>
                          <a:cs typeface="+mn-cs"/>
                        </a:rPr>
                        <a:t>solved many of the difficulties and delays associated both with raising funds and investing in new ventures</a:t>
                      </a:r>
                    </a:p>
                    <a:p>
                      <a:pPr marL="741600" lvl="1" indent="-284400" algn="l" defTabSz="914400" rtl="0" eaLnBrk="1" fontAlgn="b" latinLnBrk="0" hangingPunct="1">
                        <a:buFont typeface="Wingdings" pitchFamily="2" charset="2"/>
                        <a:buChar char="ü"/>
                      </a:pPr>
                      <a:r>
                        <a:rPr lang="en-US" sz="1100" b="0" i="0" u="none" strike="noStrike" kern="1200" baseline="0" dirty="0" smtClean="0">
                          <a:solidFill>
                            <a:srgbClr val="000000"/>
                          </a:solidFill>
                          <a:latin typeface="+mn-lt"/>
                          <a:ea typeface="+mn-ea"/>
                          <a:cs typeface="+mn-cs"/>
                        </a:rPr>
                        <a:t>easy-to-use online tool for raising funding efficiently and simultaneously growing their visibility</a:t>
                      </a:r>
                    </a:p>
                    <a:p>
                      <a:pPr marL="741600" lvl="1" indent="-284400" algn="l" defTabSz="914400" rtl="0" eaLnBrk="1" fontAlgn="b" latinLnBrk="0" hangingPunct="1">
                        <a:buFont typeface="Wingdings" pitchFamily="2" charset="2"/>
                        <a:buChar char="ü"/>
                      </a:pPr>
                      <a:r>
                        <a:rPr lang="en-US" sz="1100" b="0" i="0" u="none" strike="noStrike" kern="1200" baseline="0" dirty="0" smtClean="0">
                          <a:solidFill>
                            <a:srgbClr val="000000"/>
                          </a:solidFill>
                          <a:latin typeface="+mn-lt"/>
                          <a:ea typeface="+mn-ea"/>
                          <a:cs typeface="+mn-cs"/>
                        </a:rPr>
                        <a:t>enables easy access to a wide range of investment opportunities</a:t>
                      </a:r>
                    </a:p>
                    <a:p>
                      <a:pPr marL="741600" lvl="1" indent="-284400" algn="l" defTabSz="914400" rtl="0" eaLnBrk="1" fontAlgn="b" latinLnBrk="0" hangingPunct="1">
                        <a:buFont typeface="Wingdings" pitchFamily="2" charset="2"/>
                        <a:buChar char="ü"/>
                      </a:pPr>
                      <a:r>
                        <a:rPr lang="en-US" sz="1100" b="0" i="0" u="none" strike="noStrike" kern="1200" baseline="0" dirty="0" smtClean="0">
                          <a:solidFill>
                            <a:srgbClr val="000000"/>
                          </a:solidFill>
                          <a:latin typeface="+mn-lt"/>
                          <a:ea typeface="+mn-ea"/>
                          <a:cs typeface="+mn-cs"/>
                        </a:rPr>
                        <a:t>different methods to get a return of investment (equity and bonds)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7D1"/>
                    </a:solidFill>
                  </a:tcPr>
                </a:tc>
              </a:tr>
            </a:tbl>
          </a:graphicData>
        </a:graphic>
      </p:graphicFrame>
    </p:spTree>
    <p:extLst>
      <p:ext uri="{BB962C8B-B14F-4D97-AF65-F5344CB8AC3E}">
        <p14:creationId xmlns:p14="http://schemas.microsoft.com/office/powerpoint/2010/main" xmlns="" val="20737682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SWOT Analysis</a:t>
            </a:r>
            <a:endParaRPr lang="en-US" b="1" i="1" u="sng" dirty="0"/>
          </a:p>
        </p:txBody>
      </p:sp>
      <p:graphicFrame>
        <p:nvGraphicFramePr>
          <p:cNvPr id="13" name="Table 12"/>
          <p:cNvGraphicFramePr>
            <a:graphicFrameLocks noGrp="1"/>
          </p:cNvGraphicFramePr>
          <p:nvPr>
            <p:extLst>
              <p:ext uri="{D42A27DB-BD31-4B8C-83A1-F6EECF244321}">
                <p14:modId xmlns:p14="http://schemas.microsoft.com/office/powerpoint/2010/main" xmlns="" val="2349360858"/>
              </p:ext>
            </p:extLst>
          </p:nvPr>
        </p:nvGraphicFramePr>
        <p:xfrm>
          <a:off x="395536" y="1916832"/>
          <a:ext cx="8568952" cy="4206240"/>
        </p:xfrm>
        <a:graphic>
          <a:graphicData uri="http://schemas.openxmlformats.org/drawingml/2006/table">
            <a:tbl>
              <a:tblPr firstRow="1" bandRow="1">
                <a:effectLst>
                  <a:innerShdw blurRad="63500" dist="50800" dir="13500000">
                    <a:prstClr val="black">
                      <a:alpha val="50000"/>
                    </a:prstClr>
                  </a:innerShdw>
                </a:effectLst>
                <a:tableStyleId>{F5AB1C69-6EDB-4FF4-983F-18BD219EF322}</a:tableStyleId>
              </a:tblPr>
              <a:tblGrid>
                <a:gridCol w="4284476"/>
                <a:gridCol w="4284476"/>
              </a:tblGrid>
              <a:tr h="1870875">
                <a:tc>
                  <a:txBody>
                    <a:bodyPr/>
                    <a:lstStyle/>
                    <a:p>
                      <a:pPr algn="just"/>
                      <a:r>
                        <a:rPr lang="en-US" sz="1200" b="1" i="0" u="sng" dirty="0" smtClean="0"/>
                        <a:t>Strengths:</a:t>
                      </a:r>
                    </a:p>
                    <a:p>
                      <a:pPr marL="0" marR="0" indent="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b="0" i="0" dirty="0" smtClean="0"/>
                        <a:t>A considerable</a:t>
                      </a:r>
                      <a:r>
                        <a:rPr lang="en-US" sz="1200" b="0" i="0" baseline="0" dirty="0" smtClean="0"/>
                        <a:t> </a:t>
                      </a:r>
                      <a:r>
                        <a:rPr lang="en-US" sz="1200" b="0" i="0" dirty="0" smtClean="0"/>
                        <a:t>amount of useful information will be available  for the</a:t>
                      </a:r>
                      <a:r>
                        <a:rPr lang="en-US" sz="1200" b="0" i="0" baseline="0" dirty="0" smtClean="0"/>
                        <a:t> </a:t>
                      </a:r>
                      <a:r>
                        <a:rPr lang="en-US" sz="1200" b="0" i="0" dirty="0" smtClean="0"/>
                        <a:t>targeted users</a:t>
                      </a:r>
                    </a:p>
                    <a:p>
                      <a:pPr algn="just">
                        <a:buFont typeface="Wingdings" pitchFamily="2" charset="2"/>
                        <a:buChar char="ü"/>
                      </a:pPr>
                      <a:r>
                        <a:rPr lang="en-US" sz="1200" b="0" i="0" dirty="0" smtClean="0"/>
                        <a:t>The possibility to meet experts and develop new entrepreneurial relationships</a:t>
                      </a:r>
                      <a:r>
                        <a:rPr lang="en-US" sz="1200" b="0" i="0" baseline="0" dirty="0" smtClean="0"/>
                        <a:t>, thus facilitating interactions </a:t>
                      </a:r>
                      <a:endParaRPr lang="en-US" sz="1200" b="0" i="0" dirty="0" smtClean="0"/>
                    </a:p>
                    <a:p>
                      <a:pPr algn="just">
                        <a:buFont typeface="Wingdings" pitchFamily="2" charset="2"/>
                        <a:buChar char="ü"/>
                      </a:pPr>
                      <a:r>
                        <a:rPr lang="en-US" sz="1200" b="0" i="0" dirty="0" smtClean="0"/>
                        <a:t>There are several independent</a:t>
                      </a:r>
                      <a:r>
                        <a:rPr lang="en-US" sz="1200" b="0" i="0" baseline="0" dirty="0" smtClean="0"/>
                        <a:t> possible ways to generate revenue from the platform</a:t>
                      </a:r>
                    </a:p>
                    <a:p>
                      <a:pPr algn="just">
                        <a:buFont typeface="Wingdings" pitchFamily="2" charset="2"/>
                        <a:buChar char="ü"/>
                      </a:pPr>
                      <a:r>
                        <a:rPr lang="en-US" sz="1200" b="0" i="0" baseline="0" dirty="0" smtClean="0"/>
                        <a:t>Easier profile tracking because of the integration with LinkedIn Professional Network</a:t>
                      </a:r>
                    </a:p>
                    <a:p>
                      <a:pPr algn="just">
                        <a:buFont typeface="Wingdings" pitchFamily="2" charset="2"/>
                        <a:buChar char="ü"/>
                      </a:pPr>
                      <a:r>
                        <a:rPr lang="en-US" sz="1200" b="0" i="0" dirty="0" smtClean="0"/>
                        <a:t>The use of the platform is open to everyone with easy access to the material.</a:t>
                      </a:r>
                    </a:p>
                  </a:txBody>
                  <a:tcPr>
                    <a:solidFill>
                      <a:srgbClr val="72AF2F"/>
                    </a:solidFill>
                  </a:tcPr>
                </a:tc>
                <a:tc>
                  <a:txBody>
                    <a:bodyPr/>
                    <a:lstStyle/>
                    <a:p>
                      <a:pPr algn="just">
                        <a:buFont typeface="Wingdings" pitchFamily="2" charset="2"/>
                        <a:buNone/>
                      </a:pPr>
                      <a:r>
                        <a:rPr lang="en-US" sz="1200" b="1" i="0" u="sng" dirty="0" smtClean="0"/>
                        <a:t>Weaknesses:</a:t>
                      </a:r>
                    </a:p>
                    <a:p>
                      <a:pPr algn="just">
                        <a:buFont typeface="Wingdings" pitchFamily="2" charset="2"/>
                        <a:buChar char="ü"/>
                      </a:pPr>
                      <a:r>
                        <a:rPr lang="en-US" sz="1200" b="0" i="0" baseline="0" dirty="0" smtClean="0"/>
                        <a:t>Lack of a unified and unique regulation policy that could be applied in all participant countries in terms of fees collection  and payment processing. </a:t>
                      </a:r>
                      <a:endParaRPr lang="en-US" sz="1200" b="0" i="0" dirty="0" smtClean="0"/>
                    </a:p>
                    <a:p>
                      <a:pPr algn="just">
                        <a:buFont typeface="Wingdings" pitchFamily="2" charset="2"/>
                        <a:buChar char="ü"/>
                      </a:pPr>
                      <a:r>
                        <a:rPr lang="en-US" sz="1200" b="0" i="0" dirty="0" smtClean="0"/>
                        <a:t>A poor network of entrepreneurs in</a:t>
                      </a:r>
                      <a:r>
                        <a:rPr lang="en-US" sz="1200" b="0" i="0" baseline="0" dirty="0" smtClean="0"/>
                        <a:t> the piloting phase due to preconceived opinions.</a:t>
                      </a:r>
                      <a:endParaRPr lang="en-US" sz="1200" b="0" i="0" dirty="0" smtClean="0"/>
                    </a:p>
                    <a:p>
                      <a:pPr algn="just">
                        <a:buFont typeface="Wingdings" pitchFamily="2" charset="2"/>
                        <a:buChar char="ü"/>
                      </a:pPr>
                      <a:r>
                        <a:rPr lang="en-US" sz="1200" b="0" i="0" baseline="0" dirty="0" smtClean="0"/>
                        <a:t>Delay in the launch of concrete activities and paid services</a:t>
                      </a:r>
                    </a:p>
                    <a:p>
                      <a:pPr marL="0" marR="0" indent="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b="0" i="0" dirty="0" smtClean="0"/>
                        <a:t>Privacy concerns related</a:t>
                      </a:r>
                      <a:r>
                        <a:rPr lang="en-US" sz="1200" b="0" i="0" baseline="0" dirty="0" smtClean="0"/>
                        <a:t> to the social networking services</a:t>
                      </a:r>
                    </a:p>
                    <a:p>
                      <a:pPr marL="0" marR="0" indent="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b="0" i="0" baseline="0" dirty="0" smtClean="0"/>
                        <a:t>the Global Acceleration Platform will need a lot of promotion in order to become well-known, which means extensive marketing related activities</a:t>
                      </a:r>
                    </a:p>
                  </a:txBody>
                  <a:tcPr>
                    <a:solidFill>
                      <a:srgbClr val="72AF2F"/>
                    </a:solidFill>
                  </a:tcPr>
                </a:tc>
              </a:tr>
              <a:tr h="199561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b="1" i="0" u="sng" dirty="0" smtClean="0"/>
                        <a:t>Opportunities:</a:t>
                      </a:r>
                    </a:p>
                    <a:p>
                      <a:pPr marL="0" marR="0" indent="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i="0" dirty="0" smtClean="0"/>
                        <a:t>The chance to put the basis of one</a:t>
                      </a:r>
                      <a:r>
                        <a:rPr lang="en-US" sz="1200" i="0" baseline="0" dirty="0" smtClean="0"/>
                        <a:t> of the</a:t>
                      </a:r>
                      <a:r>
                        <a:rPr lang="en-US" sz="1200" i="0" dirty="0" smtClean="0"/>
                        <a:t> first Romanian matchmaking platforms -&gt; there are very</a:t>
                      </a:r>
                      <a:r>
                        <a:rPr lang="en-US" sz="1200" i="0" baseline="0" dirty="0" smtClean="0"/>
                        <a:t> few competitors in Romania, as well as in the emerging European countries</a:t>
                      </a:r>
                      <a:endParaRPr lang="en-US" sz="1200" i="0" dirty="0" smtClean="0"/>
                    </a:p>
                    <a:p>
                      <a:pPr marL="0" marR="0" indent="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i="0" dirty="0" smtClean="0"/>
                        <a:t>Premium plans related</a:t>
                      </a:r>
                      <a:r>
                        <a:rPr lang="en-US" sz="1200" i="0" baseline="0" dirty="0" smtClean="0"/>
                        <a:t> to the platform</a:t>
                      </a:r>
                      <a:r>
                        <a:rPr lang="en-US" sz="1200" i="0" dirty="0" smtClean="0"/>
                        <a:t> may</a:t>
                      </a:r>
                      <a:r>
                        <a:rPr lang="en-US" sz="1200" i="0" baseline="0" dirty="0" smtClean="0"/>
                        <a:t> </a:t>
                      </a:r>
                      <a:r>
                        <a:rPr lang="en-US" sz="1200" i="0" dirty="0" smtClean="0"/>
                        <a:t>expand the</a:t>
                      </a:r>
                      <a:r>
                        <a:rPr lang="en-US" sz="1200" i="0" baseline="0" dirty="0" smtClean="0"/>
                        <a:t> most </a:t>
                      </a:r>
                      <a:r>
                        <a:rPr lang="en-US" sz="1200" i="0" dirty="0" smtClean="0"/>
                        <a:t>popular features</a:t>
                      </a:r>
                      <a:r>
                        <a:rPr lang="en-US" sz="1200" i="0" baseline="0" dirty="0" smtClean="0"/>
                        <a:t> and develop mobile applications.</a:t>
                      </a:r>
                    </a:p>
                    <a:p>
                      <a:pPr marL="0" marR="0" indent="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i="0" dirty="0" smtClean="0"/>
                        <a:t>Possibility</a:t>
                      </a:r>
                      <a:r>
                        <a:rPr lang="en-US" sz="1200" i="0" baseline="0" dirty="0" smtClean="0"/>
                        <a:t> to sustain the platform  future developments through the means of other research &amp; development projects funding</a:t>
                      </a:r>
                    </a:p>
                    <a:p>
                      <a:pPr marL="0" marR="0" indent="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i="0" baseline="0" dirty="0" smtClean="0"/>
                        <a:t>International markets  expansion, as a long term forecast</a:t>
                      </a:r>
                    </a:p>
                    <a:p>
                      <a:pPr marL="0" marR="0" indent="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i="0" dirty="0" smtClean="0">
                          <a:solidFill>
                            <a:schemeClr val="tx1"/>
                          </a:solidFill>
                        </a:rPr>
                        <a:t>There</a:t>
                      </a:r>
                      <a:r>
                        <a:rPr lang="en-US" sz="1200" i="0" baseline="0" dirty="0" smtClean="0">
                          <a:solidFill>
                            <a:schemeClr val="tx1"/>
                          </a:solidFill>
                        </a:rPr>
                        <a:t> is a strong demand for this type of platforms in the emerging European countries.</a:t>
                      </a:r>
                      <a:endParaRPr lang="en-US" sz="1200" i="0" dirty="0" smtClean="0">
                        <a:solidFill>
                          <a:schemeClr val="tx1"/>
                        </a:solidFill>
                      </a:endParaRPr>
                    </a:p>
                  </a:txBody>
                  <a:tcPr>
                    <a:solidFill>
                      <a:schemeClr val="accent3">
                        <a:tint val="40000"/>
                      </a:schemeClr>
                    </a:solidFill>
                  </a:tcPr>
                </a:tc>
                <a:tc>
                  <a:txBody>
                    <a:bodyPr/>
                    <a:lstStyle/>
                    <a:p>
                      <a:pPr algn="just">
                        <a:buFont typeface="Wingdings" pitchFamily="2" charset="2"/>
                        <a:buNone/>
                      </a:pPr>
                      <a:r>
                        <a:rPr lang="en-US" sz="1200" b="1" i="0" u="sng" dirty="0" smtClean="0"/>
                        <a:t>Threats:</a:t>
                      </a:r>
                    </a:p>
                    <a:p>
                      <a:pPr algn="just">
                        <a:buFont typeface="Wingdings" pitchFamily="2" charset="2"/>
                        <a:buChar char="ü"/>
                      </a:pPr>
                      <a:r>
                        <a:rPr lang="en-US" sz="1200" i="0" dirty="0" smtClean="0"/>
                        <a:t>Possible</a:t>
                      </a:r>
                      <a:r>
                        <a:rPr lang="en-US" sz="1200" i="0" baseline="0" dirty="0" smtClean="0"/>
                        <a:t> l</a:t>
                      </a:r>
                      <a:r>
                        <a:rPr lang="en-US" sz="1200" i="0" dirty="0" smtClean="0"/>
                        <a:t>ow retention rate </a:t>
                      </a:r>
                    </a:p>
                    <a:p>
                      <a:pPr algn="just">
                        <a:buFont typeface="Wingdings" pitchFamily="2" charset="2"/>
                        <a:buChar char="ü"/>
                      </a:pPr>
                      <a:r>
                        <a:rPr lang="en-US" sz="1200" i="0" dirty="0" smtClean="0"/>
                        <a:t>Strong</a:t>
                      </a:r>
                      <a:r>
                        <a:rPr lang="en-US" sz="1200" i="0" baseline="0" dirty="0" smtClean="0"/>
                        <a:t> Western European competition</a:t>
                      </a:r>
                      <a:endParaRPr lang="en-US" sz="1200" i="0" dirty="0" smtClean="0"/>
                    </a:p>
                    <a:p>
                      <a:pPr marL="0" marR="0" indent="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i="0" dirty="0" smtClean="0"/>
                        <a:t>The lack of interest in pursuing  the ideas and projects</a:t>
                      </a:r>
                    </a:p>
                    <a:p>
                      <a:pPr marL="0" marR="0" indent="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i="0" dirty="0" smtClean="0"/>
                        <a:t>Too high expectations at the beginning of the project </a:t>
                      </a:r>
                    </a:p>
                    <a:p>
                      <a:pPr marL="0" marR="0" indent="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i="0" dirty="0" err="1" smtClean="0"/>
                        <a:t>Freemium</a:t>
                      </a:r>
                      <a:r>
                        <a:rPr lang="en-US" sz="1200" i="0" dirty="0" smtClean="0"/>
                        <a:t> revenue model may not perform</a:t>
                      </a:r>
                      <a:r>
                        <a:rPr lang="en-US" sz="1200" i="0" baseline="0" dirty="0" smtClean="0"/>
                        <a:t> as expected for this type of product</a:t>
                      </a:r>
                    </a:p>
                    <a:p>
                      <a:pPr algn="just">
                        <a:buFont typeface="Wingdings" pitchFamily="2" charset="2"/>
                        <a:buChar char="ü"/>
                      </a:pPr>
                      <a:r>
                        <a:rPr lang="en-US" sz="1200" i="0" baseline="0" dirty="0" smtClean="0"/>
                        <a:t>IP cloning, as well as user profile theft or IP hacking</a:t>
                      </a:r>
                    </a:p>
                    <a:p>
                      <a:pPr algn="just">
                        <a:buFont typeface="Wingdings" pitchFamily="2" charset="2"/>
                        <a:buChar char="ü"/>
                      </a:pPr>
                      <a:r>
                        <a:rPr lang="en-US" sz="1200" i="0" baseline="0" dirty="0" smtClean="0"/>
                        <a:t>Copyright infringements</a:t>
                      </a:r>
                    </a:p>
                    <a:p>
                      <a:pPr algn="just">
                        <a:buFont typeface="Wingdings" pitchFamily="2" charset="2"/>
                        <a:buChar char="ü"/>
                      </a:pPr>
                      <a:r>
                        <a:rPr lang="en-US" sz="1200" i="0" baseline="0" dirty="0" smtClean="0"/>
                        <a:t>Establish and maintain an active community</a:t>
                      </a:r>
                      <a:endParaRPr lang="en-US" sz="1200" i="0" dirty="0"/>
                    </a:p>
                  </a:txBody>
                  <a:tcPr>
                    <a:solidFill>
                      <a:schemeClr val="accent3">
                        <a:tint val="40000"/>
                      </a:schemeClr>
                    </a:solidFill>
                  </a:tcPr>
                </a:tc>
              </a:tr>
            </a:tbl>
          </a:graphicData>
        </a:graphic>
      </p:graphicFrame>
      <p:sp>
        <p:nvSpPr>
          <p:cNvPr id="4" name="Slide Number Placeholder 3"/>
          <p:cNvSpPr>
            <a:spLocks noGrp="1"/>
          </p:cNvSpPr>
          <p:nvPr>
            <p:ph type="sldNum" sz="quarter" idx="12"/>
          </p:nvPr>
        </p:nvSpPr>
        <p:spPr>
          <a:xfrm>
            <a:off x="7010400" y="6597352"/>
            <a:ext cx="2133600" cy="260648"/>
          </a:xfrm>
        </p:spPr>
        <p:txBody>
          <a:bodyPr/>
          <a:lstStyle/>
          <a:p>
            <a:fld id="{FE2A3BDA-5131-495C-8E96-12BF217C6D3C}" type="slidenum">
              <a:rPr lang="fi-FI" smtClean="0"/>
              <a:pPr/>
              <a:t>11</a:t>
            </a:fld>
            <a:endParaRPr lang="fi-FI"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rketing-Plan-business-plan.jpg"/>
          <p:cNvPicPr>
            <a:picLocks noChangeAspect="1"/>
          </p:cNvPicPr>
          <p:nvPr/>
        </p:nvPicPr>
        <p:blipFill>
          <a:blip r:embed="rId2" cstate="print"/>
          <a:stretch>
            <a:fillRect/>
          </a:stretch>
        </p:blipFill>
        <p:spPr>
          <a:xfrm>
            <a:off x="5473638" y="3356992"/>
            <a:ext cx="3670362" cy="2419720"/>
          </a:xfrm>
          <a:prstGeom prst="rect">
            <a:avLst/>
          </a:prstGeom>
        </p:spPr>
      </p:pic>
      <p:sp>
        <p:nvSpPr>
          <p:cNvPr id="2" name="Title 1"/>
          <p:cNvSpPr>
            <a:spLocks noGrp="1"/>
          </p:cNvSpPr>
          <p:nvPr>
            <p:ph type="title"/>
          </p:nvPr>
        </p:nvSpPr>
        <p:spPr/>
        <p:txBody>
          <a:bodyPr/>
          <a:lstStyle/>
          <a:p>
            <a:r>
              <a:rPr lang="en-US" b="1" i="1" u="sng" dirty="0" smtClean="0"/>
              <a:t>Marketing highlights</a:t>
            </a:r>
            <a:endParaRPr lang="en-US" b="1" i="1" u="sng" dirty="0"/>
          </a:p>
        </p:txBody>
      </p:sp>
      <p:sp>
        <p:nvSpPr>
          <p:cNvPr id="3" name="TextBox 2"/>
          <p:cNvSpPr txBox="1"/>
          <p:nvPr/>
        </p:nvSpPr>
        <p:spPr>
          <a:xfrm>
            <a:off x="395536" y="1916832"/>
            <a:ext cx="8496944" cy="1200329"/>
          </a:xfrm>
          <a:prstGeom prst="rect">
            <a:avLst/>
          </a:prstGeom>
          <a:noFill/>
        </p:spPr>
        <p:txBody>
          <a:bodyPr wrap="square" rtlCol="0">
            <a:spAutoFit/>
          </a:bodyPr>
          <a:lstStyle/>
          <a:p>
            <a:pPr algn="just"/>
            <a:r>
              <a:rPr lang="en-US" dirty="0" smtClean="0"/>
              <a:t>The main aspect of creating an efficient marketing campaign is to identify the benefits of the platform and the targeted audience. Also, knowing where the potential clients can be found and what channels can be used to reach them is a key factor in determining what kind of marketing campaign is better.</a:t>
            </a:r>
            <a:endParaRPr lang="en-US" dirty="0"/>
          </a:p>
        </p:txBody>
      </p:sp>
      <p:sp>
        <p:nvSpPr>
          <p:cNvPr id="4" name="TextBox 3"/>
          <p:cNvSpPr txBox="1"/>
          <p:nvPr/>
        </p:nvSpPr>
        <p:spPr>
          <a:xfrm>
            <a:off x="395536" y="3232135"/>
            <a:ext cx="5256584" cy="3046988"/>
          </a:xfrm>
          <a:prstGeom prst="rect">
            <a:avLst/>
          </a:prstGeom>
          <a:noFill/>
        </p:spPr>
        <p:txBody>
          <a:bodyPr wrap="square" rtlCol="0">
            <a:spAutoFit/>
          </a:bodyPr>
          <a:lstStyle/>
          <a:p>
            <a:pPr algn="just"/>
            <a:r>
              <a:rPr lang="en-US" sz="1600" dirty="0" smtClean="0"/>
              <a:t>Amongst the most important identified </a:t>
            </a:r>
            <a:r>
              <a:rPr lang="en-US" sz="1600" b="1" u="sng" dirty="0" smtClean="0"/>
              <a:t>benefits</a:t>
            </a:r>
            <a:r>
              <a:rPr lang="en-US" sz="1600" dirty="0" smtClean="0"/>
              <a:t>:</a:t>
            </a:r>
          </a:p>
          <a:p>
            <a:pPr marL="285750" indent="-285750" algn="just">
              <a:buFont typeface="Wingdings" pitchFamily="2" charset="2"/>
              <a:buChar char="ü"/>
            </a:pPr>
            <a:r>
              <a:rPr lang="en-US" sz="1600" dirty="0" smtClean="0"/>
              <a:t>Learn how to accelerate a business or a product, by accessing meaningful information related to the acceleration process</a:t>
            </a:r>
          </a:p>
          <a:p>
            <a:pPr marL="285750" indent="-285750" algn="just">
              <a:buFont typeface="Wingdings" pitchFamily="2" charset="2"/>
              <a:buChar char="ü"/>
            </a:pPr>
            <a:r>
              <a:rPr lang="en-US" sz="1600" dirty="0" smtClean="0"/>
              <a:t>Access to a database of lessons learnt and other helpful resources</a:t>
            </a:r>
          </a:p>
          <a:p>
            <a:pPr marL="285750" indent="-285750" algn="just">
              <a:buFont typeface="Wingdings" pitchFamily="2" charset="2"/>
              <a:buChar char="ü"/>
            </a:pPr>
            <a:r>
              <a:rPr lang="en-US" sz="1600" dirty="0" smtClean="0"/>
              <a:t>Access to a collaborative online workspace where passionate entrepreneurs help each other to bring ideas to life</a:t>
            </a:r>
          </a:p>
          <a:p>
            <a:pPr marL="285750" indent="-285750" algn="just">
              <a:buFont typeface="Wingdings" pitchFamily="2" charset="2"/>
              <a:buChar char="ü"/>
            </a:pPr>
            <a:r>
              <a:rPr lang="en-US" sz="1600" dirty="0" smtClean="0"/>
              <a:t>Access to specialists, investors and consultants with the appropriate knowledge, experience and financial means to help start-ups launch their project ideas.</a:t>
            </a:r>
          </a:p>
        </p:txBody>
      </p:sp>
      <p:sp>
        <p:nvSpPr>
          <p:cNvPr id="6" name="Slide Number Placeholder 5"/>
          <p:cNvSpPr>
            <a:spLocks noGrp="1"/>
          </p:cNvSpPr>
          <p:nvPr>
            <p:ph type="sldNum" sz="quarter" idx="12"/>
          </p:nvPr>
        </p:nvSpPr>
        <p:spPr>
          <a:xfrm>
            <a:off x="7010400" y="6597352"/>
            <a:ext cx="2133600" cy="260648"/>
          </a:xfrm>
        </p:spPr>
        <p:txBody>
          <a:bodyPr/>
          <a:lstStyle/>
          <a:p>
            <a:fld id="{FE2A3BDA-5131-495C-8E96-12BF217C6D3C}" type="slidenum">
              <a:rPr lang="fi-FI" smtClean="0"/>
              <a:pPr/>
              <a:t>12</a:t>
            </a:fld>
            <a:endParaRPr lang="fi-FI" dirty="0"/>
          </a:p>
        </p:txBody>
      </p:sp>
    </p:spTree>
    <p:extLst>
      <p:ext uri="{BB962C8B-B14F-4D97-AF65-F5344CB8AC3E}">
        <p14:creationId xmlns:p14="http://schemas.microsoft.com/office/powerpoint/2010/main" xmlns="" val="3788856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Marketing highlights</a:t>
            </a:r>
            <a:endParaRPr lang="en-US" b="1" i="1" u="sng" dirty="0"/>
          </a:p>
        </p:txBody>
      </p:sp>
      <p:sp>
        <p:nvSpPr>
          <p:cNvPr id="3" name="TextBox 2"/>
          <p:cNvSpPr txBox="1"/>
          <p:nvPr/>
        </p:nvSpPr>
        <p:spPr>
          <a:xfrm>
            <a:off x="395536" y="1844824"/>
            <a:ext cx="8568952" cy="4401205"/>
          </a:xfrm>
          <a:prstGeom prst="rect">
            <a:avLst/>
          </a:prstGeom>
          <a:noFill/>
        </p:spPr>
        <p:txBody>
          <a:bodyPr wrap="square" rtlCol="0">
            <a:spAutoFit/>
          </a:bodyPr>
          <a:lstStyle/>
          <a:p>
            <a:pPr marL="284400" indent="-284400" algn="just">
              <a:buFont typeface="Wingdings" pitchFamily="2" charset="2"/>
              <a:buChar char="ü"/>
            </a:pPr>
            <a:r>
              <a:rPr lang="en-US" sz="1600" dirty="0" smtClean="0"/>
              <a:t>In order to attract as much users as possible, the consortium will take advantage of the </a:t>
            </a:r>
            <a:r>
              <a:rPr lang="en-US" sz="1600" i="1" dirty="0" smtClean="0"/>
              <a:t>online promotion channels, </a:t>
            </a:r>
            <a:r>
              <a:rPr lang="en-US" sz="1600" dirty="0" smtClean="0"/>
              <a:t>which are much more targeted, cost-effective and have measurable results.</a:t>
            </a:r>
          </a:p>
          <a:p>
            <a:pPr marL="284400" indent="-284400" algn="just">
              <a:buFont typeface="Wingdings" pitchFamily="2" charset="2"/>
              <a:buChar char="ü"/>
            </a:pPr>
            <a:r>
              <a:rPr lang="en-US" sz="1600" dirty="0" smtClean="0"/>
              <a:t>Online advertising includes email marketing, social media marketing, search engine marketing, mobile marketing and an array of display marketing techniques, such as banner ads, pop-ups, etc.</a:t>
            </a:r>
          </a:p>
          <a:p>
            <a:pPr marL="741600" lvl="1" indent="-284400" algn="just">
              <a:buFont typeface="Wingdings" pitchFamily="2" charset="2"/>
              <a:buChar char="ü"/>
            </a:pPr>
            <a:r>
              <a:rPr lang="en-US" sz="1200" dirty="0" smtClean="0"/>
              <a:t>The Acceleration platform will be promoted via </a:t>
            </a:r>
            <a:r>
              <a:rPr lang="en-US" sz="1200" i="1" dirty="0" smtClean="0"/>
              <a:t>social and professional networks </a:t>
            </a:r>
            <a:r>
              <a:rPr lang="en-US" sz="1200" dirty="0" smtClean="0"/>
              <a:t>(mainly through </a:t>
            </a:r>
            <a:r>
              <a:rPr lang="en-US" sz="1200" i="1" dirty="0" err="1" smtClean="0"/>
              <a:t>Facebook</a:t>
            </a:r>
            <a:r>
              <a:rPr lang="en-US" sz="1200" i="1" dirty="0" smtClean="0"/>
              <a:t>, Twitter, LinkedIn). </a:t>
            </a:r>
            <a:r>
              <a:rPr lang="en-US" sz="1200" dirty="0" smtClean="0"/>
              <a:t>For these reasons it is crucial for us to establish a strong presence in the social media.</a:t>
            </a:r>
          </a:p>
          <a:p>
            <a:pPr marL="741600" lvl="1" indent="-284400" algn="just">
              <a:buFont typeface="Wingdings" pitchFamily="2" charset="2"/>
              <a:buChar char="ü"/>
            </a:pPr>
            <a:r>
              <a:rPr lang="en-US" sz="1200" dirty="0" smtClean="0"/>
              <a:t>Another goal will be to be ranked at the top in the major search engines, and practice good </a:t>
            </a:r>
            <a:r>
              <a:rPr lang="en-US" sz="1200" i="1" dirty="0" smtClean="0"/>
              <a:t>Search Engine Optimization (SEO) techniques</a:t>
            </a:r>
            <a:r>
              <a:rPr lang="en-US" sz="1200" dirty="0" smtClean="0"/>
              <a:t>. In that way, anyone searching for the relevant entrepreneurial content will be able to see Accelerate platform as one of the first results of their search.</a:t>
            </a:r>
          </a:p>
          <a:p>
            <a:pPr marL="741600" lvl="1" indent="-284400" algn="just">
              <a:buFont typeface="Wingdings" pitchFamily="2" charset="2"/>
              <a:buChar char="ü"/>
            </a:pPr>
            <a:r>
              <a:rPr lang="en-US" sz="1200" i="1" dirty="0" smtClean="0"/>
              <a:t>Google AdWords </a:t>
            </a:r>
            <a:r>
              <a:rPr lang="en-US" sz="1200" dirty="0" smtClean="0"/>
              <a:t>for paid advertising will also be used. It is important to convert clicks, so a landing page can be an useful method of increasing the rate of conversion and gaining more customers in the platform. According to Google Ad</a:t>
            </a:r>
            <a:r>
              <a:rPr lang="ro-RO" sz="1200" dirty="0" smtClean="0"/>
              <a:t>W</a:t>
            </a:r>
            <a:r>
              <a:rPr lang="en-US" sz="1200" dirty="0" err="1" smtClean="0"/>
              <a:t>ords</a:t>
            </a:r>
            <a:r>
              <a:rPr lang="en-US" sz="1200" dirty="0" smtClean="0"/>
              <a:t> planning tools, 100 EURO per month can convert from one to three visitors into new premium users on the platform per month.</a:t>
            </a:r>
          </a:p>
          <a:p>
            <a:pPr marL="741600" lvl="1" indent="-284400" algn="just">
              <a:buFont typeface="Wingdings" pitchFamily="2" charset="2"/>
              <a:buChar char="ü"/>
            </a:pPr>
            <a:r>
              <a:rPr lang="en-US" sz="1200" dirty="0" smtClean="0"/>
              <a:t>Another method is using </a:t>
            </a:r>
            <a:r>
              <a:rPr lang="en-US" sz="1200" i="1" dirty="0" smtClean="0"/>
              <a:t>affiliate marketing</a:t>
            </a:r>
            <a:r>
              <a:rPr lang="en-US" sz="1200" dirty="0" smtClean="0"/>
              <a:t>, the advantage being that the campaign budget can be dynamic meaning that an affiliated members is paid only when a conversion is made.</a:t>
            </a:r>
          </a:p>
          <a:p>
            <a:pPr marL="741600" lvl="1" indent="-284400" algn="just">
              <a:buFont typeface="Wingdings" pitchFamily="2" charset="2"/>
              <a:buChar char="ü"/>
            </a:pPr>
            <a:r>
              <a:rPr lang="en-US" sz="1200" dirty="0" smtClean="0"/>
              <a:t>Besides the online campaigns, the members of the project will continue to promote the platform in meetings, workshops, conferences and other events where disseminating the Accelerate Platform can increase the number of visitors and premium users.</a:t>
            </a:r>
          </a:p>
          <a:p>
            <a:pPr marL="741600" lvl="1" indent="-284400" algn="just">
              <a:buFont typeface="Wingdings" pitchFamily="2" charset="2"/>
              <a:buChar char="ü"/>
            </a:pPr>
            <a:r>
              <a:rPr lang="en-US" sz="1200" i="1" dirty="0" smtClean="0"/>
              <a:t>Viral marketing </a:t>
            </a:r>
            <a:r>
              <a:rPr lang="en-US" sz="1200" dirty="0" smtClean="0"/>
              <a:t>can play an important role, so it is crucial to have satisfied users who will talk about the Acceleration Platform and its services to their friends and colleagues.</a:t>
            </a:r>
          </a:p>
          <a:p>
            <a:pPr marL="741600" lvl="1" indent="-284400" algn="just">
              <a:buFont typeface="Wingdings" pitchFamily="2" charset="2"/>
              <a:buChar char="ü"/>
            </a:pPr>
            <a:r>
              <a:rPr lang="en-US" sz="1200" dirty="0" smtClean="0"/>
              <a:t>It is important to build a </a:t>
            </a:r>
            <a:r>
              <a:rPr lang="en-US" sz="1200" i="1" dirty="0" smtClean="0"/>
              <a:t>responsive opt-in email list</a:t>
            </a:r>
            <a:r>
              <a:rPr lang="en-US" sz="1200" dirty="0" smtClean="0"/>
              <a:t>, which we will use in order to send informative newsletters to entrepreneurs and other interested parties, about new content, ideas, and other services.</a:t>
            </a:r>
            <a:endParaRPr lang="en-US" sz="1400" dirty="0" smtClean="0"/>
          </a:p>
        </p:txBody>
      </p:sp>
      <p:sp>
        <p:nvSpPr>
          <p:cNvPr id="6" name="Slide Number Placeholder 5"/>
          <p:cNvSpPr>
            <a:spLocks noGrp="1"/>
          </p:cNvSpPr>
          <p:nvPr>
            <p:ph type="sldNum" sz="quarter" idx="12"/>
          </p:nvPr>
        </p:nvSpPr>
        <p:spPr>
          <a:xfrm>
            <a:off x="7010400" y="6597352"/>
            <a:ext cx="2133600" cy="260648"/>
          </a:xfrm>
        </p:spPr>
        <p:txBody>
          <a:bodyPr/>
          <a:lstStyle/>
          <a:p>
            <a:fld id="{FE2A3BDA-5131-495C-8E96-12BF217C6D3C}" type="slidenum">
              <a:rPr lang="fi-FI" smtClean="0"/>
              <a:pPr/>
              <a:t>13</a:t>
            </a:fld>
            <a:endParaRPr lang="fi-FI" dirty="0"/>
          </a:p>
        </p:txBody>
      </p:sp>
    </p:spTree>
    <p:extLst>
      <p:ext uri="{BB962C8B-B14F-4D97-AF65-F5344CB8AC3E}">
        <p14:creationId xmlns:p14="http://schemas.microsoft.com/office/powerpoint/2010/main" xmlns="" val="671497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join-icon.jpg"/>
          <p:cNvPicPr>
            <a:picLocks noChangeAspect="1"/>
          </p:cNvPicPr>
          <p:nvPr/>
        </p:nvPicPr>
        <p:blipFill>
          <a:blip r:embed="rId2" cstate="print"/>
          <a:stretch>
            <a:fillRect/>
          </a:stretch>
        </p:blipFill>
        <p:spPr>
          <a:xfrm>
            <a:off x="6478771" y="2132856"/>
            <a:ext cx="2664295" cy="1800200"/>
          </a:xfrm>
          <a:prstGeom prst="rect">
            <a:avLst/>
          </a:prstGeom>
        </p:spPr>
      </p:pic>
      <p:sp>
        <p:nvSpPr>
          <p:cNvPr id="2" name="Title 1"/>
          <p:cNvSpPr>
            <a:spLocks noGrp="1"/>
          </p:cNvSpPr>
          <p:nvPr>
            <p:ph type="title"/>
          </p:nvPr>
        </p:nvSpPr>
        <p:spPr/>
        <p:txBody>
          <a:bodyPr/>
          <a:lstStyle/>
          <a:p>
            <a:r>
              <a:rPr lang="en-US" b="1" i="1" u="sng" dirty="0" smtClean="0"/>
              <a:t>Marketing highlights</a:t>
            </a:r>
            <a:endParaRPr lang="en-US" b="1" i="1" u="sng" dirty="0"/>
          </a:p>
        </p:txBody>
      </p:sp>
      <p:sp>
        <p:nvSpPr>
          <p:cNvPr id="5" name="TextBox 4"/>
          <p:cNvSpPr txBox="1"/>
          <p:nvPr/>
        </p:nvSpPr>
        <p:spPr>
          <a:xfrm>
            <a:off x="467544" y="1988840"/>
            <a:ext cx="6192688" cy="4247317"/>
          </a:xfrm>
          <a:prstGeom prst="rect">
            <a:avLst/>
          </a:prstGeom>
          <a:noFill/>
        </p:spPr>
        <p:txBody>
          <a:bodyPr wrap="square" rtlCol="0">
            <a:spAutoFit/>
          </a:bodyPr>
          <a:lstStyle/>
          <a:p>
            <a:pPr algn="just"/>
            <a:r>
              <a:rPr lang="en-US" b="1" i="1" u="sng" dirty="0" smtClean="0"/>
              <a:t>Why should startups join and subscribe to the platform facilities?</a:t>
            </a:r>
          </a:p>
          <a:p>
            <a:pPr algn="just"/>
            <a:r>
              <a:rPr lang="en-US" dirty="0" smtClean="0"/>
              <a:t>Because it provides real advantages to startups in the process of go-to market by facilitating the meeting with experts in certain disciplines or subjects and offering the option of chatting in a private message room.</a:t>
            </a:r>
          </a:p>
          <a:p>
            <a:pPr algn="just"/>
            <a:r>
              <a:rPr lang="en-US" dirty="0" smtClean="0"/>
              <a:t>It allows the startups to add ideas and manage them. Moreover, they are free to present the information at their own will. They can access the forum pages with threads of discussions.</a:t>
            </a:r>
          </a:p>
          <a:p>
            <a:pPr algn="just"/>
            <a:endParaRPr lang="en-US" dirty="0" smtClean="0"/>
          </a:p>
          <a:p>
            <a:pPr algn="just"/>
            <a:r>
              <a:rPr lang="en-US" b="1" i="1" u="sng" dirty="0" smtClean="0"/>
              <a:t>Why should investors or advisers join the platform?</a:t>
            </a:r>
          </a:p>
          <a:p>
            <a:pPr algn="just"/>
            <a:r>
              <a:rPr lang="en-US" dirty="0" smtClean="0"/>
              <a:t>Because they can search for ideas, they receive meaningful notifications, they can use the forum by initiating lists of discussions with topics that can be followed by users using specific criteria.</a:t>
            </a:r>
          </a:p>
        </p:txBody>
      </p:sp>
      <p:pic>
        <p:nvPicPr>
          <p:cNvPr id="7" name="Picture 6" descr="Join_icon.png"/>
          <p:cNvPicPr>
            <a:picLocks noChangeAspect="1"/>
          </p:cNvPicPr>
          <p:nvPr/>
        </p:nvPicPr>
        <p:blipFill>
          <a:blip r:embed="rId3" cstate="print"/>
          <a:stretch>
            <a:fillRect/>
          </a:stretch>
        </p:blipFill>
        <p:spPr>
          <a:xfrm>
            <a:off x="7020272" y="4581128"/>
            <a:ext cx="1645714" cy="1645714"/>
          </a:xfrm>
          <a:prstGeom prst="rect">
            <a:avLst/>
          </a:prstGeom>
        </p:spPr>
      </p:pic>
      <p:sp>
        <p:nvSpPr>
          <p:cNvPr id="8" name="Slide Number Placeholder 7"/>
          <p:cNvSpPr>
            <a:spLocks noGrp="1"/>
          </p:cNvSpPr>
          <p:nvPr>
            <p:ph type="sldNum" sz="quarter" idx="12"/>
          </p:nvPr>
        </p:nvSpPr>
        <p:spPr>
          <a:xfrm>
            <a:off x="7010400" y="6597352"/>
            <a:ext cx="2133600" cy="260648"/>
          </a:xfrm>
        </p:spPr>
        <p:txBody>
          <a:bodyPr/>
          <a:lstStyle/>
          <a:p>
            <a:fld id="{FE2A3BDA-5131-495C-8E96-12BF217C6D3C}" type="slidenum">
              <a:rPr lang="fi-FI" smtClean="0"/>
              <a:pPr/>
              <a:t>14</a:t>
            </a:fld>
            <a:endParaRPr lang="fi-FI" dirty="0"/>
          </a:p>
        </p:txBody>
      </p:sp>
    </p:spTree>
    <p:extLst>
      <p:ext uri="{BB962C8B-B14F-4D97-AF65-F5344CB8AC3E}">
        <p14:creationId xmlns:p14="http://schemas.microsoft.com/office/powerpoint/2010/main" xmlns="" val="3084069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Subscription Advantages</a:t>
            </a:r>
            <a:endParaRPr lang="en-US" b="1" i="1" u="sng" dirty="0"/>
          </a:p>
        </p:txBody>
      </p:sp>
      <p:sp>
        <p:nvSpPr>
          <p:cNvPr id="3" name="TextBox 2"/>
          <p:cNvSpPr txBox="1"/>
          <p:nvPr/>
        </p:nvSpPr>
        <p:spPr>
          <a:xfrm>
            <a:off x="395536" y="2060848"/>
            <a:ext cx="8219256" cy="2862322"/>
          </a:xfrm>
          <a:prstGeom prst="rect">
            <a:avLst/>
          </a:prstGeom>
          <a:noFill/>
        </p:spPr>
        <p:txBody>
          <a:bodyPr wrap="square" rtlCol="0">
            <a:spAutoFit/>
          </a:bodyPr>
          <a:lstStyle/>
          <a:p>
            <a:pPr algn="just"/>
            <a:r>
              <a:rPr lang="en-US" dirty="0" smtClean="0"/>
              <a:t>The subscription options allow users to:</a:t>
            </a:r>
          </a:p>
          <a:p>
            <a:pPr algn="just"/>
            <a:endParaRPr lang="en-US" dirty="0" smtClean="0"/>
          </a:p>
          <a:p>
            <a:pPr marL="285750" indent="-285750" algn="just">
              <a:buFont typeface="Wingdings" pitchFamily="2" charset="2"/>
              <a:buChar char="ü"/>
            </a:pPr>
            <a:r>
              <a:rPr lang="en-US" dirty="0" smtClean="0"/>
              <a:t>access the available resources, including success stories, lessons learnt, methodologies, tools, key performance indicators, and other related materials</a:t>
            </a:r>
          </a:p>
          <a:p>
            <a:pPr marL="285750" indent="-285750" algn="just">
              <a:buFont typeface="Wingdings" pitchFamily="2" charset="2"/>
              <a:buChar char="ü"/>
            </a:pPr>
            <a:endParaRPr lang="en-US" dirty="0" smtClean="0"/>
          </a:p>
          <a:p>
            <a:pPr marL="285750" indent="-285750" algn="just">
              <a:buFont typeface="Wingdings" pitchFamily="2" charset="2"/>
              <a:buChar char="ü"/>
            </a:pPr>
            <a:r>
              <a:rPr lang="en-US" dirty="0" smtClean="0"/>
              <a:t>access the platform and establish connections with targeted experts in their area of interest</a:t>
            </a:r>
          </a:p>
          <a:p>
            <a:pPr marL="285750" indent="-285750" algn="just">
              <a:buFont typeface="Wingdings" pitchFamily="2" charset="2"/>
              <a:buChar char="ü"/>
            </a:pPr>
            <a:endParaRPr lang="en-US" dirty="0" smtClean="0"/>
          </a:p>
          <a:p>
            <a:pPr marL="285750" indent="-285750" algn="just">
              <a:buFont typeface="Wingdings" pitchFamily="2" charset="2"/>
              <a:buChar char="ü"/>
            </a:pPr>
            <a:r>
              <a:rPr lang="en-US" dirty="0" smtClean="0"/>
              <a:t>possibility to access a network of passionate experts, advisers, investors, that is available at one click distance </a:t>
            </a:r>
            <a:endParaRPr lang="en-US" dirty="0"/>
          </a:p>
        </p:txBody>
      </p:sp>
      <p:pic>
        <p:nvPicPr>
          <p:cNvPr id="6" name="Picture 5" descr="subscribe-icon-300x150.png"/>
          <p:cNvPicPr>
            <a:picLocks noChangeAspect="1"/>
          </p:cNvPicPr>
          <p:nvPr/>
        </p:nvPicPr>
        <p:blipFill>
          <a:blip r:embed="rId2" cstate="print"/>
          <a:stretch>
            <a:fillRect/>
          </a:stretch>
        </p:blipFill>
        <p:spPr>
          <a:xfrm>
            <a:off x="5004048" y="4725144"/>
            <a:ext cx="3456384" cy="1728192"/>
          </a:xfrm>
          <a:prstGeom prst="rect">
            <a:avLst/>
          </a:prstGeom>
        </p:spPr>
      </p:pic>
      <p:sp>
        <p:nvSpPr>
          <p:cNvPr id="5" name="Slide Number Placeholder 4"/>
          <p:cNvSpPr>
            <a:spLocks noGrp="1"/>
          </p:cNvSpPr>
          <p:nvPr>
            <p:ph type="sldNum" sz="quarter" idx="12"/>
          </p:nvPr>
        </p:nvSpPr>
        <p:spPr>
          <a:xfrm>
            <a:off x="7010400" y="6597352"/>
            <a:ext cx="2133600" cy="260648"/>
          </a:xfrm>
        </p:spPr>
        <p:txBody>
          <a:bodyPr/>
          <a:lstStyle/>
          <a:p>
            <a:fld id="{FE2A3BDA-5131-495C-8E96-12BF217C6D3C}" type="slidenum">
              <a:rPr lang="fi-FI" smtClean="0"/>
              <a:pPr/>
              <a:t>15</a:t>
            </a:fld>
            <a:endParaRPr lang="fi-FI" dirty="0"/>
          </a:p>
        </p:txBody>
      </p:sp>
    </p:spTree>
    <p:extLst>
      <p:ext uri="{BB962C8B-B14F-4D97-AF65-F5344CB8AC3E}">
        <p14:creationId xmlns:p14="http://schemas.microsoft.com/office/powerpoint/2010/main" xmlns="" val="37486737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Marketing and Promotion Plan</a:t>
            </a:r>
            <a:endParaRPr lang="en-US" b="1" i="1" u="sng" dirty="0"/>
          </a:p>
        </p:txBody>
      </p:sp>
      <p:sp>
        <p:nvSpPr>
          <p:cNvPr id="8" name="Slide Number Placeholder 7"/>
          <p:cNvSpPr>
            <a:spLocks noGrp="1"/>
          </p:cNvSpPr>
          <p:nvPr>
            <p:ph type="sldNum" sz="quarter" idx="12"/>
          </p:nvPr>
        </p:nvSpPr>
        <p:spPr>
          <a:xfrm>
            <a:off x="7010400" y="6597352"/>
            <a:ext cx="2133600" cy="260648"/>
          </a:xfrm>
        </p:spPr>
        <p:txBody>
          <a:bodyPr/>
          <a:lstStyle/>
          <a:p>
            <a:fld id="{FE2A3BDA-5131-495C-8E96-12BF217C6D3C}" type="slidenum">
              <a:rPr lang="fi-FI" smtClean="0"/>
              <a:pPr/>
              <a:t>16</a:t>
            </a:fld>
            <a:endParaRPr lang="fi-FI" dirty="0"/>
          </a:p>
        </p:txBody>
      </p:sp>
      <p:graphicFrame>
        <p:nvGraphicFramePr>
          <p:cNvPr id="10" name="Table 9"/>
          <p:cNvGraphicFramePr>
            <a:graphicFrameLocks noGrp="1"/>
          </p:cNvGraphicFramePr>
          <p:nvPr/>
        </p:nvGraphicFramePr>
        <p:xfrm>
          <a:off x="179512" y="1844824"/>
          <a:ext cx="8640960" cy="4775190"/>
        </p:xfrm>
        <a:graphic>
          <a:graphicData uri="http://schemas.openxmlformats.org/drawingml/2006/table">
            <a:tbl>
              <a:tblPr>
                <a:effectLst>
                  <a:innerShdw blurRad="63500" dist="50800" dir="13500000">
                    <a:prstClr val="black">
                      <a:alpha val="50000"/>
                    </a:prstClr>
                  </a:innerShdw>
                </a:effectLst>
              </a:tblPr>
              <a:tblGrid>
                <a:gridCol w="4180900"/>
                <a:gridCol w="1937886"/>
                <a:gridCol w="1548361"/>
                <a:gridCol w="973813"/>
              </a:tblGrid>
              <a:tr h="153617">
                <a:tc>
                  <a:txBody>
                    <a:bodyPr/>
                    <a:lstStyle/>
                    <a:p>
                      <a:pPr algn="ctr" fontAlgn="ctr"/>
                      <a:r>
                        <a:rPr lang="en-US" sz="1000" b="1" i="0" u="none" strike="noStrike" dirty="0">
                          <a:solidFill>
                            <a:schemeClr val="bg1"/>
                          </a:solidFill>
                          <a:latin typeface="Calibri"/>
                        </a:rPr>
                        <a:t>Activity type/action</a:t>
                      </a:r>
                    </a:p>
                  </a:txBody>
                  <a:tcPr marL="6773" marR="6773" marT="6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F2F"/>
                    </a:solidFill>
                  </a:tcPr>
                </a:tc>
                <a:tc>
                  <a:txBody>
                    <a:bodyPr/>
                    <a:lstStyle/>
                    <a:p>
                      <a:pPr algn="ctr" fontAlgn="ctr"/>
                      <a:r>
                        <a:rPr lang="en-US" sz="1000" b="1" i="0" u="none" strike="noStrike">
                          <a:solidFill>
                            <a:schemeClr val="bg1"/>
                          </a:solidFill>
                          <a:latin typeface="Calibri"/>
                        </a:rPr>
                        <a:t>Partners involved</a:t>
                      </a:r>
                    </a:p>
                  </a:txBody>
                  <a:tcPr marL="6773" marR="6773" marT="6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F2F"/>
                    </a:solidFill>
                  </a:tcPr>
                </a:tc>
                <a:tc>
                  <a:txBody>
                    <a:bodyPr/>
                    <a:lstStyle/>
                    <a:p>
                      <a:pPr algn="ctr" fontAlgn="ctr"/>
                      <a:r>
                        <a:rPr lang="en-US" sz="1000" b="1" i="0" u="none" strike="noStrike" dirty="0" smtClean="0">
                          <a:solidFill>
                            <a:schemeClr val="bg1"/>
                          </a:solidFill>
                          <a:latin typeface="Calibri"/>
                        </a:rPr>
                        <a:t>Status/deadline</a:t>
                      </a:r>
                      <a:endParaRPr lang="en-US" sz="1000" b="1" i="0" u="none" strike="noStrike" dirty="0">
                        <a:solidFill>
                          <a:schemeClr val="bg1"/>
                        </a:solidFill>
                        <a:latin typeface="Calibri"/>
                      </a:endParaRPr>
                    </a:p>
                  </a:txBody>
                  <a:tcPr marL="6773" marR="6773" marT="6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F2F"/>
                    </a:solidFill>
                  </a:tcPr>
                </a:tc>
                <a:tc>
                  <a:txBody>
                    <a:bodyPr/>
                    <a:lstStyle/>
                    <a:p>
                      <a:pPr algn="ctr" fontAlgn="ctr"/>
                      <a:r>
                        <a:rPr lang="en-US" sz="1000" b="1" i="0" u="none" strike="noStrike" dirty="0">
                          <a:solidFill>
                            <a:schemeClr val="bg1"/>
                          </a:solidFill>
                          <a:latin typeface="Calibri"/>
                        </a:rPr>
                        <a:t>Comments</a:t>
                      </a:r>
                    </a:p>
                  </a:txBody>
                  <a:tcPr marL="6773" marR="6773" marT="6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AF2F"/>
                    </a:solidFill>
                  </a:tcPr>
                </a:tc>
              </a:tr>
              <a:tr h="153617">
                <a:tc>
                  <a:txBody>
                    <a:bodyPr/>
                    <a:lstStyle/>
                    <a:p>
                      <a:pPr algn="l" fontAlgn="b"/>
                      <a:r>
                        <a:rPr lang="en-US" sz="1000" b="1" i="0" u="none" strike="noStrike">
                          <a:solidFill>
                            <a:srgbClr val="000000"/>
                          </a:solidFill>
                          <a:latin typeface="Calibri"/>
                        </a:rPr>
                        <a:t>Branding</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2"/>
                    </a:solidFill>
                  </a:tcPr>
                </a:tc>
                <a:tc>
                  <a:txBody>
                    <a:bodyPr/>
                    <a:lstStyle/>
                    <a:p>
                      <a:pPr algn="l" fontAlgn="b"/>
                      <a:r>
                        <a:rPr lang="en-US" sz="1000" b="0" i="0" u="none" strike="noStrike">
                          <a:solidFill>
                            <a:srgbClr val="000000"/>
                          </a:solidFill>
                          <a:latin typeface="Calibri"/>
                        </a:rPr>
                        <a:t>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2"/>
                    </a:solidFill>
                  </a:tcPr>
                </a:tc>
                <a:tc>
                  <a:txBody>
                    <a:bodyPr/>
                    <a:lstStyle/>
                    <a:p>
                      <a:pPr algn="l" fontAlgn="b"/>
                      <a:r>
                        <a:rPr lang="en-US" sz="1000" b="0" i="0" u="none" strike="noStrike">
                          <a:solidFill>
                            <a:srgbClr val="000000"/>
                          </a:solidFill>
                          <a:latin typeface="Calibri"/>
                        </a:rPr>
                        <a:t>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2"/>
                    </a:solidFill>
                  </a:tcPr>
                </a:tc>
                <a:tc>
                  <a:txBody>
                    <a:bodyPr/>
                    <a:lstStyle/>
                    <a:p>
                      <a:pPr algn="l" fontAlgn="b"/>
                      <a:r>
                        <a:rPr lang="en-US" sz="1000" b="0" i="0" u="none" strike="noStrike">
                          <a:solidFill>
                            <a:srgbClr val="000000"/>
                          </a:solidFill>
                          <a:latin typeface="Calibri"/>
                        </a:rPr>
                        <a:t>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2"/>
                    </a:solidFill>
                  </a:tcPr>
                </a:tc>
              </a:tr>
              <a:tr h="153617">
                <a:tc>
                  <a:txBody>
                    <a:bodyPr/>
                    <a:lstStyle/>
                    <a:p>
                      <a:pPr algn="l" fontAlgn="b"/>
                      <a:r>
                        <a:rPr lang="en-US" sz="1000" b="0" i="0" u="none" strike="noStrike">
                          <a:solidFill>
                            <a:srgbClr val="000000"/>
                          </a:solidFill>
                          <a:latin typeface="Calibri"/>
                        </a:rPr>
                        <a:t>Define name, logo, visual identity</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SIVECO Romania</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Calibri"/>
                        </a:rPr>
                        <a:t>finalized</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617">
                <a:tc>
                  <a:txBody>
                    <a:bodyPr/>
                    <a:lstStyle/>
                    <a:p>
                      <a:pPr algn="l" fontAlgn="b"/>
                      <a:r>
                        <a:rPr lang="en-US" sz="1000" b="1" i="0" u="none" strike="noStrike">
                          <a:solidFill>
                            <a:srgbClr val="000000"/>
                          </a:solidFill>
                          <a:latin typeface="Calibri"/>
                        </a:rPr>
                        <a:t>Online</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2"/>
                    </a:solidFill>
                  </a:tcPr>
                </a:tc>
                <a:tc>
                  <a:txBody>
                    <a:bodyPr/>
                    <a:lstStyle/>
                    <a:p>
                      <a:pPr algn="l" fontAlgn="b"/>
                      <a:r>
                        <a:rPr lang="en-US" sz="1000" b="1" i="0" u="none" strike="noStrike">
                          <a:solidFill>
                            <a:srgbClr val="000000"/>
                          </a:solidFill>
                          <a:latin typeface="Calibri"/>
                        </a:rPr>
                        <a:t>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2"/>
                    </a:solidFill>
                  </a:tcPr>
                </a:tc>
                <a:tc>
                  <a:txBody>
                    <a:bodyPr/>
                    <a:lstStyle/>
                    <a:p>
                      <a:pPr algn="l" fontAlgn="b"/>
                      <a:r>
                        <a:rPr lang="en-US" sz="1000" b="1" i="0" u="none" strike="noStrike">
                          <a:solidFill>
                            <a:srgbClr val="000000"/>
                          </a:solidFill>
                          <a:latin typeface="Calibri"/>
                        </a:rPr>
                        <a:t>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2"/>
                    </a:solidFill>
                  </a:tcPr>
                </a:tc>
                <a:tc>
                  <a:txBody>
                    <a:bodyPr/>
                    <a:lstStyle/>
                    <a:p>
                      <a:pPr algn="l" fontAlgn="b"/>
                      <a:r>
                        <a:rPr lang="en-US" sz="1000" b="1" i="0" u="none" strike="noStrike">
                          <a:solidFill>
                            <a:srgbClr val="000000"/>
                          </a:solidFill>
                          <a:latin typeface="Calibri"/>
                        </a:rPr>
                        <a:t>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2"/>
                    </a:solidFill>
                  </a:tcPr>
                </a:tc>
              </a:tr>
              <a:tr h="153617">
                <a:tc>
                  <a:txBody>
                    <a:bodyPr/>
                    <a:lstStyle/>
                    <a:p>
                      <a:pPr algn="l" fontAlgn="b"/>
                      <a:r>
                        <a:rPr lang="en-US" sz="1000" b="0" i="0" u="none" strike="noStrike">
                          <a:solidFill>
                            <a:srgbClr val="000000"/>
                          </a:solidFill>
                          <a:latin typeface="Calibri"/>
                        </a:rPr>
                        <a:t>Define website contents</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SIVECO Romania / VTT</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finalized</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617">
                <a:tc>
                  <a:txBody>
                    <a:bodyPr/>
                    <a:lstStyle/>
                    <a:p>
                      <a:pPr algn="l" fontAlgn="b"/>
                      <a:r>
                        <a:rPr lang="en-US" sz="1000" b="0" i="0" u="none" strike="noStrike">
                          <a:solidFill>
                            <a:srgbClr val="000000"/>
                          </a:solidFill>
                          <a:latin typeface="Calibri"/>
                        </a:rPr>
                        <a:t>Define terms and conditions of use</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SIVECO Romania / VTT</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Calibri"/>
                        </a:rPr>
                        <a:t>in progress /  </a:t>
                      </a:r>
                      <a:r>
                        <a:rPr lang="en-US" sz="1000" b="0" i="0" u="none" strike="noStrike" dirty="0" smtClean="0">
                          <a:solidFill>
                            <a:srgbClr val="000000"/>
                          </a:solidFill>
                          <a:latin typeface="Calibri"/>
                        </a:rPr>
                        <a:t>07.10.2016</a:t>
                      </a:r>
                      <a:endParaRPr lang="en-US" sz="1000" b="0" i="0" u="none" strike="noStrike" dirty="0">
                        <a:solidFill>
                          <a:srgbClr val="000000"/>
                        </a:solidFill>
                        <a:latin typeface="Calibri"/>
                      </a:endParaRP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617">
                <a:tc>
                  <a:txBody>
                    <a:bodyPr/>
                    <a:lstStyle/>
                    <a:p>
                      <a:pPr algn="l" fontAlgn="b"/>
                      <a:r>
                        <a:rPr lang="en-US" sz="1000" b="0" i="0" u="none" strike="noStrike">
                          <a:solidFill>
                            <a:srgbClr val="000000"/>
                          </a:solidFill>
                          <a:latin typeface="Calibri"/>
                        </a:rPr>
                        <a:t>Define code of conduct related to the use of the platform</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SIVECO Romania / VTT</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Calibri"/>
                        </a:rPr>
                        <a:t>in progress /  </a:t>
                      </a:r>
                      <a:r>
                        <a:rPr lang="en-US" sz="1000" b="0" i="0" u="none" strike="noStrike" dirty="0" smtClean="0">
                          <a:solidFill>
                            <a:srgbClr val="000000"/>
                          </a:solidFill>
                          <a:latin typeface="Calibri"/>
                        </a:rPr>
                        <a:t>07.10.2016</a:t>
                      </a:r>
                      <a:endParaRPr lang="en-US" sz="1000" b="0" i="0" u="none" strike="noStrike" dirty="0">
                        <a:solidFill>
                          <a:srgbClr val="000000"/>
                        </a:solidFill>
                        <a:latin typeface="Calibri"/>
                      </a:endParaRP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617">
                <a:tc>
                  <a:txBody>
                    <a:bodyPr/>
                    <a:lstStyle/>
                    <a:p>
                      <a:pPr algn="l" fontAlgn="b"/>
                      <a:r>
                        <a:rPr lang="it-IT" sz="1000" b="0" i="0" u="none" strike="noStrike">
                          <a:solidFill>
                            <a:srgbClr val="000000"/>
                          </a:solidFill>
                          <a:latin typeface="Calibri"/>
                        </a:rPr>
                        <a:t>Define personal data processing policy</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Calibri"/>
                        </a:rPr>
                        <a:t>SIVECO Romania / VTT</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Calibri"/>
                        </a:rPr>
                        <a:t>in progress /  </a:t>
                      </a:r>
                      <a:r>
                        <a:rPr lang="en-US" sz="1000" b="0" i="0" u="none" strike="noStrike" dirty="0" smtClean="0">
                          <a:solidFill>
                            <a:srgbClr val="000000"/>
                          </a:solidFill>
                          <a:latin typeface="Calibri"/>
                        </a:rPr>
                        <a:t>07.10.2016</a:t>
                      </a:r>
                      <a:endParaRPr lang="en-US" sz="1000" b="0" i="0" u="none" strike="noStrike" dirty="0">
                        <a:solidFill>
                          <a:srgbClr val="000000"/>
                        </a:solidFill>
                        <a:latin typeface="Calibri"/>
                      </a:endParaRP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1" u="none" strike="noStrike">
                          <a:solidFill>
                            <a:srgbClr val="FF0000"/>
                          </a:solidFill>
                          <a:latin typeface="Calibri"/>
                        </a:rPr>
                        <a:t>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617">
                <a:tc>
                  <a:txBody>
                    <a:bodyPr/>
                    <a:lstStyle/>
                    <a:p>
                      <a:pPr algn="l" fontAlgn="b"/>
                      <a:r>
                        <a:rPr lang="en-US" sz="1000" b="0" i="0" u="none" strike="noStrike">
                          <a:solidFill>
                            <a:srgbClr val="000000"/>
                          </a:solidFill>
                          <a:latin typeface="Calibri"/>
                        </a:rPr>
                        <a:t>Define Copyright policy</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Calibri"/>
                        </a:rPr>
                        <a:t>SIVECO Romania / VTT</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Calibri"/>
                        </a:rPr>
                        <a:t>in progress /  </a:t>
                      </a:r>
                      <a:r>
                        <a:rPr lang="en-US" sz="1000" b="0" i="0" u="none" strike="noStrike" dirty="0" smtClean="0">
                          <a:solidFill>
                            <a:srgbClr val="000000"/>
                          </a:solidFill>
                          <a:latin typeface="Calibri"/>
                        </a:rPr>
                        <a:t>07.10.2016</a:t>
                      </a:r>
                      <a:endParaRPr lang="en-US" sz="1000" b="0" i="0" u="none" strike="noStrike" dirty="0">
                        <a:solidFill>
                          <a:srgbClr val="000000"/>
                        </a:solidFill>
                        <a:latin typeface="Calibri"/>
                      </a:endParaRP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1" u="none" strike="noStrike">
                          <a:solidFill>
                            <a:srgbClr val="FF0000"/>
                          </a:solidFill>
                          <a:latin typeface="Calibri"/>
                        </a:rPr>
                        <a:t>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617">
                <a:tc>
                  <a:txBody>
                    <a:bodyPr/>
                    <a:lstStyle/>
                    <a:p>
                      <a:pPr algn="l" fontAlgn="b"/>
                      <a:r>
                        <a:rPr lang="en-US" sz="1000" b="0" i="0" u="none" strike="noStrike" dirty="0">
                          <a:solidFill>
                            <a:srgbClr val="000000"/>
                          </a:solidFill>
                          <a:latin typeface="Calibri"/>
                        </a:rPr>
                        <a:t>Define mock-ups website</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Calibri"/>
                        </a:rPr>
                        <a:t>SIVECO Romania</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smtClean="0">
                          <a:solidFill>
                            <a:srgbClr val="000000"/>
                          </a:solidFill>
                          <a:latin typeface="Calibri"/>
                        </a:rPr>
                        <a:t>finalized</a:t>
                      </a:r>
                      <a:endParaRPr lang="en-US" sz="1000" b="0" i="0" u="none" strike="noStrike" dirty="0">
                        <a:solidFill>
                          <a:srgbClr val="000000"/>
                        </a:solidFill>
                        <a:latin typeface="Calibri"/>
                      </a:endParaRP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617">
                <a:tc>
                  <a:txBody>
                    <a:bodyPr/>
                    <a:lstStyle/>
                    <a:p>
                      <a:pPr algn="l" fontAlgn="b"/>
                      <a:r>
                        <a:rPr lang="en-US" sz="1000" b="0" i="0" u="none" strike="noStrike" dirty="0">
                          <a:solidFill>
                            <a:srgbClr val="000000"/>
                          </a:solidFill>
                          <a:latin typeface="Calibri"/>
                        </a:rPr>
                        <a:t>Implement website</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Calibri"/>
                        </a:rPr>
                        <a:t>SIVECO Romania</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smtClean="0">
                          <a:solidFill>
                            <a:srgbClr val="000000"/>
                          </a:solidFill>
                          <a:latin typeface="+mn-lt"/>
                        </a:rPr>
                        <a:t>in progress /  07.10.2016</a:t>
                      </a:r>
                      <a:endParaRPr lang="en-US" sz="1000" b="0" i="0" u="none" strike="noStrike" dirty="0">
                        <a:solidFill>
                          <a:srgbClr val="000000"/>
                        </a:solidFill>
                        <a:latin typeface="Calibri"/>
                      </a:endParaRP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sng" strike="noStrike">
                          <a:solidFill>
                            <a:srgbClr val="000000"/>
                          </a:solidFill>
                          <a:latin typeface="Calibri"/>
                        </a:rPr>
                        <a:t>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617">
                <a:tc>
                  <a:txBody>
                    <a:bodyPr/>
                    <a:lstStyle/>
                    <a:p>
                      <a:pPr algn="l" fontAlgn="b"/>
                      <a:r>
                        <a:rPr lang="en-US" sz="1000" b="0" i="0" u="none" strike="noStrike" dirty="0">
                          <a:solidFill>
                            <a:srgbClr val="000000"/>
                          </a:solidFill>
                          <a:latin typeface="Calibri"/>
                        </a:rPr>
                        <a:t>Promote website on LinkedIn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ALL PARTNERS</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not started / permanent</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617">
                <a:tc>
                  <a:txBody>
                    <a:bodyPr/>
                    <a:lstStyle/>
                    <a:p>
                      <a:pPr algn="l" fontAlgn="b"/>
                      <a:r>
                        <a:rPr lang="en-US" sz="1000" b="0" i="0" u="none" strike="noStrike" dirty="0" err="1">
                          <a:solidFill>
                            <a:srgbClr val="000000"/>
                          </a:solidFill>
                          <a:latin typeface="Calibri"/>
                        </a:rPr>
                        <a:t>Adwords</a:t>
                      </a:r>
                      <a:r>
                        <a:rPr lang="en-US" sz="1000" b="0" i="0" u="none" strike="noStrike" dirty="0">
                          <a:solidFill>
                            <a:srgbClr val="000000"/>
                          </a:solidFill>
                          <a:latin typeface="Calibri"/>
                        </a:rPr>
                        <a:t> search campaigns</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BEIA Consult</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not started / permanent</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617">
                <a:tc>
                  <a:txBody>
                    <a:bodyPr/>
                    <a:lstStyle/>
                    <a:p>
                      <a:pPr algn="l" fontAlgn="b"/>
                      <a:r>
                        <a:rPr lang="en-US" sz="1000" b="0" i="0" u="none" strike="noStrike" dirty="0">
                          <a:solidFill>
                            <a:srgbClr val="000000"/>
                          </a:solidFill>
                          <a:latin typeface="Calibri"/>
                        </a:rPr>
                        <a:t>Google Search Console campaigns</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Calibri"/>
                        </a:rPr>
                        <a:t>BEIA Consult</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not started / permanent</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617">
                <a:tc>
                  <a:txBody>
                    <a:bodyPr/>
                    <a:lstStyle/>
                    <a:p>
                      <a:pPr algn="l" fontAlgn="b"/>
                      <a:r>
                        <a:rPr lang="en-US" sz="1000" b="1" i="0" u="none" strike="noStrike" dirty="0">
                          <a:solidFill>
                            <a:srgbClr val="000000"/>
                          </a:solidFill>
                          <a:latin typeface="Calibri"/>
                        </a:rPr>
                        <a:t>Emailing</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2"/>
                    </a:solidFill>
                  </a:tcPr>
                </a:tc>
                <a:tc>
                  <a:txBody>
                    <a:bodyPr/>
                    <a:lstStyle/>
                    <a:p>
                      <a:pPr algn="l" fontAlgn="b"/>
                      <a:r>
                        <a:rPr lang="en-US" sz="1000" b="1" i="0" u="none" strike="noStrike">
                          <a:solidFill>
                            <a:srgbClr val="000000"/>
                          </a:solidFill>
                          <a:latin typeface="Calibri"/>
                        </a:rPr>
                        <a:t>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2"/>
                    </a:solidFill>
                  </a:tcPr>
                </a:tc>
                <a:tc>
                  <a:txBody>
                    <a:bodyPr/>
                    <a:lstStyle/>
                    <a:p>
                      <a:pPr algn="l" fontAlgn="b"/>
                      <a:r>
                        <a:rPr lang="en-US" sz="1000" b="1" i="0" u="none" strike="noStrike">
                          <a:solidFill>
                            <a:srgbClr val="000000"/>
                          </a:solidFill>
                          <a:latin typeface="Calibri"/>
                        </a:rPr>
                        <a:t>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2"/>
                    </a:solidFill>
                  </a:tcPr>
                </a:tc>
                <a:tc>
                  <a:txBody>
                    <a:bodyPr/>
                    <a:lstStyle/>
                    <a:p>
                      <a:pPr algn="l" fontAlgn="b"/>
                      <a:r>
                        <a:rPr lang="en-US" sz="1000" b="1" i="0" u="none" strike="noStrike">
                          <a:solidFill>
                            <a:srgbClr val="000000"/>
                          </a:solidFill>
                          <a:latin typeface="Calibri"/>
                        </a:rPr>
                        <a:t>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2"/>
                    </a:solidFill>
                  </a:tcPr>
                </a:tc>
              </a:tr>
              <a:tr h="153617">
                <a:tc>
                  <a:txBody>
                    <a:bodyPr/>
                    <a:lstStyle/>
                    <a:p>
                      <a:pPr algn="l" fontAlgn="b"/>
                      <a:r>
                        <a:rPr lang="en-US" sz="1000" b="0" i="0" u="none" strike="noStrike" dirty="0">
                          <a:solidFill>
                            <a:srgbClr val="000000"/>
                          </a:solidFill>
                          <a:latin typeface="Calibri"/>
                        </a:rPr>
                        <a:t>Consolidate users database by sending emails to the target groups</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Calibri"/>
                        </a:rPr>
                        <a:t>ALL PARTNERS</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not started / permanent</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Calibri"/>
                        </a:rPr>
                        <a:t>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617">
                <a:tc>
                  <a:txBody>
                    <a:bodyPr/>
                    <a:lstStyle/>
                    <a:p>
                      <a:pPr algn="l" fontAlgn="b"/>
                      <a:r>
                        <a:rPr lang="en-US" sz="1000" b="0" i="0" u="none" strike="noStrike" dirty="0">
                          <a:solidFill>
                            <a:srgbClr val="000000"/>
                          </a:solidFill>
                          <a:latin typeface="Calibri"/>
                        </a:rPr>
                        <a:t>Create contents for newsletter campaign</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Calibri"/>
                        </a:rPr>
                        <a:t>BEIA Consult</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Calibri"/>
                        </a:rPr>
                        <a:t>not started / permanent</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Calibri"/>
                        </a:rPr>
                        <a:t>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2371">
                <a:tc>
                  <a:txBody>
                    <a:bodyPr/>
                    <a:lstStyle/>
                    <a:p>
                      <a:pPr algn="l" fontAlgn="b"/>
                      <a:r>
                        <a:rPr lang="en-US" sz="1000" b="0" i="0" u="none" strike="noStrike" dirty="0">
                          <a:solidFill>
                            <a:srgbClr val="000000"/>
                          </a:solidFill>
                          <a:latin typeface="Calibri"/>
                        </a:rPr>
                        <a:t>Identify early </a:t>
                      </a:r>
                      <a:r>
                        <a:rPr lang="en-US" sz="1000" b="0" i="0" u="none" strike="noStrike" dirty="0" smtClean="0">
                          <a:solidFill>
                            <a:srgbClr val="000000"/>
                          </a:solidFill>
                          <a:latin typeface="Calibri"/>
                        </a:rPr>
                        <a:t>subscribers (at least 25)</a:t>
                      </a:r>
                      <a:endParaRPr lang="en-US" sz="1000" b="0" i="0" u="none" strike="noStrike" dirty="0">
                        <a:solidFill>
                          <a:srgbClr val="000000"/>
                        </a:solidFill>
                        <a:latin typeface="Calibri"/>
                      </a:endParaRP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Calibri"/>
                        </a:rPr>
                        <a:t>BEIA Consult</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Calibri"/>
                        </a:rPr>
                        <a:t>not started /30.10.2016</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Calibri"/>
                        </a:rPr>
                        <a:t>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2371">
                <a:tc>
                  <a:txBody>
                    <a:bodyPr/>
                    <a:lstStyle/>
                    <a:p>
                      <a:pPr algn="l" fontAlgn="b"/>
                      <a:r>
                        <a:rPr lang="en-US" sz="1000" b="0" i="0" u="none" strike="noStrike" dirty="0" smtClean="0">
                          <a:solidFill>
                            <a:srgbClr val="000000"/>
                          </a:solidFill>
                          <a:latin typeface="Calibri"/>
                        </a:rPr>
                        <a:t>Create </a:t>
                      </a:r>
                      <a:r>
                        <a:rPr lang="en-US" sz="1000" b="0" i="0" u="none" strike="noStrike" dirty="0">
                          <a:solidFill>
                            <a:srgbClr val="000000"/>
                          </a:solidFill>
                          <a:latin typeface="Calibri"/>
                        </a:rPr>
                        <a:t>newsletter layout</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Calibri"/>
                        </a:rPr>
                        <a:t>SIVECO Romania</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Calibri"/>
                        </a:rPr>
                        <a:t>not started / </a:t>
                      </a:r>
                      <a:r>
                        <a:rPr lang="en-US" sz="1000" b="0" i="0" u="none" strike="noStrike" dirty="0" smtClean="0">
                          <a:solidFill>
                            <a:srgbClr val="000000"/>
                          </a:solidFill>
                          <a:latin typeface="Calibri"/>
                        </a:rPr>
                        <a:t>15.11.2016</a:t>
                      </a:r>
                      <a:endParaRPr lang="en-US" sz="1000" b="0" i="0" u="none" strike="noStrike" dirty="0">
                        <a:solidFill>
                          <a:srgbClr val="000000"/>
                        </a:solidFill>
                        <a:latin typeface="Calibri"/>
                      </a:endParaRP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latin typeface="Calibri"/>
                      </a:endParaRP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7214">
                <a:tc>
                  <a:txBody>
                    <a:bodyPr/>
                    <a:lstStyle/>
                    <a:p>
                      <a:pPr algn="l" fontAlgn="b"/>
                      <a:r>
                        <a:rPr lang="en-US" sz="1000" b="0" i="0" u="none" strike="noStrike" dirty="0">
                          <a:solidFill>
                            <a:srgbClr val="000000"/>
                          </a:solidFill>
                          <a:latin typeface="Calibri"/>
                        </a:rPr>
                        <a:t>Send newsletter to targeted groups</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smtClean="0">
                          <a:solidFill>
                            <a:srgbClr val="000000"/>
                          </a:solidFill>
                          <a:latin typeface="Calibri"/>
                        </a:rPr>
                        <a:t>ALL PARTNERS</a:t>
                      </a:r>
                      <a:endParaRPr lang="en-US" sz="1000" b="0" i="0" u="none" strike="noStrike" dirty="0">
                        <a:solidFill>
                          <a:srgbClr val="000000"/>
                        </a:solidFill>
                        <a:latin typeface="Calibri"/>
                      </a:endParaRP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Calibri"/>
                        </a:rPr>
                        <a:t>not started / permanent</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Calibri"/>
                        </a:rPr>
                        <a:t>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617">
                <a:tc>
                  <a:txBody>
                    <a:bodyPr/>
                    <a:lstStyle/>
                    <a:p>
                      <a:pPr algn="l" fontAlgn="b"/>
                      <a:r>
                        <a:rPr lang="en-US" sz="1000" b="1" i="0" u="none" strike="noStrike" dirty="0">
                          <a:solidFill>
                            <a:srgbClr val="000000"/>
                          </a:solidFill>
                          <a:latin typeface="Calibri"/>
                        </a:rPr>
                        <a:t>PR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2"/>
                    </a:solidFill>
                  </a:tcPr>
                </a:tc>
                <a:tc>
                  <a:txBody>
                    <a:bodyPr/>
                    <a:lstStyle/>
                    <a:p>
                      <a:pPr algn="l" fontAlgn="b"/>
                      <a:r>
                        <a:rPr lang="en-US" sz="1000" b="1" i="0" u="none" strike="noStrike" dirty="0">
                          <a:solidFill>
                            <a:srgbClr val="000000"/>
                          </a:solidFill>
                          <a:latin typeface="Calibri"/>
                        </a:rPr>
                        <a:t>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2"/>
                    </a:solidFill>
                  </a:tcPr>
                </a:tc>
                <a:tc>
                  <a:txBody>
                    <a:bodyPr/>
                    <a:lstStyle/>
                    <a:p>
                      <a:pPr algn="l" fontAlgn="b"/>
                      <a:r>
                        <a:rPr lang="en-US" sz="1000" b="1" i="0" u="none" strike="noStrike" dirty="0">
                          <a:solidFill>
                            <a:srgbClr val="000000"/>
                          </a:solidFill>
                          <a:latin typeface="Calibri"/>
                        </a:rPr>
                        <a:t>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2"/>
                    </a:solidFill>
                  </a:tcPr>
                </a:tc>
                <a:tc>
                  <a:txBody>
                    <a:bodyPr/>
                    <a:lstStyle/>
                    <a:p>
                      <a:pPr algn="l" fontAlgn="b"/>
                      <a:r>
                        <a:rPr lang="en-US" sz="1000" b="1" i="0" u="none" strike="noStrike" dirty="0">
                          <a:solidFill>
                            <a:srgbClr val="000000"/>
                          </a:solidFill>
                          <a:latin typeface="Calibri"/>
                        </a:rPr>
                        <a:t>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2"/>
                    </a:solidFill>
                  </a:tcPr>
                </a:tc>
              </a:tr>
              <a:tr h="153617">
                <a:tc>
                  <a:txBody>
                    <a:bodyPr/>
                    <a:lstStyle/>
                    <a:p>
                      <a:pPr algn="l" fontAlgn="b"/>
                      <a:r>
                        <a:rPr lang="en-US" sz="1000" b="0" i="0" u="none" strike="noStrike" dirty="0">
                          <a:solidFill>
                            <a:srgbClr val="000000"/>
                          </a:solidFill>
                          <a:latin typeface="Calibri"/>
                        </a:rPr>
                        <a:t>Press release</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SIVECO Romania</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Calibri"/>
                        </a:rPr>
                        <a:t>not started / </a:t>
                      </a:r>
                      <a:r>
                        <a:rPr lang="en-US" sz="1000" b="0" i="0" u="none" strike="noStrike" dirty="0" smtClean="0">
                          <a:solidFill>
                            <a:srgbClr val="000000"/>
                          </a:solidFill>
                          <a:latin typeface="Calibri"/>
                        </a:rPr>
                        <a:t>15.11.2016</a:t>
                      </a:r>
                      <a:endParaRPr lang="en-US" sz="1000" b="0" i="0" u="none" strike="noStrike" dirty="0">
                        <a:solidFill>
                          <a:srgbClr val="000000"/>
                        </a:solidFill>
                        <a:latin typeface="Calibri"/>
                      </a:endParaRP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Calibri"/>
                        </a:rPr>
                        <a:t>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617">
                <a:tc>
                  <a:txBody>
                    <a:bodyPr/>
                    <a:lstStyle/>
                    <a:p>
                      <a:pPr algn="l" fontAlgn="b"/>
                      <a:r>
                        <a:rPr lang="en-US" sz="1000" b="0" i="0" u="none" strike="noStrike" dirty="0">
                          <a:solidFill>
                            <a:srgbClr val="000000"/>
                          </a:solidFill>
                          <a:latin typeface="Calibri"/>
                        </a:rPr>
                        <a:t>Press release</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Calibri"/>
                        </a:rPr>
                        <a:t> BEIA Consult</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Calibri"/>
                        </a:rPr>
                        <a:t>not started </a:t>
                      </a:r>
                      <a:r>
                        <a:rPr lang="en-US" sz="1000" b="0" i="0" u="none" strike="noStrike">
                          <a:solidFill>
                            <a:srgbClr val="000000"/>
                          </a:solidFill>
                          <a:latin typeface="Calibri"/>
                        </a:rPr>
                        <a:t>/ </a:t>
                      </a:r>
                      <a:r>
                        <a:rPr lang="en-US" sz="1000" b="0" i="0" u="none" strike="noStrike" smtClean="0">
                          <a:solidFill>
                            <a:srgbClr val="000000"/>
                          </a:solidFill>
                          <a:latin typeface="Calibri"/>
                        </a:rPr>
                        <a:t>15.11.2016</a:t>
                      </a:r>
                      <a:endParaRPr lang="en-US" sz="1000" b="0" i="0" u="none" strike="noStrike" dirty="0">
                        <a:solidFill>
                          <a:srgbClr val="000000"/>
                        </a:solidFill>
                        <a:latin typeface="Calibri"/>
                      </a:endParaRP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Calibri"/>
                        </a:rPr>
                        <a:t>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617">
                <a:tc>
                  <a:txBody>
                    <a:bodyPr/>
                    <a:lstStyle/>
                    <a:p>
                      <a:pPr algn="l" fontAlgn="b"/>
                      <a:r>
                        <a:rPr lang="en-US" sz="1000" b="1" i="0" u="none" strike="noStrike" dirty="0">
                          <a:solidFill>
                            <a:srgbClr val="000000"/>
                          </a:solidFill>
                          <a:latin typeface="Calibri"/>
                        </a:rPr>
                        <a:t>Events</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2"/>
                    </a:solidFill>
                  </a:tcPr>
                </a:tc>
                <a:tc>
                  <a:txBody>
                    <a:bodyPr/>
                    <a:lstStyle/>
                    <a:p>
                      <a:pPr algn="l" fontAlgn="b"/>
                      <a:r>
                        <a:rPr lang="en-US" sz="1000" b="1" i="0" u="none" strike="noStrike">
                          <a:solidFill>
                            <a:srgbClr val="000000"/>
                          </a:solidFill>
                          <a:latin typeface="Calibri"/>
                        </a:rPr>
                        <a:t>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2"/>
                    </a:solidFill>
                  </a:tcPr>
                </a:tc>
                <a:tc>
                  <a:txBody>
                    <a:bodyPr/>
                    <a:lstStyle/>
                    <a:p>
                      <a:pPr algn="l" fontAlgn="b"/>
                      <a:r>
                        <a:rPr lang="en-US" sz="1000" b="1" i="0" u="none" strike="noStrike">
                          <a:solidFill>
                            <a:srgbClr val="000000"/>
                          </a:solidFill>
                          <a:latin typeface="Calibri"/>
                        </a:rPr>
                        <a:t>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2"/>
                    </a:solidFill>
                  </a:tcPr>
                </a:tc>
                <a:tc>
                  <a:txBody>
                    <a:bodyPr/>
                    <a:lstStyle/>
                    <a:p>
                      <a:pPr algn="l" fontAlgn="b"/>
                      <a:r>
                        <a:rPr lang="en-US" sz="1000" b="1" i="0" u="none" strike="noStrike">
                          <a:solidFill>
                            <a:srgbClr val="000000"/>
                          </a:solidFill>
                          <a:latin typeface="Calibri"/>
                        </a:rPr>
                        <a:t>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2"/>
                    </a:solidFill>
                  </a:tcPr>
                </a:tc>
              </a:tr>
              <a:tr h="153617">
                <a:tc>
                  <a:txBody>
                    <a:bodyPr/>
                    <a:lstStyle/>
                    <a:p>
                      <a:pPr algn="l" fontAlgn="b"/>
                      <a:r>
                        <a:rPr lang="en-US" sz="1000" b="0" i="0" u="none" strike="noStrike" dirty="0">
                          <a:solidFill>
                            <a:srgbClr val="000000"/>
                          </a:solidFill>
                          <a:latin typeface="Calibri"/>
                        </a:rPr>
                        <a:t>Participate to IM World Event</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BEIA Consult</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not started / 03.10.2016</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617">
                <a:tc>
                  <a:txBody>
                    <a:bodyPr/>
                    <a:lstStyle/>
                    <a:p>
                      <a:pPr algn="l" fontAlgn="b"/>
                      <a:r>
                        <a:rPr lang="en-US" sz="1000" b="0" i="0" u="none" strike="noStrike" dirty="0">
                          <a:solidFill>
                            <a:srgbClr val="000000"/>
                          </a:solidFill>
                          <a:latin typeface="Calibri"/>
                        </a:rPr>
                        <a:t>Organize </a:t>
                      </a:r>
                      <a:r>
                        <a:rPr lang="en-US" sz="1000" b="0" i="0" u="none" strike="noStrike" dirty="0" smtClean="0">
                          <a:solidFill>
                            <a:srgbClr val="000000"/>
                          </a:solidFill>
                          <a:latin typeface="Calibri"/>
                        </a:rPr>
                        <a:t>workshops, participate in events</a:t>
                      </a:r>
                      <a:endParaRPr lang="en-US" sz="1000" b="0" i="0" u="none" strike="noStrike" dirty="0">
                        <a:solidFill>
                          <a:srgbClr val="000000"/>
                        </a:solidFill>
                        <a:latin typeface="Calibri"/>
                      </a:endParaRP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Calibri"/>
                        </a:rPr>
                        <a:t>ALL PARTNERS</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Calibri"/>
                        </a:rPr>
                        <a:t>not </a:t>
                      </a:r>
                      <a:r>
                        <a:rPr lang="en-US" sz="1000" b="0" i="0" u="none" strike="noStrike" dirty="0" smtClean="0">
                          <a:solidFill>
                            <a:srgbClr val="000000"/>
                          </a:solidFill>
                          <a:latin typeface="Calibri"/>
                        </a:rPr>
                        <a:t>started / permanent</a:t>
                      </a:r>
                      <a:endParaRPr lang="en-US" sz="1000" b="0" i="0" u="none" strike="noStrike" dirty="0">
                        <a:solidFill>
                          <a:srgbClr val="000000"/>
                        </a:solidFill>
                        <a:latin typeface="Calibri"/>
                      </a:endParaRP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617">
                <a:tc>
                  <a:txBody>
                    <a:bodyPr/>
                    <a:lstStyle/>
                    <a:p>
                      <a:pPr algn="l" fontAlgn="b"/>
                      <a:r>
                        <a:rPr lang="en-US" sz="1000" b="1" i="0" u="none" strike="noStrike">
                          <a:solidFill>
                            <a:srgbClr val="000000"/>
                          </a:solidFill>
                          <a:latin typeface="Calibri"/>
                        </a:rPr>
                        <a:t>User Experience Feedback</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2"/>
                    </a:solidFill>
                  </a:tcPr>
                </a:tc>
                <a:tc>
                  <a:txBody>
                    <a:bodyPr/>
                    <a:lstStyle/>
                    <a:p>
                      <a:pPr algn="l" fontAlgn="b"/>
                      <a:r>
                        <a:rPr lang="en-US" sz="1000" b="1" i="0" u="none" strike="noStrike">
                          <a:solidFill>
                            <a:srgbClr val="000000"/>
                          </a:solidFill>
                          <a:latin typeface="Calibri"/>
                        </a:rPr>
                        <a:t>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2"/>
                    </a:solidFill>
                  </a:tcPr>
                </a:tc>
                <a:tc>
                  <a:txBody>
                    <a:bodyPr/>
                    <a:lstStyle/>
                    <a:p>
                      <a:pPr algn="l" fontAlgn="b"/>
                      <a:r>
                        <a:rPr lang="en-US" sz="1000" b="1" i="0" u="none" strike="noStrike" dirty="0">
                          <a:solidFill>
                            <a:srgbClr val="000000"/>
                          </a:solidFill>
                          <a:latin typeface="Calibri"/>
                        </a:rPr>
                        <a:t>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2"/>
                    </a:solidFill>
                  </a:tcPr>
                </a:tc>
                <a:tc>
                  <a:txBody>
                    <a:bodyPr/>
                    <a:lstStyle/>
                    <a:p>
                      <a:pPr algn="l" fontAlgn="b"/>
                      <a:r>
                        <a:rPr lang="en-US" sz="1000" b="1" i="0" u="none" strike="noStrike">
                          <a:solidFill>
                            <a:srgbClr val="000000"/>
                          </a:solidFill>
                          <a:latin typeface="Calibri"/>
                        </a:rPr>
                        <a:t>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2"/>
                    </a:solidFill>
                  </a:tcPr>
                </a:tc>
              </a:tr>
              <a:tr h="153617">
                <a:tc>
                  <a:txBody>
                    <a:bodyPr/>
                    <a:lstStyle/>
                    <a:p>
                      <a:pPr algn="l" fontAlgn="b"/>
                      <a:r>
                        <a:rPr lang="en-US" sz="1000" b="0" i="0" u="none" strike="noStrike" dirty="0">
                          <a:solidFill>
                            <a:srgbClr val="000000"/>
                          </a:solidFill>
                          <a:latin typeface="Calibri"/>
                        </a:rPr>
                        <a:t>Develop survey for early users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SIVECO Romania/ Beia Consult</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Calibri"/>
                        </a:rPr>
                        <a:t>not started / </a:t>
                      </a:r>
                      <a:r>
                        <a:rPr lang="en-US" sz="1000" b="0" i="0" u="none" strike="noStrike" dirty="0" smtClean="0">
                          <a:solidFill>
                            <a:srgbClr val="000000"/>
                          </a:solidFill>
                          <a:latin typeface="Calibri"/>
                        </a:rPr>
                        <a:t>25.10.2016</a:t>
                      </a:r>
                      <a:endParaRPr lang="en-US" sz="1000" b="0" i="0" u="none" strike="noStrike" dirty="0">
                        <a:solidFill>
                          <a:srgbClr val="000000"/>
                        </a:solidFill>
                        <a:latin typeface="Calibri"/>
                      </a:endParaRP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617">
                <a:tc>
                  <a:txBody>
                    <a:bodyPr/>
                    <a:lstStyle/>
                    <a:p>
                      <a:pPr algn="l" fontAlgn="b"/>
                      <a:r>
                        <a:rPr lang="en-US" sz="1000" b="0" i="0" u="none" strike="noStrike">
                          <a:solidFill>
                            <a:srgbClr val="000000"/>
                          </a:solidFill>
                          <a:latin typeface="Calibri"/>
                        </a:rPr>
                        <a:t>Submit online survey to early users</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SIVECO Romania/ Beia Consult</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Calibri"/>
                        </a:rPr>
                        <a:t>not started / 30.10.2016</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617">
                <a:tc>
                  <a:txBody>
                    <a:bodyPr/>
                    <a:lstStyle/>
                    <a:p>
                      <a:pPr algn="l" fontAlgn="b"/>
                      <a:r>
                        <a:rPr lang="en-US" sz="1000" b="0" i="0" u="none" strike="noStrike">
                          <a:solidFill>
                            <a:srgbClr val="000000"/>
                          </a:solidFill>
                          <a:latin typeface="Calibri"/>
                        </a:rPr>
                        <a:t>Results interpretation and report preparation</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SIVECO Romania/ Beia Consult</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not started / 15.11.2016</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Calibri"/>
                        </a:rPr>
                        <a:t> </a:t>
                      </a:r>
                    </a:p>
                  </a:txBody>
                  <a:tcPr marL="6773" marR="6773" marT="6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084069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Identified exploitation options</a:t>
            </a:r>
            <a:endParaRPr lang="en-US" b="1" i="1" u="sng" dirty="0"/>
          </a:p>
        </p:txBody>
      </p:sp>
      <p:sp>
        <p:nvSpPr>
          <p:cNvPr id="4" name="Slide Number Placeholder 3"/>
          <p:cNvSpPr>
            <a:spLocks noGrp="1"/>
          </p:cNvSpPr>
          <p:nvPr>
            <p:ph type="sldNum" sz="quarter" idx="12"/>
          </p:nvPr>
        </p:nvSpPr>
        <p:spPr>
          <a:xfrm>
            <a:off x="7010400" y="6597352"/>
            <a:ext cx="2133600" cy="260648"/>
          </a:xfrm>
        </p:spPr>
        <p:txBody>
          <a:bodyPr/>
          <a:lstStyle/>
          <a:p>
            <a:fld id="{FE2A3BDA-5131-495C-8E96-12BF217C6D3C}" type="slidenum">
              <a:rPr lang="fi-FI" smtClean="0"/>
              <a:pPr/>
              <a:t>17</a:t>
            </a:fld>
            <a:endParaRPr lang="fi-FI" dirty="0"/>
          </a:p>
        </p:txBody>
      </p:sp>
      <p:graphicFrame>
        <p:nvGraphicFramePr>
          <p:cNvPr id="6" name="Table 5"/>
          <p:cNvGraphicFramePr>
            <a:graphicFrameLocks noGrp="1"/>
          </p:cNvGraphicFramePr>
          <p:nvPr/>
        </p:nvGraphicFramePr>
        <p:xfrm>
          <a:off x="395536" y="2924944"/>
          <a:ext cx="8280920" cy="2926080"/>
        </p:xfrm>
        <a:graphic>
          <a:graphicData uri="http://schemas.openxmlformats.org/drawingml/2006/table">
            <a:tbl>
              <a:tblPr firstRow="1" bandRow="1">
                <a:effectLst>
                  <a:innerShdw blurRad="63500" dist="50800" dir="13500000">
                    <a:prstClr val="black">
                      <a:alpha val="50000"/>
                    </a:prstClr>
                  </a:innerShdw>
                </a:effectLst>
                <a:tableStyleId>{F5AB1C69-6EDB-4FF4-983F-18BD219EF322}</a:tableStyleId>
              </a:tblPr>
              <a:tblGrid>
                <a:gridCol w="4140460"/>
                <a:gridCol w="4140460"/>
              </a:tblGrid>
              <a:tr h="179747">
                <a:tc>
                  <a:txBody>
                    <a:bodyPr/>
                    <a:lstStyle/>
                    <a:p>
                      <a:pPr algn="just"/>
                      <a:r>
                        <a:rPr lang="en-US" sz="1200" b="1" i="0" u="sng" dirty="0" smtClean="0"/>
                        <a:t>Non</a:t>
                      </a:r>
                      <a:r>
                        <a:rPr lang="en-US" sz="1200" b="1" i="0" u="sng" baseline="0" dirty="0" smtClean="0"/>
                        <a:t> – Commercial Exploitation</a:t>
                      </a:r>
                      <a:endParaRPr lang="en-US" sz="1200" i="0" dirty="0" smtClean="0"/>
                    </a:p>
                  </a:txBody>
                  <a:tcPr>
                    <a:solidFill>
                      <a:srgbClr val="72AF2F"/>
                    </a:solidFill>
                  </a:tcPr>
                </a:tc>
                <a:tc>
                  <a:txBody>
                    <a:bodyPr/>
                    <a:lstStyle/>
                    <a:p>
                      <a:pPr algn="just">
                        <a:buFont typeface="Wingdings" pitchFamily="2" charset="2"/>
                        <a:buNone/>
                      </a:pPr>
                      <a:r>
                        <a:rPr lang="en-US" sz="1200" b="1" i="0" u="sng" dirty="0" smtClean="0"/>
                        <a:t>Commercial Exploitation</a:t>
                      </a:r>
                      <a:endParaRPr lang="en-US" sz="1200" i="0" baseline="0" dirty="0" smtClean="0"/>
                    </a:p>
                  </a:txBody>
                  <a:tcPr>
                    <a:solidFill>
                      <a:srgbClr val="72AF2F"/>
                    </a:solidFill>
                  </a:tcPr>
                </a:tc>
              </a:tr>
              <a:tr h="1204626">
                <a:tc>
                  <a:txBody>
                    <a:bodyPr/>
                    <a:lstStyle/>
                    <a:p>
                      <a:pPr marL="457200" marR="0" indent="-45720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i="0" kern="1200" dirty="0" smtClean="0">
                          <a:solidFill>
                            <a:schemeClr val="dk1"/>
                          </a:solidFill>
                          <a:latin typeface="+mn-lt"/>
                          <a:ea typeface="+mn-ea"/>
                          <a:cs typeface="+mn-cs"/>
                        </a:rPr>
                        <a:t>Knowledge and know-how</a:t>
                      </a:r>
                      <a:r>
                        <a:rPr lang="en-US" sz="1200" i="0" kern="1200" baseline="0" dirty="0" smtClean="0">
                          <a:solidFill>
                            <a:schemeClr val="dk1"/>
                          </a:solidFill>
                          <a:latin typeface="+mn-lt"/>
                          <a:ea typeface="+mn-ea"/>
                          <a:cs typeface="+mn-cs"/>
                        </a:rPr>
                        <a:t> </a:t>
                      </a:r>
                      <a:r>
                        <a:rPr lang="en-US" sz="1200" i="0" kern="1200" dirty="0" smtClean="0">
                          <a:solidFill>
                            <a:schemeClr val="dk1"/>
                          </a:solidFill>
                          <a:latin typeface="+mn-lt"/>
                          <a:ea typeface="+mn-ea"/>
                          <a:cs typeface="+mn-cs"/>
                        </a:rPr>
                        <a:t>gained from implementing the project will be used in future research projects, and hence will be a reference for the partners related</a:t>
                      </a:r>
                      <a:r>
                        <a:rPr lang="en-US" sz="1200" i="0" kern="1200" baseline="0" dirty="0" smtClean="0">
                          <a:solidFill>
                            <a:schemeClr val="dk1"/>
                          </a:solidFill>
                          <a:latin typeface="+mn-lt"/>
                          <a:ea typeface="+mn-ea"/>
                          <a:cs typeface="+mn-cs"/>
                        </a:rPr>
                        <a:t> activities</a:t>
                      </a:r>
                      <a:r>
                        <a:rPr lang="en-US" sz="1200" i="0" kern="1200" dirty="0" smtClean="0">
                          <a:solidFill>
                            <a:schemeClr val="dk1"/>
                          </a:solidFill>
                          <a:latin typeface="+mn-lt"/>
                          <a:ea typeface="+mn-ea"/>
                          <a:cs typeface="+mn-cs"/>
                        </a:rPr>
                        <a:t>.</a:t>
                      </a:r>
                    </a:p>
                    <a:p>
                      <a:pPr marL="457200" marR="0" indent="-45720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i="0" kern="1200" dirty="0" smtClean="0">
                          <a:solidFill>
                            <a:schemeClr val="dk1"/>
                          </a:solidFill>
                          <a:latin typeface="+mn-lt"/>
                          <a:ea typeface="+mn-ea"/>
                          <a:cs typeface="+mn-cs"/>
                        </a:rPr>
                        <a:t>Using the existing</a:t>
                      </a:r>
                      <a:r>
                        <a:rPr lang="en-US" sz="1200" i="0" kern="1200" baseline="0" dirty="0" smtClean="0">
                          <a:solidFill>
                            <a:schemeClr val="dk1"/>
                          </a:solidFill>
                          <a:latin typeface="+mn-lt"/>
                          <a:ea typeface="+mn-ea"/>
                          <a:cs typeface="+mn-cs"/>
                        </a:rPr>
                        <a:t> product for continued research &amp; development projects.</a:t>
                      </a:r>
                    </a:p>
                    <a:p>
                      <a:pPr marL="457200" marR="0" indent="-45720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i="0" kern="1200" baseline="0" dirty="0" smtClean="0">
                          <a:solidFill>
                            <a:schemeClr val="dk1"/>
                          </a:solidFill>
                          <a:latin typeface="+mn-lt"/>
                          <a:ea typeface="+mn-ea"/>
                          <a:cs typeface="+mn-cs"/>
                        </a:rPr>
                        <a:t>The network of end-users created and extended within the project timeframe. </a:t>
                      </a:r>
                    </a:p>
                    <a:p>
                      <a:pPr marL="457200" marR="0" indent="-457200" algn="just" defTabSz="914400" rtl="0" eaLnBrk="1" fontAlgn="auto" latinLnBrk="0" hangingPunct="1">
                        <a:lnSpc>
                          <a:spcPct val="100000"/>
                        </a:lnSpc>
                        <a:spcBef>
                          <a:spcPts val="0"/>
                        </a:spcBef>
                        <a:spcAft>
                          <a:spcPts val="0"/>
                        </a:spcAft>
                        <a:buClrTx/>
                        <a:buSzTx/>
                        <a:buFont typeface="Wingdings" pitchFamily="2" charset="2"/>
                        <a:buChar char="ü"/>
                        <a:tabLst/>
                        <a:defRPr/>
                      </a:pPr>
                      <a:endParaRPr lang="en-US" sz="1200" i="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Char char="ü"/>
                        <a:tabLst/>
                        <a:defRPr/>
                      </a:pPr>
                      <a:endParaRPr lang="en-US" sz="1200" i="0" dirty="0" smtClean="0"/>
                    </a:p>
                    <a:p>
                      <a:pPr marL="0" marR="0" indent="0" algn="just" defTabSz="914400" rtl="0" eaLnBrk="1" fontAlgn="auto" latinLnBrk="0" hangingPunct="1">
                        <a:lnSpc>
                          <a:spcPct val="100000"/>
                        </a:lnSpc>
                        <a:spcBef>
                          <a:spcPts val="0"/>
                        </a:spcBef>
                        <a:spcAft>
                          <a:spcPts val="0"/>
                        </a:spcAft>
                        <a:buClrTx/>
                        <a:buSzTx/>
                        <a:buFontTx/>
                        <a:buNone/>
                        <a:tabLst/>
                        <a:defRPr/>
                      </a:pPr>
                      <a:endParaRPr lang="en-US" sz="1200" i="0" dirty="0" smtClean="0"/>
                    </a:p>
                  </a:txBody>
                  <a:tcPr>
                    <a:solidFill>
                      <a:schemeClr val="accent3">
                        <a:tint val="40000"/>
                      </a:schemeClr>
                    </a:solidFill>
                  </a:tcPr>
                </a:tc>
                <a:tc>
                  <a:txBody>
                    <a:bodyPr/>
                    <a:lstStyle/>
                    <a:p>
                      <a:pPr marL="457200" indent="-457200" algn="just">
                        <a:buFont typeface="Wingdings" pitchFamily="2" charset="2"/>
                        <a:buChar char="ü"/>
                      </a:pPr>
                      <a:r>
                        <a:rPr lang="en-US" sz="1200" i="0" dirty="0" smtClean="0"/>
                        <a:t>Restrict access to investors network by applying annual subscription fees for start-ups.</a:t>
                      </a:r>
                    </a:p>
                    <a:p>
                      <a:pPr marL="457200" indent="-457200" algn="just">
                        <a:buFont typeface="Wingdings" pitchFamily="2" charset="2"/>
                        <a:buChar char="ü"/>
                      </a:pPr>
                      <a:r>
                        <a:rPr lang="en-US" sz="1200" i="0" dirty="0" smtClean="0"/>
                        <a:t>Create a network of experienced advisors accessible for start-ups only with annual subscription fees. </a:t>
                      </a:r>
                    </a:p>
                    <a:p>
                      <a:pPr marL="457200" indent="-457200" algn="just">
                        <a:buFont typeface="Wingdings" pitchFamily="2" charset="2"/>
                        <a:buChar char="ü"/>
                      </a:pPr>
                      <a:r>
                        <a:rPr lang="en-US" sz="1200" i="0" dirty="0" smtClean="0"/>
                        <a:t>A </a:t>
                      </a:r>
                      <a:r>
                        <a:rPr lang="en-US" sz="1200" i="0" dirty="0" err="1" smtClean="0"/>
                        <a:t>freemium</a:t>
                      </a:r>
                      <a:r>
                        <a:rPr lang="en-US" sz="1200" i="0" dirty="0" smtClean="0"/>
                        <a:t> model will also be evaluated – this would give free access to all features of the platform for a certain timeframe and after that on a subscription based model. </a:t>
                      </a:r>
                    </a:p>
                    <a:p>
                      <a:pPr marL="457200" indent="-457200" algn="just">
                        <a:buFont typeface="Wingdings" pitchFamily="2" charset="2"/>
                        <a:buChar char="ü"/>
                      </a:pPr>
                      <a:r>
                        <a:rPr lang="en-US" sz="1200" i="0" dirty="0" smtClean="0"/>
                        <a:t>Identification of experts in the market that can provide mentoring for start-ups through the platform for a certain fee. </a:t>
                      </a:r>
                    </a:p>
                    <a:p>
                      <a:pPr marL="457200" indent="-457200" algn="just">
                        <a:buFont typeface="Wingdings" pitchFamily="2" charset="2"/>
                        <a:buChar char="ü"/>
                      </a:pPr>
                      <a:r>
                        <a:rPr lang="en-US" sz="1200" i="0" dirty="0" smtClean="0"/>
                        <a:t>Continue the social media integrations and offer promotional spaces on the platform could also contribute to it’s revenue. </a:t>
                      </a:r>
                    </a:p>
                  </a:txBody>
                  <a:tcPr>
                    <a:solidFill>
                      <a:schemeClr val="accent3">
                        <a:tint val="40000"/>
                      </a:schemeClr>
                    </a:solidFill>
                  </a:tcPr>
                </a:tc>
              </a:tr>
            </a:tbl>
          </a:graphicData>
        </a:graphic>
      </p:graphicFrame>
      <p:sp>
        <p:nvSpPr>
          <p:cNvPr id="5" name="TextBox 4"/>
          <p:cNvSpPr txBox="1"/>
          <p:nvPr/>
        </p:nvSpPr>
        <p:spPr>
          <a:xfrm>
            <a:off x="395536" y="1916832"/>
            <a:ext cx="8280920" cy="923330"/>
          </a:xfrm>
          <a:prstGeom prst="rect">
            <a:avLst/>
          </a:prstGeom>
          <a:noFill/>
        </p:spPr>
        <p:txBody>
          <a:bodyPr wrap="square" rtlCol="0">
            <a:spAutoFit/>
          </a:bodyPr>
          <a:lstStyle/>
          <a:p>
            <a:pPr algn="just"/>
            <a:r>
              <a:rPr lang="en-US" dirty="0" smtClean="0"/>
              <a:t>Based on the results of SWOT analysis  conducted for the Global Acceleration Platform the subsequent sustaining options were identified as reliable choices for exploitation purposes.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Short term and long term forecasts</a:t>
            </a:r>
            <a:endParaRPr lang="en-US" b="1" i="1" u="sng" dirty="0"/>
          </a:p>
        </p:txBody>
      </p:sp>
      <p:sp>
        <p:nvSpPr>
          <p:cNvPr id="3" name="TextBox 2"/>
          <p:cNvSpPr txBox="1"/>
          <p:nvPr/>
        </p:nvSpPr>
        <p:spPr>
          <a:xfrm>
            <a:off x="467544" y="2132857"/>
            <a:ext cx="4680520" cy="3416320"/>
          </a:xfrm>
          <a:prstGeom prst="rect">
            <a:avLst/>
          </a:prstGeom>
          <a:noFill/>
        </p:spPr>
        <p:txBody>
          <a:bodyPr wrap="square" rtlCol="0">
            <a:spAutoFit/>
          </a:bodyPr>
          <a:lstStyle/>
          <a:p>
            <a:pPr marL="457200" indent="-457200">
              <a:buFont typeface="Wingdings" pitchFamily="2" charset="2"/>
              <a:buChar char="ü"/>
            </a:pPr>
            <a:r>
              <a:rPr lang="en-US" dirty="0" smtClean="0"/>
              <a:t>Annually, the platform will grow in number of users, at least a 5% grown is expected in terms of investors and advisors, and a 10% in total number of startups.</a:t>
            </a:r>
          </a:p>
          <a:p>
            <a:pPr marL="457200" indent="-457200">
              <a:buFont typeface="Wingdings" pitchFamily="2" charset="2"/>
              <a:buChar char="ü"/>
            </a:pPr>
            <a:r>
              <a:rPr lang="en-US" dirty="0" smtClean="0"/>
              <a:t> A permanent monthly access on the courses and support material offered by the platform and an increase in the number of registered users.</a:t>
            </a:r>
          </a:p>
          <a:p>
            <a:pPr marL="457200" indent="-457200">
              <a:buFont typeface="Wingdings" pitchFamily="2" charset="2"/>
              <a:buChar char="ü"/>
            </a:pPr>
            <a:r>
              <a:rPr lang="en-US" dirty="0" smtClean="0"/>
              <a:t> A monthly growth in terms of number of active entrepreneurs and startups</a:t>
            </a:r>
          </a:p>
          <a:p>
            <a:pPr marL="457200" indent="-457200">
              <a:buFont typeface="Wingdings" pitchFamily="2" charset="2"/>
              <a:buChar char="ü"/>
            </a:pPr>
            <a:r>
              <a:rPr lang="en-US" dirty="0" smtClean="0"/>
              <a:t> An increase in number of ideas published into the platform</a:t>
            </a:r>
          </a:p>
        </p:txBody>
      </p:sp>
      <p:pic>
        <p:nvPicPr>
          <p:cNvPr id="4" name="Picture 3" descr="descărcare.jpg"/>
          <p:cNvPicPr>
            <a:picLocks noChangeAspect="1"/>
          </p:cNvPicPr>
          <p:nvPr/>
        </p:nvPicPr>
        <p:blipFill>
          <a:blip r:embed="rId2" cstate="print"/>
          <a:stretch>
            <a:fillRect/>
          </a:stretch>
        </p:blipFill>
        <p:spPr>
          <a:xfrm>
            <a:off x="5004048" y="2348880"/>
            <a:ext cx="3728333" cy="2880320"/>
          </a:xfrm>
          <a:prstGeom prst="rect">
            <a:avLst/>
          </a:prstGeom>
        </p:spPr>
      </p:pic>
      <p:sp>
        <p:nvSpPr>
          <p:cNvPr id="5" name="TextBox 4"/>
          <p:cNvSpPr txBox="1"/>
          <p:nvPr/>
        </p:nvSpPr>
        <p:spPr>
          <a:xfrm>
            <a:off x="467544" y="5445224"/>
            <a:ext cx="8352928" cy="646331"/>
          </a:xfrm>
          <a:prstGeom prst="rect">
            <a:avLst/>
          </a:prstGeom>
          <a:noFill/>
        </p:spPr>
        <p:txBody>
          <a:bodyPr wrap="square" rtlCol="0">
            <a:spAutoFit/>
          </a:bodyPr>
          <a:lstStyle/>
          <a:p>
            <a:pPr marL="457200" indent="-457200">
              <a:buFont typeface="Wingdings" pitchFamily="2" charset="2"/>
              <a:buChar char="ü"/>
            </a:pPr>
            <a:r>
              <a:rPr lang="en-US" dirty="0" smtClean="0"/>
              <a:t>A monthly increase of the number of messages exchanged between entrepreneurs (advisors, experts) and startups.</a:t>
            </a:r>
            <a:endParaRPr lang="en-US" dirty="0"/>
          </a:p>
        </p:txBody>
      </p:sp>
      <p:sp>
        <p:nvSpPr>
          <p:cNvPr id="6" name="Slide Number Placeholder 5"/>
          <p:cNvSpPr>
            <a:spLocks noGrp="1"/>
          </p:cNvSpPr>
          <p:nvPr>
            <p:ph type="sldNum" sz="quarter" idx="12"/>
          </p:nvPr>
        </p:nvSpPr>
        <p:spPr>
          <a:xfrm>
            <a:off x="7010400" y="6597352"/>
            <a:ext cx="2133600" cy="260648"/>
          </a:xfrm>
        </p:spPr>
        <p:txBody>
          <a:bodyPr/>
          <a:lstStyle/>
          <a:p>
            <a:fld id="{FE2A3BDA-5131-495C-8E96-12BF217C6D3C}" type="slidenum">
              <a:rPr lang="fi-FI" smtClean="0"/>
              <a:pPr/>
              <a:t>18</a:t>
            </a:fld>
            <a:endParaRPr lang="fi-FI"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Sustainability measures</a:t>
            </a:r>
            <a:endParaRPr lang="en-US" b="1" i="1" u="sng" dirty="0"/>
          </a:p>
        </p:txBody>
      </p:sp>
      <p:sp>
        <p:nvSpPr>
          <p:cNvPr id="3" name="TextBox 2"/>
          <p:cNvSpPr txBox="1"/>
          <p:nvPr/>
        </p:nvSpPr>
        <p:spPr>
          <a:xfrm>
            <a:off x="467544" y="2012647"/>
            <a:ext cx="8280920" cy="1200329"/>
          </a:xfrm>
          <a:prstGeom prst="rect">
            <a:avLst/>
          </a:prstGeom>
          <a:noFill/>
        </p:spPr>
        <p:txBody>
          <a:bodyPr wrap="square" rtlCol="0">
            <a:spAutoFit/>
          </a:bodyPr>
          <a:lstStyle/>
          <a:p>
            <a:pPr algn="just" hangingPunct="0"/>
            <a:r>
              <a:rPr lang="en-US" dirty="0" smtClean="0"/>
              <a:t>In order to be sustainable, the Global Acceleration Platform should outnumber the competition and grow larger both in community as well as in market share. To achieve this, the following measures will be considered:</a:t>
            </a:r>
          </a:p>
          <a:p>
            <a:pPr algn="just" hangingPunct="0"/>
            <a:r>
              <a:rPr lang="it-IT" dirty="0" smtClean="0"/>
              <a:t> </a:t>
            </a:r>
            <a:endParaRPr lang="en-US" dirty="0" smtClean="0"/>
          </a:p>
        </p:txBody>
      </p:sp>
      <p:sp>
        <p:nvSpPr>
          <p:cNvPr id="6" name="Slide Number Placeholder 5"/>
          <p:cNvSpPr>
            <a:spLocks noGrp="1"/>
          </p:cNvSpPr>
          <p:nvPr>
            <p:ph type="sldNum" sz="quarter" idx="12"/>
          </p:nvPr>
        </p:nvSpPr>
        <p:spPr>
          <a:xfrm>
            <a:off x="7010400" y="6597352"/>
            <a:ext cx="2133600" cy="260648"/>
          </a:xfrm>
        </p:spPr>
        <p:txBody>
          <a:bodyPr/>
          <a:lstStyle/>
          <a:p>
            <a:fld id="{FE2A3BDA-5131-495C-8E96-12BF217C6D3C}" type="slidenum">
              <a:rPr lang="fi-FI" smtClean="0"/>
              <a:pPr/>
              <a:t>19</a:t>
            </a:fld>
            <a:endParaRPr lang="fi-FI" dirty="0"/>
          </a:p>
        </p:txBody>
      </p:sp>
      <p:graphicFrame>
        <p:nvGraphicFramePr>
          <p:cNvPr id="7" name="Table 6"/>
          <p:cNvGraphicFramePr>
            <a:graphicFrameLocks noGrp="1"/>
          </p:cNvGraphicFramePr>
          <p:nvPr/>
        </p:nvGraphicFramePr>
        <p:xfrm>
          <a:off x="467544" y="3140968"/>
          <a:ext cx="8280920" cy="2560320"/>
        </p:xfrm>
        <a:graphic>
          <a:graphicData uri="http://schemas.openxmlformats.org/drawingml/2006/table">
            <a:tbl>
              <a:tblPr firstRow="1" bandRow="1">
                <a:effectLst>
                  <a:innerShdw blurRad="63500" dist="50800" dir="13500000">
                    <a:prstClr val="black">
                      <a:alpha val="50000"/>
                    </a:prstClr>
                  </a:innerShdw>
                </a:effectLst>
                <a:tableStyleId>{F5AB1C69-6EDB-4FF4-983F-18BD219EF322}</a:tableStyleId>
              </a:tblPr>
              <a:tblGrid>
                <a:gridCol w="8280920"/>
              </a:tblGrid>
              <a:tr h="260688">
                <a:tc>
                  <a:txBody>
                    <a:bodyPr/>
                    <a:lstStyle/>
                    <a:p>
                      <a:pPr algn="just"/>
                      <a:r>
                        <a:rPr lang="en-US" sz="1200" i="0" dirty="0" smtClean="0"/>
                        <a:t>Sustainability</a:t>
                      </a:r>
                      <a:r>
                        <a:rPr lang="en-US" sz="1200" i="0" baseline="0" dirty="0" smtClean="0"/>
                        <a:t> measures based on ongoing work of the project partners</a:t>
                      </a:r>
                      <a:endParaRPr lang="en-US" sz="1200" i="0" dirty="0" smtClean="0"/>
                    </a:p>
                  </a:txBody>
                  <a:tcPr>
                    <a:solidFill>
                      <a:srgbClr val="72AF2F"/>
                    </a:solidFill>
                  </a:tcPr>
                </a:tc>
              </a:tr>
              <a:tr h="1204626">
                <a:tc>
                  <a:txBody>
                    <a:bodyPr/>
                    <a:lstStyle/>
                    <a:p>
                      <a:pPr marL="457200" marR="0" indent="-45720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i="0" kern="1200" dirty="0" smtClean="0">
                          <a:solidFill>
                            <a:schemeClr val="dk1"/>
                          </a:solidFill>
                          <a:latin typeface="+mn-lt"/>
                          <a:ea typeface="+mn-ea"/>
                          <a:cs typeface="+mn-cs"/>
                        </a:rPr>
                        <a:t>Effective use of the marketing and promotion plan through the ways and actions that we described in slide 16. If the marketing plan is effective,</a:t>
                      </a:r>
                      <a:r>
                        <a:rPr lang="en-US" sz="1200" i="0" kern="1200" baseline="0" dirty="0" smtClean="0">
                          <a:solidFill>
                            <a:schemeClr val="dk1"/>
                          </a:solidFill>
                          <a:latin typeface="+mn-lt"/>
                          <a:ea typeface="+mn-ea"/>
                          <a:cs typeface="+mn-cs"/>
                        </a:rPr>
                        <a:t> the p</a:t>
                      </a:r>
                      <a:r>
                        <a:rPr lang="en-US" sz="1200" i="0" kern="1200" dirty="0" smtClean="0">
                          <a:solidFill>
                            <a:schemeClr val="dk1"/>
                          </a:solidFill>
                          <a:latin typeface="+mn-lt"/>
                          <a:ea typeface="+mn-ea"/>
                          <a:cs typeface="+mn-cs"/>
                        </a:rPr>
                        <a:t>latform</a:t>
                      </a:r>
                      <a:r>
                        <a:rPr lang="en-US" sz="1200" i="0" kern="1200" baseline="0" dirty="0" smtClean="0">
                          <a:solidFill>
                            <a:schemeClr val="dk1"/>
                          </a:solidFill>
                          <a:latin typeface="+mn-lt"/>
                          <a:ea typeface="+mn-ea"/>
                          <a:cs typeface="+mn-cs"/>
                        </a:rPr>
                        <a:t> </a:t>
                      </a:r>
                      <a:r>
                        <a:rPr lang="en-US" sz="1200" i="0" kern="1200" dirty="0" smtClean="0">
                          <a:solidFill>
                            <a:schemeClr val="dk1"/>
                          </a:solidFill>
                          <a:latin typeface="+mn-lt"/>
                          <a:ea typeface="+mn-ea"/>
                          <a:cs typeface="+mn-cs"/>
                        </a:rPr>
                        <a:t>will attract many startups with great ideas and no funding,</a:t>
                      </a:r>
                      <a:r>
                        <a:rPr lang="en-US" sz="1200" i="0" kern="1200" baseline="0" dirty="0" smtClean="0">
                          <a:solidFill>
                            <a:schemeClr val="dk1"/>
                          </a:solidFill>
                          <a:latin typeface="+mn-lt"/>
                          <a:ea typeface="+mn-ea"/>
                          <a:cs typeface="+mn-cs"/>
                        </a:rPr>
                        <a:t> as well as </a:t>
                      </a:r>
                      <a:r>
                        <a:rPr lang="en-US" sz="1200" i="0" kern="1200" dirty="0" smtClean="0">
                          <a:solidFill>
                            <a:schemeClr val="dk1"/>
                          </a:solidFill>
                          <a:latin typeface="+mn-lt"/>
                          <a:ea typeface="+mn-ea"/>
                          <a:cs typeface="+mn-cs"/>
                        </a:rPr>
                        <a:t>entrepreneurs interested in finding investment opportunities, helping</a:t>
                      </a:r>
                      <a:r>
                        <a:rPr lang="en-US" sz="1200" i="0" kern="1200" baseline="0" dirty="0" smtClean="0">
                          <a:solidFill>
                            <a:schemeClr val="dk1"/>
                          </a:solidFill>
                          <a:latin typeface="+mn-lt"/>
                          <a:ea typeface="+mn-ea"/>
                          <a:cs typeface="+mn-cs"/>
                        </a:rPr>
                        <a:t> </a:t>
                      </a:r>
                      <a:r>
                        <a:rPr lang="en-US" sz="1200" i="0" kern="1200" dirty="0" smtClean="0">
                          <a:solidFill>
                            <a:schemeClr val="dk1"/>
                          </a:solidFill>
                          <a:latin typeface="+mn-lt"/>
                          <a:ea typeface="+mn-ea"/>
                          <a:cs typeface="+mn-cs"/>
                        </a:rPr>
                        <a:t>it to become more popular more</a:t>
                      </a:r>
                      <a:r>
                        <a:rPr lang="en-US" sz="1200" i="0" kern="1200" baseline="0" dirty="0" smtClean="0">
                          <a:solidFill>
                            <a:schemeClr val="dk1"/>
                          </a:solidFill>
                          <a:latin typeface="+mn-lt"/>
                          <a:ea typeface="+mn-ea"/>
                          <a:cs typeface="+mn-cs"/>
                        </a:rPr>
                        <a:t> rapidly</a:t>
                      </a:r>
                      <a:r>
                        <a:rPr lang="en-US" sz="1200" i="0" kern="1200" dirty="0" smtClean="0">
                          <a:solidFill>
                            <a:schemeClr val="dk1"/>
                          </a:solidFill>
                          <a:latin typeface="+mn-lt"/>
                          <a:ea typeface="+mn-ea"/>
                          <a:cs typeface="+mn-cs"/>
                        </a:rPr>
                        <a:t>.</a:t>
                      </a:r>
                    </a:p>
                    <a:p>
                      <a:pPr marL="457200" marR="0" indent="-45720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dirty="0" smtClean="0"/>
                        <a:t>Maintenance of</a:t>
                      </a:r>
                      <a:r>
                        <a:rPr lang="en-US" sz="1200" baseline="0" dirty="0" smtClean="0"/>
                        <a:t> the social layer of Global Acceleration Platform provided by the Romanian Consortium.</a:t>
                      </a:r>
                    </a:p>
                    <a:p>
                      <a:pPr marL="457200" marR="0" indent="-45720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baseline="0" dirty="0" smtClean="0"/>
                        <a:t>Technical and business support offered to end-users, provided by the Romanian Consortium.</a:t>
                      </a:r>
                    </a:p>
                    <a:p>
                      <a:pPr marL="457200" marR="0" indent="-45720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baseline="0" dirty="0" smtClean="0"/>
                        <a:t>Hosting and administration of the Global Acceleration Platform, provided by the Romanian Consortium.</a:t>
                      </a:r>
                    </a:p>
                    <a:p>
                      <a:pPr marL="457200" marR="0" indent="-45720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i="0" kern="1200" dirty="0" smtClean="0">
                          <a:solidFill>
                            <a:schemeClr val="dk1"/>
                          </a:solidFill>
                          <a:latin typeface="+mn-lt"/>
                          <a:ea typeface="+mn-ea"/>
                          <a:cs typeface="+mn-cs"/>
                        </a:rPr>
                        <a:t>Build relationships with relevant</a:t>
                      </a:r>
                      <a:r>
                        <a:rPr lang="en-US" sz="1200" i="0" kern="1200" baseline="0" dirty="0" smtClean="0">
                          <a:solidFill>
                            <a:schemeClr val="dk1"/>
                          </a:solidFill>
                          <a:latin typeface="+mn-lt"/>
                          <a:ea typeface="+mn-ea"/>
                          <a:cs typeface="+mn-cs"/>
                        </a:rPr>
                        <a:t> networks of key stakeholders (</a:t>
                      </a:r>
                      <a:r>
                        <a:rPr lang="en-US" sz="1200" b="0" u="none" dirty="0" smtClean="0"/>
                        <a:t>Students,</a:t>
                      </a:r>
                      <a:r>
                        <a:rPr lang="en-US" sz="1200" b="0" u="none" baseline="0" dirty="0" smtClean="0"/>
                        <a:t> </a:t>
                      </a:r>
                      <a:r>
                        <a:rPr lang="en-US" sz="1200" noProof="0" dirty="0" smtClean="0"/>
                        <a:t>Professors, </a:t>
                      </a:r>
                      <a:r>
                        <a:rPr lang="en-US" sz="1200" b="0" u="none" baseline="0" dirty="0" smtClean="0"/>
                        <a:t>S</a:t>
                      </a:r>
                      <a:r>
                        <a:rPr lang="en-US" sz="1200" b="0" u="none" dirty="0" smtClean="0"/>
                        <a:t>tartups, Entrepreneurs, </a:t>
                      </a:r>
                      <a:r>
                        <a:rPr lang="en-US" sz="1200" noProof="0" dirty="0" smtClean="0"/>
                        <a:t>Freelancers, Consultants, Angel investors, Venture capitalists).</a:t>
                      </a:r>
                    </a:p>
                    <a:p>
                      <a:pPr marL="457200" marR="0" indent="-45720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dirty="0" smtClean="0"/>
                        <a:t>Continuous</a:t>
                      </a:r>
                      <a:r>
                        <a:rPr lang="en-US" sz="1200" baseline="0" dirty="0" smtClean="0"/>
                        <a:t> </a:t>
                      </a:r>
                      <a:r>
                        <a:rPr lang="en-US" sz="1200" dirty="0" smtClean="0"/>
                        <a:t>examination of the needs of both the “internal” and “external” communities</a:t>
                      </a:r>
                      <a:r>
                        <a:rPr lang="en-US" sz="1200" baseline="0" dirty="0" smtClean="0"/>
                        <a:t> of key stakeholders</a:t>
                      </a:r>
                      <a:r>
                        <a:rPr lang="en-US" sz="1200" dirty="0" smtClean="0"/>
                        <a:t> so as to expand the coverage of the platform  related</a:t>
                      </a:r>
                      <a:r>
                        <a:rPr lang="en-US" sz="1200" baseline="0" dirty="0" smtClean="0"/>
                        <a:t> </a:t>
                      </a:r>
                      <a:r>
                        <a:rPr lang="en-US" sz="1200" dirty="0" smtClean="0"/>
                        <a:t>services. </a:t>
                      </a:r>
                    </a:p>
                    <a:p>
                      <a:pPr marL="457200" marR="0" indent="-45720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dirty="0" smtClean="0"/>
                        <a:t>Create</a:t>
                      </a:r>
                      <a:r>
                        <a:rPr lang="en-US" sz="1200" baseline="0" dirty="0" smtClean="0"/>
                        <a:t> </a:t>
                      </a:r>
                      <a:r>
                        <a:rPr lang="en-US" sz="1200" dirty="0" smtClean="0"/>
                        <a:t>an enhancement plan so as to maintain constant updates of the content and emphasis on the design of the platform and its accessibility/ easiness, in order to be appealing for every category of user.</a:t>
                      </a:r>
                    </a:p>
                  </a:txBody>
                  <a:tcPr>
                    <a:solidFill>
                      <a:schemeClr val="accent3">
                        <a:tint val="40000"/>
                      </a:schemeClr>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1844824"/>
            <a:ext cx="8496944" cy="3139321"/>
          </a:xfrm>
          <a:prstGeom prst="rect">
            <a:avLst/>
          </a:prstGeom>
        </p:spPr>
        <p:txBody>
          <a:bodyPr wrap="square">
            <a:spAutoFit/>
          </a:bodyPr>
          <a:lstStyle/>
          <a:p>
            <a:pPr marL="284400" indent="-284400" algn="just">
              <a:buFont typeface="Wingdings" pitchFamily="2" charset="2"/>
              <a:buChar char="ü"/>
            </a:pPr>
            <a:r>
              <a:rPr lang="en-US" dirty="0" smtClean="0"/>
              <a:t>For a successful project lifecycle, dissemination and exploitation related activities are of utmost importance.  While dissemination activities are performed throughout the whole duration of the project, the exploitation plan concentrates on the project’s results during the last phase and afterwards, to reach sustainability after the project ends. </a:t>
            </a:r>
          </a:p>
          <a:p>
            <a:pPr marL="284400" indent="-284400" algn="just">
              <a:buFont typeface="Wingdings" pitchFamily="2" charset="2"/>
              <a:buChar char="ü"/>
            </a:pPr>
            <a:r>
              <a:rPr lang="en-US" dirty="0" smtClean="0"/>
              <a:t>The present document</a:t>
            </a:r>
            <a:r>
              <a:rPr lang="en-GB" dirty="0" smtClean="0"/>
              <a:t> aims to serve as a foundation for sustainable exploitation of the Global Acceleration Platform. More specifically:</a:t>
            </a:r>
          </a:p>
          <a:p>
            <a:pPr algn="just"/>
            <a:endParaRPr lang="en-GB" dirty="0" smtClean="0"/>
          </a:p>
          <a:p>
            <a:pPr algn="just">
              <a:buFont typeface="Wingdings" pitchFamily="2" charset="2"/>
              <a:buChar char="ü"/>
            </a:pPr>
            <a:endParaRPr lang="en-GB" dirty="0" smtClean="0"/>
          </a:p>
          <a:p>
            <a:pPr algn="just"/>
            <a:endParaRPr lang="en-US" dirty="0" smtClean="0"/>
          </a:p>
          <a:p>
            <a:endParaRPr lang="en-US" dirty="0"/>
          </a:p>
        </p:txBody>
      </p:sp>
      <p:sp>
        <p:nvSpPr>
          <p:cNvPr id="2" name="Title 1"/>
          <p:cNvSpPr>
            <a:spLocks noGrp="1"/>
          </p:cNvSpPr>
          <p:nvPr>
            <p:ph type="title"/>
          </p:nvPr>
        </p:nvSpPr>
        <p:spPr/>
        <p:txBody>
          <a:bodyPr/>
          <a:lstStyle/>
          <a:p>
            <a:r>
              <a:rPr lang="en-US" b="1" i="1" u="sng" dirty="0" smtClean="0"/>
              <a:t>Introduction</a:t>
            </a:r>
            <a:br>
              <a:rPr lang="en-US" b="1" i="1" u="sng" dirty="0" smtClean="0"/>
            </a:br>
            <a:endParaRPr lang="en-US" b="1" i="1" u="sng" dirty="0"/>
          </a:p>
        </p:txBody>
      </p:sp>
      <p:grpSp>
        <p:nvGrpSpPr>
          <p:cNvPr id="23" name="Group 22"/>
          <p:cNvGrpSpPr/>
          <p:nvPr/>
        </p:nvGrpSpPr>
        <p:grpSpPr>
          <a:xfrm>
            <a:off x="6372200" y="4221088"/>
            <a:ext cx="2533989" cy="1228331"/>
            <a:chOff x="5279076" y="5301208"/>
            <a:chExt cx="2533989" cy="1228331"/>
          </a:xfrm>
        </p:grpSpPr>
        <p:cxnSp>
          <p:nvCxnSpPr>
            <p:cNvPr id="7" name="Straight Connector 6"/>
            <p:cNvCxnSpPr>
              <a:stCxn id="4" idx="1"/>
              <a:endCxn id="5" idx="1"/>
            </p:cNvCxnSpPr>
            <p:nvPr/>
          </p:nvCxnSpPr>
          <p:spPr>
            <a:xfrm flipV="1">
              <a:off x="5306763" y="5322299"/>
              <a:ext cx="1302552" cy="482152"/>
            </a:xfrm>
            <a:prstGeom prst="line">
              <a:avLst/>
            </a:prstGeom>
            <a:ln w="25400">
              <a:solidFill>
                <a:srgbClr val="72AF2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4" idx="3"/>
              <a:endCxn id="5" idx="6"/>
            </p:cNvCxnSpPr>
            <p:nvPr/>
          </p:nvCxnSpPr>
          <p:spPr>
            <a:xfrm flipH="1" flipV="1">
              <a:off x="6732240" y="5373216"/>
              <a:ext cx="1053138" cy="958081"/>
            </a:xfrm>
            <a:prstGeom prst="line">
              <a:avLst/>
            </a:prstGeom>
            <a:ln w="25400">
              <a:solidFill>
                <a:srgbClr val="72AF2F"/>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rot="720000">
              <a:off x="5279076" y="5606209"/>
              <a:ext cx="2533989" cy="923330"/>
            </a:xfrm>
            <a:prstGeom prst="rect">
              <a:avLst/>
            </a:prstGeom>
          </p:spPr>
          <p:style>
            <a:lnRef idx="0">
              <a:schemeClr val="accent3"/>
            </a:lnRef>
            <a:fillRef idx="3">
              <a:schemeClr val="accent3"/>
            </a:fillRef>
            <a:effectRef idx="3">
              <a:schemeClr val="accent3"/>
            </a:effectRef>
            <a:fontRef idx="minor">
              <a:schemeClr val="lt1"/>
            </a:fontRef>
          </p:style>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endParaRPr lang="en-US" sz="10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a:p>
              <a:pPr algn="ctr"/>
              <a:r>
                <a:rPr lang="en-US" sz="3200" b="1" spc="200" dirty="0" smtClean="0">
                  <a:ln w="29210">
                    <a:solidFill>
                      <a:schemeClr val="accent3">
                        <a:tint val="10000"/>
                      </a:schemeClr>
                    </a:solidFill>
                  </a:ln>
                  <a:solidFill>
                    <a:schemeClr val="accent3">
                      <a:satMod val="200000"/>
                      <a:alpha val="50000"/>
                    </a:schemeClr>
                  </a:solidFill>
                  <a:effectLst>
                    <a:outerShdw blurRad="50800" dist="38100" algn="l" rotWithShape="0">
                      <a:prstClr val="black">
                        <a:alpha val="66000"/>
                      </a:prstClr>
                    </a:outerShdw>
                  </a:effectLst>
                </a:rPr>
                <a:t>Exploitation</a:t>
              </a:r>
            </a:p>
            <a:p>
              <a:pPr algn="ctr"/>
              <a:endParaRPr lang="en-US" sz="1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Oval 4"/>
            <p:cNvSpPr/>
            <p:nvPr/>
          </p:nvSpPr>
          <p:spPr>
            <a:xfrm>
              <a:off x="6588224" y="5301208"/>
              <a:ext cx="144016" cy="14401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
        <p:nvSpPr>
          <p:cNvPr id="22" name="Slide Number Placeholder 21"/>
          <p:cNvSpPr>
            <a:spLocks noGrp="1"/>
          </p:cNvSpPr>
          <p:nvPr>
            <p:ph type="sldNum" sz="quarter" idx="12"/>
          </p:nvPr>
        </p:nvSpPr>
        <p:spPr>
          <a:xfrm>
            <a:off x="7010400" y="6597352"/>
            <a:ext cx="2133600" cy="260648"/>
          </a:xfrm>
        </p:spPr>
        <p:txBody>
          <a:bodyPr/>
          <a:lstStyle/>
          <a:p>
            <a:fld id="{FE2A3BDA-5131-495C-8E96-12BF217C6D3C}" type="slidenum">
              <a:rPr lang="fi-FI" smtClean="0"/>
              <a:pPr/>
              <a:t>2</a:t>
            </a:fld>
            <a:endParaRPr lang="fi-FI" dirty="0"/>
          </a:p>
        </p:txBody>
      </p:sp>
      <p:sp>
        <p:nvSpPr>
          <p:cNvPr id="24" name="Rectangle 23"/>
          <p:cNvSpPr/>
          <p:nvPr/>
        </p:nvSpPr>
        <p:spPr>
          <a:xfrm>
            <a:off x="395536" y="3933056"/>
            <a:ext cx="5544616" cy="2400657"/>
          </a:xfrm>
          <a:prstGeom prst="rect">
            <a:avLst/>
          </a:prstGeom>
        </p:spPr>
        <p:txBody>
          <a:bodyPr wrap="square">
            <a:spAutoFit/>
          </a:bodyPr>
          <a:lstStyle/>
          <a:p>
            <a:pPr lvl="2" indent="-457200" algn="just">
              <a:buFont typeface="Wingdings" pitchFamily="2" charset="2"/>
              <a:buChar char="ü"/>
            </a:pPr>
            <a:r>
              <a:rPr lang="en-GB" sz="1600" i="1" dirty="0"/>
              <a:t>I</a:t>
            </a:r>
            <a:r>
              <a:rPr lang="en-GB" sz="1600" i="1" dirty="0" smtClean="0"/>
              <a:t>t aims to initially present the concept of the Acceleration Platform: mission, concept, objectives, stakeholders and a brief status of the developments.</a:t>
            </a:r>
          </a:p>
          <a:p>
            <a:pPr lvl="2" indent="-457200" algn="just">
              <a:buFont typeface="Wingdings" pitchFamily="2" charset="2"/>
              <a:buChar char="ü"/>
            </a:pPr>
            <a:r>
              <a:rPr lang="en-GB" sz="1600" i="1" dirty="0"/>
              <a:t>T</a:t>
            </a:r>
            <a:r>
              <a:rPr lang="en-GB" sz="1600" i="1" dirty="0" smtClean="0"/>
              <a:t>he document further presents the results related to the analysis performed on the key strengths, weaknesses, opportunities and threats. </a:t>
            </a:r>
          </a:p>
          <a:p>
            <a:pPr lvl="2" indent="-457200" algn="just">
              <a:buFont typeface="Wingdings" pitchFamily="2" charset="2"/>
              <a:buChar char="ü"/>
            </a:pPr>
            <a:r>
              <a:rPr lang="en-GB" sz="1600" i="1" dirty="0" smtClean="0"/>
              <a:t>finally, a marketing and exploitation plan completes the present document.</a:t>
            </a:r>
          </a:p>
          <a:p>
            <a:pPr algn="just"/>
            <a:endParaRPr lang="en-GB"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Ownership of results and intellectual property rights</a:t>
            </a:r>
            <a:endParaRPr lang="en-US" b="1" i="1" u="sng" dirty="0"/>
          </a:p>
        </p:txBody>
      </p:sp>
      <p:sp>
        <p:nvSpPr>
          <p:cNvPr id="3" name="TextBox 2"/>
          <p:cNvSpPr txBox="1"/>
          <p:nvPr/>
        </p:nvSpPr>
        <p:spPr>
          <a:xfrm>
            <a:off x="467544" y="2012647"/>
            <a:ext cx="8280920" cy="369332"/>
          </a:xfrm>
          <a:prstGeom prst="rect">
            <a:avLst/>
          </a:prstGeom>
          <a:noFill/>
        </p:spPr>
        <p:txBody>
          <a:bodyPr wrap="square" rtlCol="0">
            <a:spAutoFit/>
          </a:bodyPr>
          <a:lstStyle/>
          <a:p>
            <a:pPr algn="just"/>
            <a:r>
              <a:rPr lang="en-GB" dirty="0" smtClean="0"/>
              <a:t>Legal grounds, as stipulated in the Project Co-operation Agreement:</a:t>
            </a:r>
          </a:p>
        </p:txBody>
      </p:sp>
      <p:sp>
        <p:nvSpPr>
          <p:cNvPr id="6" name="Slide Number Placeholder 5"/>
          <p:cNvSpPr>
            <a:spLocks noGrp="1"/>
          </p:cNvSpPr>
          <p:nvPr>
            <p:ph type="sldNum" sz="quarter" idx="12"/>
          </p:nvPr>
        </p:nvSpPr>
        <p:spPr>
          <a:xfrm>
            <a:off x="7010400" y="6597352"/>
            <a:ext cx="2133600" cy="260648"/>
          </a:xfrm>
        </p:spPr>
        <p:txBody>
          <a:bodyPr/>
          <a:lstStyle/>
          <a:p>
            <a:fld id="{FE2A3BDA-5131-495C-8E96-12BF217C6D3C}" type="slidenum">
              <a:rPr lang="fi-FI" smtClean="0"/>
              <a:pPr/>
              <a:t>20</a:t>
            </a:fld>
            <a:endParaRPr lang="fi-FI" dirty="0"/>
          </a:p>
        </p:txBody>
      </p:sp>
      <p:graphicFrame>
        <p:nvGraphicFramePr>
          <p:cNvPr id="7" name="Table 6"/>
          <p:cNvGraphicFramePr>
            <a:graphicFrameLocks noGrp="1"/>
          </p:cNvGraphicFramePr>
          <p:nvPr/>
        </p:nvGraphicFramePr>
        <p:xfrm>
          <a:off x="467544" y="2348880"/>
          <a:ext cx="8280920" cy="4023360"/>
        </p:xfrm>
        <a:graphic>
          <a:graphicData uri="http://schemas.openxmlformats.org/drawingml/2006/table">
            <a:tbl>
              <a:tblPr firstRow="1" bandRow="1">
                <a:effectLst>
                  <a:innerShdw blurRad="63500" dist="50800" dir="13500000">
                    <a:prstClr val="black">
                      <a:alpha val="50000"/>
                    </a:prstClr>
                  </a:innerShdw>
                </a:effectLst>
                <a:tableStyleId>{F5AB1C69-6EDB-4FF4-983F-18BD219EF322}</a:tableStyleId>
              </a:tblPr>
              <a:tblGrid>
                <a:gridCol w="8280920"/>
              </a:tblGrid>
              <a:tr h="260688">
                <a:tc>
                  <a:txBody>
                    <a:bodyPr/>
                    <a:lstStyle/>
                    <a:p>
                      <a:pPr algn="just"/>
                      <a:r>
                        <a:rPr lang="en-GB" sz="1200" b="0" dirty="0" smtClean="0"/>
                        <a:t>“7.2 …in cases where the Foreground Know How is or incorporates or is intended to be or to incorporate Software Results, the Parties agree that:</a:t>
                      </a:r>
                      <a:endParaRPr lang="en-US" sz="1200" b="0" dirty="0" smtClean="0"/>
                    </a:p>
                    <a:p>
                      <a:pPr algn="just"/>
                      <a:r>
                        <a:rPr lang="en-GB" sz="1200" b="0" dirty="0" smtClean="0"/>
                        <a:t>(1)  Each Party may take appropriate actions to protect Software Results developed by such Party under the Project by such rights as are available under such Party's national legal system including without limitation copyright or any other similar statutory right, and to protect such Software Results to the extent reasonably possible as proprietary information.</a:t>
                      </a:r>
                      <a:endParaRPr lang="en-US" sz="1200" b="0" dirty="0" smtClean="0"/>
                    </a:p>
                    <a:p>
                      <a:pPr algn="just"/>
                      <a:r>
                        <a:rPr lang="en-GB" sz="1200" b="0" dirty="0" smtClean="0"/>
                        <a:t>(2) Unless and save to the extent previously agreed in writing, the Parties will within one year from the starting date of the Project, or if not feasible within such time period at a later date to be determined by common agreement, determine the procedures and schedules for making available the Software Results generated under the Project. “</a:t>
                      </a:r>
                      <a:endParaRPr lang="en-US" sz="1200" b="0" dirty="0" smtClean="0"/>
                    </a:p>
                  </a:txBody>
                  <a:tcPr>
                    <a:solidFill>
                      <a:srgbClr val="72AF2F"/>
                    </a:solidFill>
                  </a:tcPr>
                </a:tc>
              </a:tr>
              <a:tr h="1204626">
                <a:tc>
                  <a:txBody>
                    <a:bodyPr/>
                    <a:lstStyle/>
                    <a:p>
                      <a:pPr algn="just"/>
                      <a:r>
                        <a:rPr lang="en-GB" sz="1200" dirty="0" smtClean="0"/>
                        <a:t>“7.3 …in cases where the Foreground Know How is or incorporates or is intended to be or to incorporate Software Results of the Projects and notwithstanding any provision that may be to the contrary in this PCA, the Parties agree that the user rights and licences described in Article IX IFA shall be deemed to include:</a:t>
                      </a:r>
                      <a:endParaRPr lang="en-US" sz="1200" dirty="0" smtClean="0"/>
                    </a:p>
                    <a:p>
                      <a:pPr algn="just"/>
                      <a:r>
                        <a:rPr lang="en-GB" sz="1200" dirty="0" smtClean="0"/>
                        <a:t>(a) the right for each Party and its Affiliated Companies to use (including without limitation the right to adapt, modify, convert, translate and copy) any Software Results of the Project. However, the source code included in the Software Results, when containing Background, will not be released and no rights to use (for example, to modify, transfer, sublicense, or make available) such source code of the Software Results are granted unless the Parties involved enter into a specific agreement for that purpose; and</a:t>
                      </a:r>
                      <a:endParaRPr lang="en-US" sz="1200" dirty="0" smtClean="0"/>
                    </a:p>
                    <a:p>
                      <a:pPr algn="just"/>
                      <a:r>
                        <a:rPr lang="en-GB" sz="1200" dirty="0" smtClean="0"/>
                        <a:t>(b) the right for each Party and its Affiliated Companies to sublicense to any third party in the normal course of business the rights granted in subparagraph (a) above, provided that each such sublicense shall be made by an agreement in writing or by any other legally equivalent method specifying the protective rights of the Party or Parties concerned, and protecting the confidential nature of the proprietary information made available to such third party. Before sublicensing the source code of the Project or any relating design data, the previous written approval of the owner of the Software Results shall be obtained.”</a:t>
                      </a:r>
                      <a:endParaRPr lang="en-US" sz="1200" dirty="0" smtClean="0"/>
                    </a:p>
                  </a:txBody>
                  <a:tcPr>
                    <a:solidFill>
                      <a:schemeClr val="accent3">
                        <a:tint val="40000"/>
                      </a:schemeClr>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clusion.jpg"/>
          <p:cNvPicPr>
            <a:picLocks noChangeAspect="1"/>
          </p:cNvPicPr>
          <p:nvPr/>
        </p:nvPicPr>
        <p:blipFill>
          <a:blip r:embed="rId2" cstate="print"/>
          <a:stretch>
            <a:fillRect/>
          </a:stretch>
        </p:blipFill>
        <p:spPr>
          <a:xfrm>
            <a:off x="2267744" y="4114800"/>
            <a:ext cx="4572000" cy="2743200"/>
          </a:xfrm>
          <a:prstGeom prst="rect">
            <a:avLst/>
          </a:prstGeom>
        </p:spPr>
      </p:pic>
      <p:sp>
        <p:nvSpPr>
          <p:cNvPr id="2" name="Title 1"/>
          <p:cNvSpPr>
            <a:spLocks noGrp="1"/>
          </p:cNvSpPr>
          <p:nvPr>
            <p:ph type="title"/>
          </p:nvPr>
        </p:nvSpPr>
        <p:spPr/>
        <p:txBody>
          <a:bodyPr/>
          <a:lstStyle/>
          <a:p>
            <a:r>
              <a:rPr lang="en-US" b="1" i="1" u="sng" dirty="0" smtClean="0"/>
              <a:t>Conclusions</a:t>
            </a:r>
            <a:endParaRPr lang="en-US" b="1" i="1" u="sng" dirty="0"/>
          </a:p>
        </p:txBody>
      </p:sp>
      <p:sp>
        <p:nvSpPr>
          <p:cNvPr id="3" name="TextBox 2"/>
          <p:cNvSpPr txBox="1"/>
          <p:nvPr/>
        </p:nvSpPr>
        <p:spPr>
          <a:xfrm>
            <a:off x="457200" y="2420888"/>
            <a:ext cx="8219256" cy="2031325"/>
          </a:xfrm>
          <a:prstGeom prst="rect">
            <a:avLst/>
          </a:prstGeom>
          <a:noFill/>
        </p:spPr>
        <p:txBody>
          <a:bodyPr wrap="square" rtlCol="0">
            <a:spAutoFit/>
          </a:bodyPr>
          <a:lstStyle/>
          <a:p>
            <a:pPr algn="just"/>
            <a:r>
              <a:rPr lang="en-US" dirty="0" smtClean="0"/>
              <a:t>The Global Acceleration Platform has the potential to support start-ups in their go-to-market process due to the fact that it provides structured information for accelerating the business process.</a:t>
            </a:r>
          </a:p>
          <a:p>
            <a:pPr algn="just"/>
            <a:endParaRPr lang="en-US" dirty="0" smtClean="0"/>
          </a:p>
          <a:p>
            <a:pPr algn="just"/>
            <a:r>
              <a:rPr lang="en-US" dirty="0" smtClean="0"/>
              <a:t>Acknowledging the importance of the competitive landscape and aiming towards the effective strategy approach, the Accelerate project partners will continuously promote the platform to expand its users database.</a:t>
            </a:r>
            <a:endParaRPr lang="en-US" dirty="0"/>
          </a:p>
        </p:txBody>
      </p:sp>
      <p:sp>
        <p:nvSpPr>
          <p:cNvPr id="5" name="Slide Number Placeholder 4"/>
          <p:cNvSpPr>
            <a:spLocks noGrp="1"/>
          </p:cNvSpPr>
          <p:nvPr>
            <p:ph type="sldNum" sz="quarter" idx="12"/>
          </p:nvPr>
        </p:nvSpPr>
        <p:spPr>
          <a:xfrm>
            <a:off x="7010400" y="6597352"/>
            <a:ext cx="2133600" cy="260648"/>
          </a:xfrm>
        </p:spPr>
        <p:txBody>
          <a:bodyPr/>
          <a:lstStyle/>
          <a:p>
            <a:fld id="{FE2A3BDA-5131-495C-8E96-12BF217C6D3C}" type="slidenum">
              <a:rPr lang="fi-FI" smtClean="0"/>
              <a:pPr/>
              <a:t>21</a:t>
            </a:fld>
            <a:endParaRPr lang="fi-FI" dirty="0"/>
          </a:p>
        </p:txBody>
      </p:sp>
    </p:spTree>
    <p:extLst>
      <p:ext uri="{BB962C8B-B14F-4D97-AF65-F5344CB8AC3E}">
        <p14:creationId xmlns:p14="http://schemas.microsoft.com/office/powerpoint/2010/main" xmlns="" val="446366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Introduction</a:t>
            </a:r>
            <a:br>
              <a:rPr lang="en-US" b="1" i="1" u="sng" dirty="0" smtClean="0"/>
            </a:br>
            <a:endParaRPr lang="en-US" b="1" i="1" u="sng" dirty="0"/>
          </a:p>
        </p:txBody>
      </p:sp>
      <p:sp>
        <p:nvSpPr>
          <p:cNvPr id="3" name="Rectangle 2"/>
          <p:cNvSpPr/>
          <p:nvPr/>
        </p:nvSpPr>
        <p:spPr>
          <a:xfrm>
            <a:off x="539552" y="1951672"/>
            <a:ext cx="8208912" cy="1200329"/>
          </a:xfrm>
          <a:prstGeom prst="rect">
            <a:avLst/>
          </a:prstGeom>
        </p:spPr>
        <p:txBody>
          <a:bodyPr wrap="square">
            <a:spAutoFit/>
          </a:bodyPr>
          <a:lstStyle/>
          <a:p>
            <a:pPr marL="284400" indent="-284400" algn="just">
              <a:buFont typeface="Wingdings" pitchFamily="2" charset="2"/>
              <a:buChar char="ü"/>
            </a:pPr>
            <a:r>
              <a:rPr lang="en-US" dirty="0" smtClean="0"/>
              <a:t>Our main goal was to develop an on-going work plan for setting up the main exploitation aspects of the Global Acceleration Platform and to establish suitable actions to make it successful, sustainable and long lasting.</a:t>
            </a:r>
          </a:p>
          <a:p>
            <a:pPr algn="just"/>
            <a:r>
              <a:rPr lang="en-US" dirty="0" smtClean="0"/>
              <a:t>To do this: </a:t>
            </a:r>
          </a:p>
        </p:txBody>
      </p:sp>
      <p:graphicFrame>
        <p:nvGraphicFramePr>
          <p:cNvPr id="4" name="Diagram 3"/>
          <p:cNvGraphicFramePr/>
          <p:nvPr>
            <p:extLst>
              <p:ext uri="{D42A27DB-BD31-4B8C-83A1-F6EECF244321}">
                <p14:modId xmlns:p14="http://schemas.microsoft.com/office/powerpoint/2010/main" xmlns="" val="2080423262"/>
              </p:ext>
            </p:extLst>
          </p:nvPr>
        </p:nvGraphicFramePr>
        <p:xfrm>
          <a:off x="539552" y="3195736"/>
          <a:ext cx="8208912" cy="3113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590550" y="2540298"/>
            <a:ext cx="2286000" cy="923330"/>
          </a:xfrm>
          <a:prstGeom prst="rect">
            <a:avLst/>
          </a:prstGeom>
        </p:spPr>
        <p:txBody>
          <a:bodyPr>
            <a:spAutoFit/>
          </a:bodyPr>
          <a:lstStyle/>
          <a:p>
            <a:pPr lvl="0" algn="just"/>
            <a:endParaRPr lang="en-US" dirty="0" smtClean="0">
              <a:solidFill>
                <a:prstClr val="black"/>
              </a:solidFill>
            </a:endParaRPr>
          </a:p>
          <a:p>
            <a:pPr lvl="0" algn="just"/>
            <a:endParaRPr lang="en-US" dirty="0" smtClean="0">
              <a:solidFill>
                <a:prstClr val="black"/>
              </a:solidFill>
            </a:endParaRPr>
          </a:p>
          <a:p>
            <a:pPr lvl="0" algn="just"/>
            <a:r>
              <a:rPr lang="en-US" dirty="0" smtClean="0">
                <a:solidFill>
                  <a:prstClr val="black"/>
                </a:solidFill>
              </a:rPr>
              <a:t> </a:t>
            </a:r>
            <a:endParaRPr lang="en-US" dirty="0"/>
          </a:p>
        </p:txBody>
      </p:sp>
      <p:sp>
        <p:nvSpPr>
          <p:cNvPr id="6" name="Slide Number Placeholder 5"/>
          <p:cNvSpPr>
            <a:spLocks noGrp="1"/>
          </p:cNvSpPr>
          <p:nvPr>
            <p:ph type="sldNum" sz="quarter" idx="12"/>
          </p:nvPr>
        </p:nvSpPr>
        <p:spPr>
          <a:xfrm>
            <a:off x="7010400" y="6597352"/>
            <a:ext cx="2133600" cy="260648"/>
          </a:xfrm>
        </p:spPr>
        <p:txBody>
          <a:bodyPr/>
          <a:lstStyle/>
          <a:p>
            <a:fld id="{FE2A3BDA-5131-495C-8E96-12BF217C6D3C}" type="slidenum">
              <a:rPr lang="fi-FI" smtClean="0"/>
              <a:pPr/>
              <a:t>3</a:t>
            </a:fld>
            <a:endParaRPr lang="fi-FI"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95736" y="3429000"/>
            <a:ext cx="4762500" cy="2714625"/>
          </a:xfrm>
          <a:prstGeom prst="rect">
            <a:avLst/>
          </a:prstGeom>
        </p:spPr>
      </p:pic>
      <p:sp>
        <p:nvSpPr>
          <p:cNvPr id="2" name="Title 1"/>
          <p:cNvSpPr>
            <a:spLocks noGrp="1"/>
          </p:cNvSpPr>
          <p:nvPr>
            <p:ph type="title"/>
          </p:nvPr>
        </p:nvSpPr>
        <p:spPr/>
        <p:txBody>
          <a:bodyPr/>
          <a:lstStyle/>
          <a:p>
            <a:r>
              <a:rPr lang="en-US" b="1" i="1" u="sng" dirty="0"/>
              <a:t>Our Mission</a:t>
            </a:r>
          </a:p>
        </p:txBody>
      </p:sp>
      <p:sp>
        <p:nvSpPr>
          <p:cNvPr id="3" name="TextBox 2"/>
          <p:cNvSpPr txBox="1"/>
          <p:nvPr/>
        </p:nvSpPr>
        <p:spPr>
          <a:xfrm>
            <a:off x="539552" y="2132856"/>
            <a:ext cx="8003232" cy="923330"/>
          </a:xfrm>
          <a:prstGeom prst="rect">
            <a:avLst/>
          </a:prstGeom>
          <a:noFill/>
          <a:ln>
            <a:solidFill>
              <a:schemeClr val="tx1"/>
            </a:solidFill>
          </a:ln>
        </p:spPr>
        <p:txBody>
          <a:bodyPr wrap="square" rtlCol="0">
            <a:spAutoFit/>
          </a:bodyPr>
          <a:lstStyle/>
          <a:p>
            <a:pPr algn="ctr"/>
            <a:r>
              <a:rPr lang="en-US" dirty="0" smtClean="0"/>
              <a:t>The Acceleration Platform aims </a:t>
            </a:r>
            <a:r>
              <a:rPr lang="en-US" dirty="0"/>
              <a:t>to enable the knowledge transfer on a massive scale to support companies in accelerating </a:t>
            </a:r>
            <a:r>
              <a:rPr lang="en-US" dirty="0" smtClean="0"/>
              <a:t>their businesses to reach faster to the markets, </a:t>
            </a:r>
            <a:r>
              <a:rPr lang="en-US" dirty="0"/>
              <a:t>based on </a:t>
            </a:r>
            <a:r>
              <a:rPr lang="en-US" dirty="0" smtClean="0"/>
              <a:t>the users </a:t>
            </a:r>
            <a:r>
              <a:rPr lang="en-US" dirty="0"/>
              <a:t>needs </a:t>
            </a:r>
            <a:r>
              <a:rPr lang="en-US" dirty="0" smtClean="0"/>
              <a:t>and demands.</a:t>
            </a:r>
            <a:endParaRPr lang="en-US" dirty="0"/>
          </a:p>
        </p:txBody>
      </p:sp>
      <p:sp>
        <p:nvSpPr>
          <p:cNvPr id="5" name="Slide Number Placeholder 4"/>
          <p:cNvSpPr>
            <a:spLocks noGrp="1"/>
          </p:cNvSpPr>
          <p:nvPr>
            <p:ph type="sldNum" sz="quarter" idx="12"/>
          </p:nvPr>
        </p:nvSpPr>
        <p:spPr>
          <a:xfrm>
            <a:off x="7010400" y="6597352"/>
            <a:ext cx="2133600" cy="260648"/>
          </a:xfrm>
        </p:spPr>
        <p:txBody>
          <a:bodyPr/>
          <a:lstStyle/>
          <a:p>
            <a:fld id="{FE2A3BDA-5131-495C-8E96-12BF217C6D3C}" type="slidenum">
              <a:rPr lang="fi-FI" smtClean="0"/>
              <a:pPr/>
              <a:t>4</a:t>
            </a:fld>
            <a:endParaRPr lang="fi-FI" dirty="0"/>
          </a:p>
        </p:txBody>
      </p:sp>
    </p:spTree>
    <p:extLst>
      <p:ext uri="{BB962C8B-B14F-4D97-AF65-F5344CB8AC3E}">
        <p14:creationId xmlns:p14="http://schemas.microsoft.com/office/powerpoint/2010/main" xmlns="" val="3672539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Concept of the Global Acceleration Platform</a:t>
            </a:r>
            <a:endParaRPr lang="en-US" b="1" i="1" u="sng" dirty="0"/>
          </a:p>
        </p:txBody>
      </p:sp>
      <p:graphicFrame>
        <p:nvGraphicFramePr>
          <p:cNvPr id="5" name="Diagram 4"/>
          <p:cNvGraphicFramePr/>
          <p:nvPr>
            <p:extLst>
              <p:ext uri="{D42A27DB-BD31-4B8C-83A1-F6EECF244321}">
                <p14:modId xmlns:p14="http://schemas.microsoft.com/office/powerpoint/2010/main" xmlns="" val="831274588"/>
              </p:ext>
            </p:extLst>
          </p:nvPr>
        </p:nvGraphicFramePr>
        <p:xfrm>
          <a:off x="107504" y="217331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5"/>
          <p:cNvPicPr>
            <a:picLocks noChangeAspect="1" noChangeArrowheads="1"/>
          </p:cNvPicPr>
          <p:nvPr/>
        </p:nvPicPr>
        <p:blipFill>
          <a:blip r:embed="rId7" cstate="print"/>
          <a:srcRect/>
          <a:stretch>
            <a:fillRect/>
          </a:stretch>
        </p:blipFill>
        <p:spPr bwMode="auto">
          <a:xfrm>
            <a:off x="6156176" y="1988840"/>
            <a:ext cx="2743324" cy="1262294"/>
          </a:xfrm>
          <a:prstGeom prst="rect">
            <a:avLst/>
          </a:prstGeom>
          <a:noFill/>
          <a:ln w="9525">
            <a:solidFill>
              <a:srgbClr val="72AF2F"/>
            </a:solidFill>
            <a:miter lim="800000"/>
            <a:headEnd/>
            <a:tailEnd/>
          </a:ln>
        </p:spPr>
      </p:pic>
      <p:pic>
        <p:nvPicPr>
          <p:cNvPr id="1026" name="Picture 2"/>
          <p:cNvPicPr>
            <a:picLocks noChangeAspect="1" noChangeArrowheads="1"/>
          </p:cNvPicPr>
          <p:nvPr/>
        </p:nvPicPr>
        <p:blipFill>
          <a:blip r:embed="rId8" cstate="print"/>
          <a:srcRect/>
          <a:stretch>
            <a:fillRect/>
          </a:stretch>
        </p:blipFill>
        <p:spPr bwMode="auto">
          <a:xfrm>
            <a:off x="6228184" y="4509661"/>
            <a:ext cx="2699792" cy="1511627"/>
          </a:xfrm>
          <a:prstGeom prst="rect">
            <a:avLst/>
          </a:prstGeom>
          <a:noFill/>
          <a:ln w="9525">
            <a:solidFill>
              <a:srgbClr val="72AF2F"/>
            </a:solidFill>
            <a:miter lim="800000"/>
            <a:headEnd/>
            <a:tailEnd/>
          </a:ln>
        </p:spPr>
      </p:pic>
      <p:sp>
        <p:nvSpPr>
          <p:cNvPr id="7" name="Slide Number Placeholder 6"/>
          <p:cNvSpPr>
            <a:spLocks noGrp="1"/>
          </p:cNvSpPr>
          <p:nvPr>
            <p:ph type="sldNum" sz="quarter" idx="12"/>
          </p:nvPr>
        </p:nvSpPr>
        <p:spPr>
          <a:xfrm>
            <a:off x="7010400" y="6597352"/>
            <a:ext cx="2133600" cy="260648"/>
          </a:xfrm>
        </p:spPr>
        <p:txBody>
          <a:bodyPr/>
          <a:lstStyle/>
          <a:p>
            <a:fld id="{FE2A3BDA-5131-495C-8E96-12BF217C6D3C}" type="slidenum">
              <a:rPr lang="fi-FI" smtClean="0"/>
              <a:pPr/>
              <a:t>5</a:t>
            </a:fld>
            <a:endParaRPr lang="fi-FI" dirty="0"/>
          </a:p>
        </p:txBody>
      </p:sp>
      <p:pic>
        <p:nvPicPr>
          <p:cNvPr id="3" name="Picture 2"/>
          <p:cNvPicPr>
            <a:picLocks noChangeAspect="1" noChangeArrowheads="1"/>
          </p:cNvPicPr>
          <p:nvPr/>
        </p:nvPicPr>
        <p:blipFill>
          <a:blip r:embed="rId9" cstate="print"/>
          <a:srcRect/>
          <a:stretch>
            <a:fillRect/>
          </a:stretch>
        </p:blipFill>
        <p:spPr bwMode="auto">
          <a:xfrm flipH="1">
            <a:off x="6300192" y="2996952"/>
            <a:ext cx="2747149" cy="1354468"/>
          </a:xfrm>
          <a:prstGeom prst="rect">
            <a:avLst/>
          </a:prstGeom>
          <a:noFill/>
          <a:ln w="9525">
            <a:solidFill>
              <a:srgbClr val="72AF2F"/>
            </a:solidFill>
            <a:miter lim="800000"/>
            <a:headEnd/>
            <a:tailEnd/>
          </a:ln>
        </p:spPr>
      </p:pic>
    </p:spTree>
    <p:extLst>
      <p:ext uri="{BB962C8B-B14F-4D97-AF65-F5344CB8AC3E}">
        <p14:creationId xmlns:p14="http://schemas.microsoft.com/office/powerpoint/2010/main" xmlns="" val="29763324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Objectives</a:t>
            </a:r>
            <a:endParaRPr lang="en-US" b="1" i="1" u="sng" dirty="0"/>
          </a:p>
        </p:txBody>
      </p:sp>
      <p:sp>
        <p:nvSpPr>
          <p:cNvPr id="3" name="TextBox 2"/>
          <p:cNvSpPr txBox="1"/>
          <p:nvPr/>
        </p:nvSpPr>
        <p:spPr>
          <a:xfrm>
            <a:off x="467544" y="2060848"/>
            <a:ext cx="8280920" cy="3970318"/>
          </a:xfrm>
          <a:prstGeom prst="rect">
            <a:avLst/>
          </a:prstGeom>
          <a:noFill/>
        </p:spPr>
        <p:txBody>
          <a:bodyPr wrap="square" rtlCol="0">
            <a:spAutoFit/>
          </a:bodyPr>
          <a:lstStyle/>
          <a:p>
            <a:pPr marL="285750" lvl="2" indent="-285750" algn="just">
              <a:buFont typeface="Wingdings" pitchFamily="2" charset="2"/>
              <a:buChar char="ü"/>
            </a:pPr>
            <a:r>
              <a:rPr lang="en-US" dirty="0" smtClean="0"/>
              <a:t>The Global Acceleration Platform aims to create a solid network of startups, investors, entrepreneurs and advisors in different areas of expertise and help them collaborate in an accessible manner, without loosing precious time in looking for the appropriate partners to foster their project / product or business ideas.</a:t>
            </a:r>
          </a:p>
          <a:p>
            <a:pPr algn="just">
              <a:buFont typeface="Wingdings" pitchFamily="2" charset="2"/>
              <a:buChar char="ü"/>
            </a:pPr>
            <a:endParaRPr lang="en-US" dirty="0" smtClean="0"/>
          </a:p>
          <a:p>
            <a:pPr marL="742950" lvl="3" indent="-285750" algn="just">
              <a:buFont typeface="Wingdings" pitchFamily="2" charset="2"/>
              <a:buChar char="ü"/>
            </a:pPr>
            <a:r>
              <a:rPr lang="en-US" i="1" dirty="0" smtClean="0"/>
              <a:t>To this intend, an innovative solution to introduce the matchmaking concept in Romania and emerging European Countries, was developed so as to sustain startups in their growing process on the market. </a:t>
            </a:r>
          </a:p>
          <a:p>
            <a:pPr marL="742950" lvl="3" indent="-285750" algn="just">
              <a:buFont typeface="Wingdings" pitchFamily="2" charset="2"/>
              <a:buChar char="ü"/>
            </a:pPr>
            <a:endParaRPr lang="en-US" i="1" dirty="0" smtClean="0"/>
          </a:p>
          <a:p>
            <a:pPr marL="742950" lvl="3" indent="-285750" algn="just">
              <a:buFont typeface="Wingdings" pitchFamily="2" charset="2"/>
              <a:buChar char="ü"/>
            </a:pPr>
            <a:r>
              <a:rPr lang="en-US" i="1" dirty="0" smtClean="0"/>
              <a:t>Inasmuch as the platform will extend the number of users, tools like Google Search Console have been included to optimize the search results and improve the way that potential users are directed to our business accelerator.</a:t>
            </a:r>
          </a:p>
          <a:p>
            <a:pPr lvl="2" algn="just">
              <a:buFont typeface="Wingdings" pitchFamily="2" charset="2"/>
              <a:buChar char="ü"/>
            </a:pPr>
            <a:endParaRPr lang="en-US" dirty="0" smtClean="0"/>
          </a:p>
          <a:p>
            <a:pPr algn="just"/>
            <a:endParaRPr lang="en-US" dirty="0"/>
          </a:p>
        </p:txBody>
      </p:sp>
      <p:sp>
        <p:nvSpPr>
          <p:cNvPr id="6" name="Slide Number Placeholder 5"/>
          <p:cNvSpPr>
            <a:spLocks noGrp="1"/>
          </p:cNvSpPr>
          <p:nvPr>
            <p:ph type="sldNum" sz="quarter" idx="12"/>
          </p:nvPr>
        </p:nvSpPr>
        <p:spPr>
          <a:xfrm>
            <a:off x="7010400" y="6597352"/>
            <a:ext cx="2133600" cy="260648"/>
          </a:xfrm>
        </p:spPr>
        <p:txBody>
          <a:bodyPr/>
          <a:lstStyle/>
          <a:p>
            <a:fld id="{FE2A3BDA-5131-495C-8E96-12BF217C6D3C}" type="slidenum">
              <a:rPr lang="fi-FI" smtClean="0"/>
              <a:pPr/>
              <a:t>6</a:t>
            </a:fld>
            <a:endParaRPr lang="fi-FI" dirty="0"/>
          </a:p>
        </p:txBody>
      </p:sp>
    </p:spTree>
    <p:extLst>
      <p:ext uri="{BB962C8B-B14F-4D97-AF65-F5344CB8AC3E}">
        <p14:creationId xmlns:p14="http://schemas.microsoft.com/office/powerpoint/2010/main" xmlns="" val="3038416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Status of the platform developments</a:t>
            </a:r>
            <a:endParaRPr lang="en-US" b="1" i="1" u="sng" dirty="0"/>
          </a:p>
        </p:txBody>
      </p:sp>
      <p:sp>
        <p:nvSpPr>
          <p:cNvPr id="4" name="TextBox 3"/>
          <p:cNvSpPr txBox="1"/>
          <p:nvPr/>
        </p:nvSpPr>
        <p:spPr>
          <a:xfrm>
            <a:off x="467544" y="1981284"/>
            <a:ext cx="8136904" cy="3108543"/>
          </a:xfrm>
          <a:prstGeom prst="rect">
            <a:avLst/>
          </a:prstGeom>
          <a:noFill/>
        </p:spPr>
        <p:txBody>
          <a:bodyPr wrap="square" rtlCol="0">
            <a:spAutoFit/>
          </a:bodyPr>
          <a:lstStyle/>
          <a:p>
            <a:pPr marL="284400" indent="-284400" algn="just">
              <a:buFont typeface="Wingdings" pitchFamily="2" charset="2"/>
              <a:buChar char="ü"/>
            </a:pPr>
            <a:r>
              <a:rPr lang="en-US" sz="1400" dirty="0" smtClean="0"/>
              <a:t>The Global Acceleration Platform is built in </a:t>
            </a:r>
            <a:r>
              <a:rPr lang="en-US" sz="1400" b="1" i="1" u="sng" dirty="0" smtClean="0"/>
              <a:t>Drupal</a:t>
            </a:r>
            <a:r>
              <a:rPr lang="en-US" sz="1400" dirty="0" smtClean="0"/>
              <a:t> and uses modules that enhance the functionality of the platform, the administrator dashboard and the front view of the site, giving a much better experience to both developers and users.</a:t>
            </a:r>
          </a:p>
          <a:p>
            <a:pPr marL="284400" indent="-284400" algn="just"/>
            <a:endParaRPr lang="en-US" sz="1400" dirty="0" smtClean="0"/>
          </a:p>
          <a:p>
            <a:pPr marL="284400" indent="-284400" algn="just">
              <a:buFont typeface="Wingdings" pitchFamily="2" charset="2"/>
              <a:buChar char="ü"/>
            </a:pPr>
            <a:r>
              <a:rPr lang="en-US" sz="1400" dirty="0" smtClean="0"/>
              <a:t>The platform provides meaningful information about the overall </a:t>
            </a:r>
            <a:r>
              <a:rPr lang="en-US" sz="1400" b="1" u="sng" dirty="0" smtClean="0"/>
              <a:t>acceleration process</a:t>
            </a:r>
            <a:r>
              <a:rPr lang="en-US" sz="1400" dirty="0" smtClean="0"/>
              <a:t>, but also about the </a:t>
            </a:r>
            <a:r>
              <a:rPr lang="en-US" sz="1400" b="1" u="sng" dirty="0" smtClean="0"/>
              <a:t>four acceleration phases</a:t>
            </a:r>
            <a:r>
              <a:rPr lang="en-US" sz="1400" dirty="0" smtClean="0"/>
              <a:t>, a collection of </a:t>
            </a:r>
            <a:r>
              <a:rPr lang="en-US" sz="1400" b="1" u="sng" dirty="0" smtClean="0"/>
              <a:t>lessons learnt </a:t>
            </a:r>
            <a:r>
              <a:rPr lang="en-US" sz="1400" dirty="0" smtClean="0"/>
              <a:t>and </a:t>
            </a:r>
            <a:r>
              <a:rPr lang="en-US" sz="1400" b="1" u="sng" dirty="0" smtClean="0"/>
              <a:t>resources</a:t>
            </a:r>
            <a:r>
              <a:rPr lang="en-US" sz="1400" dirty="0" smtClean="0"/>
              <a:t> helpful for startups on their go-to market process.</a:t>
            </a:r>
          </a:p>
          <a:p>
            <a:pPr marL="284400" indent="-284400" algn="just"/>
            <a:endParaRPr lang="en-US" sz="1400" dirty="0" smtClean="0"/>
          </a:p>
          <a:p>
            <a:pPr marL="284400" indent="-284400" algn="just">
              <a:buFont typeface="Wingdings" pitchFamily="2" charset="2"/>
              <a:buChar char="ü"/>
            </a:pPr>
            <a:r>
              <a:rPr lang="en-US" sz="1400" dirty="0" smtClean="0"/>
              <a:t>The most important functionality of the acceleration platform gives startups the possibility to </a:t>
            </a:r>
            <a:r>
              <a:rPr lang="en-US" sz="1400" b="1" u="sng" dirty="0" smtClean="0"/>
              <a:t>access a network of entrepreneurs with expertise and advisors</a:t>
            </a:r>
            <a:r>
              <a:rPr lang="en-US" sz="1400" dirty="0" smtClean="0"/>
              <a:t>, with the scope to foster their growth from inception to the readiness of the product or the company emergence on the market. To this aim, an</a:t>
            </a:r>
            <a:r>
              <a:rPr lang="en-US" sz="1400" u="sng" dirty="0" smtClean="0"/>
              <a:t> </a:t>
            </a:r>
            <a:r>
              <a:rPr lang="en-GB" sz="1400" b="1" u="sng" dirty="0" smtClean="0"/>
              <a:t>idea publishing system </a:t>
            </a:r>
            <a:r>
              <a:rPr lang="en-GB" sz="1400" dirty="0" smtClean="0"/>
              <a:t>as well as a </a:t>
            </a:r>
            <a:r>
              <a:rPr lang="en-GB" sz="1400" b="1" u="sng" dirty="0" smtClean="0"/>
              <a:t>private messaging system</a:t>
            </a:r>
            <a:r>
              <a:rPr lang="en-GB" sz="1400" b="1" dirty="0" smtClean="0"/>
              <a:t> </a:t>
            </a:r>
            <a:r>
              <a:rPr lang="en-US" sz="1400" dirty="0" smtClean="0"/>
              <a:t>were implemented as core functionalities of the Global Acceleration Platform.</a:t>
            </a:r>
          </a:p>
          <a:p>
            <a:pPr marL="284400" indent="-284400" algn="just">
              <a:buFont typeface="Wingdings" pitchFamily="2" charset="2"/>
              <a:buChar char="ü"/>
            </a:pPr>
            <a:endParaRPr lang="en-US" sz="1400" dirty="0" smtClean="0"/>
          </a:p>
        </p:txBody>
      </p:sp>
      <p:sp>
        <p:nvSpPr>
          <p:cNvPr id="6" name="Slide Number Placeholder 5"/>
          <p:cNvSpPr>
            <a:spLocks noGrp="1"/>
          </p:cNvSpPr>
          <p:nvPr>
            <p:ph type="sldNum" sz="quarter" idx="12"/>
          </p:nvPr>
        </p:nvSpPr>
        <p:spPr>
          <a:xfrm>
            <a:off x="7010400" y="6597352"/>
            <a:ext cx="2133600" cy="260648"/>
          </a:xfrm>
        </p:spPr>
        <p:txBody>
          <a:bodyPr/>
          <a:lstStyle/>
          <a:p>
            <a:fld id="{FE2A3BDA-5131-495C-8E96-12BF217C6D3C}" type="slidenum">
              <a:rPr lang="fi-FI" smtClean="0"/>
              <a:pPr/>
              <a:t>7</a:t>
            </a:fld>
            <a:endParaRPr lang="fi-FI" dirty="0"/>
          </a:p>
        </p:txBody>
      </p:sp>
      <p:pic>
        <p:nvPicPr>
          <p:cNvPr id="7" name="Picture 5" descr="C:\Documents and Settings\cristinasa\Desktop\Action Plan 2009\operations.gif"/>
          <p:cNvPicPr>
            <a:picLocks noChangeAspect="1" noChangeArrowheads="1"/>
          </p:cNvPicPr>
          <p:nvPr/>
        </p:nvPicPr>
        <p:blipFill>
          <a:blip r:embed="rId2" cstate="print"/>
          <a:srcRect/>
          <a:stretch>
            <a:fillRect/>
          </a:stretch>
        </p:blipFill>
        <p:spPr bwMode="auto">
          <a:xfrm>
            <a:off x="6680200" y="4509120"/>
            <a:ext cx="2463800" cy="2065338"/>
          </a:xfrm>
          <a:prstGeom prst="rect">
            <a:avLst/>
          </a:prstGeom>
          <a:noFill/>
        </p:spPr>
      </p:pic>
      <p:sp>
        <p:nvSpPr>
          <p:cNvPr id="8" name="Rectangle 7"/>
          <p:cNvSpPr/>
          <p:nvPr/>
        </p:nvSpPr>
        <p:spPr>
          <a:xfrm>
            <a:off x="467544" y="4941168"/>
            <a:ext cx="6120680" cy="1169551"/>
          </a:xfrm>
          <a:prstGeom prst="rect">
            <a:avLst/>
          </a:prstGeom>
        </p:spPr>
        <p:txBody>
          <a:bodyPr wrap="square">
            <a:spAutoFit/>
          </a:bodyPr>
          <a:lstStyle/>
          <a:p>
            <a:pPr marL="284400" indent="-284400" algn="just">
              <a:buFont typeface="Wingdings" pitchFamily="2" charset="2"/>
              <a:buChar char="ü"/>
            </a:pPr>
            <a:r>
              <a:rPr lang="en-US" sz="1400" b="1" u="sng" dirty="0" smtClean="0"/>
              <a:t>Integration with LinkedIn</a:t>
            </a:r>
            <a:r>
              <a:rPr lang="en-US" sz="1400" b="1" dirty="0" smtClean="0"/>
              <a:t> </a:t>
            </a:r>
            <a:r>
              <a:rPr lang="en-US" sz="1400" dirty="0" smtClean="0"/>
              <a:t>was implemented so that the platform </a:t>
            </a:r>
            <a:r>
              <a:rPr lang="en-GB" sz="1400" dirty="0" smtClean="0"/>
              <a:t>will automatically retrieve details for users who wish to register via LinkedIn, so they can be spared the effort of filling required data for the profile. Thus, users will find it simple to access the platform by logging in with LinkedIn existing account details.</a:t>
            </a:r>
            <a:endParaRPr lang="en-US" sz="1400" dirty="0" smtClean="0"/>
          </a:p>
        </p:txBody>
      </p:sp>
    </p:spTree>
    <p:extLst>
      <p:ext uri="{BB962C8B-B14F-4D97-AF65-F5344CB8AC3E}">
        <p14:creationId xmlns:p14="http://schemas.microsoft.com/office/powerpoint/2010/main" xmlns="" val="223195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Stakeholders</a:t>
            </a:r>
            <a:endParaRPr lang="en-US" b="1" i="1" u="sng" dirty="0"/>
          </a:p>
        </p:txBody>
      </p:sp>
      <p:graphicFrame>
        <p:nvGraphicFramePr>
          <p:cNvPr id="7" name="Diagram 6"/>
          <p:cNvGraphicFramePr/>
          <p:nvPr>
            <p:extLst>
              <p:ext uri="{D42A27DB-BD31-4B8C-83A1-F6EECF244321}">
                <p14:modId xmlns:p14="http://schemas.microsoft.com/office/powerpoint/2010/main" xmlns="" val="2086886063"/>
              </p:ext>
            </p:extLst>
          </p:nvPr>
        </p:nvGraphicFramePr>
        <p:xfrm>
          <a:off x="755576" y="2276872"/>
          <a:ext cx="756084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p:cNvSpPr>
            <a:spLocks noGrp="1"/>
          </p:cNvSpPr>
          <p:nvPr>
            <p:ph type="sldNum" sz="quarter" idx="12"/>
          </p:nvPr>
        </p:nvSpPr>
        <p:spPr>
          <a:xfrm>
            <a:off x="7010400" y="6597352"/>
            <a:ext cx="2133600" cy="260648"/>
          </a:xfrm>
        </p:spPr>
        <p:txBody>
          <a:bodyPr/>
          <a:lstStyle/>
          <a:p>
            <a:fld id="{FE2A3BDA-5131-495C-8E96-12BF217C6D3C}" type="slidenum">
              <a:rPr lang="fi-FI" smtClean="0"/>
              <a:pPr/>
              <a:t>8</a:t>
            </a:fld>
            <a:endParaRPr lang="fi-FI" dirty="0"/>
          </a:p>
        </p:txBody>
      </p:sp>
    </p:spTree>
    <p:extLst>
      <p:ext uri="{BB962C8B-B14F-4D97-AF65-F5344CB8AC3E}">
        <p14:creationId xmlns:p14="http://schemas.microsoft.com/office/powerpoint/2010/main" xmlns="" val="2073768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Competition</a:t>
            </a:r>
            <a:endParaRPr lang="en-US" b="1" i="1" u="sng" dirty="0"/>
          </a:p>
        </p:txBody>
      </p:sp>
      <p:sp>
        <p:nvSpPr>
          <p:cNvPr id="9" name="Slide Number Placeholder 8"/>
          <p:cNvSpPr>
            <a:spLocks noGrp="1"/>
          </p:cNvSpPr>
          <p:nvPr>
            <p:ph type="sldNum" sz="quarter" idx="12"/>
          </p:nvPr>
        </p:nvSpPr>
        <p:spPr>
          <a:xfrm>
            <a:off x="7010400" y="6597352"/>
            <a:ext cx="2133600" cy="260648"/>
          </a:xfrm>
        </p:spPr>
        <p:txBody>
          <a:bodyPr/>
          <a:lstStyle/>
          <a:p>
            <a:fld id="{FE2A3BDA-5131-495C-8E96-12BF217C6D3C}" type="slidenum">
              <a:rPr lang="fi-FI" smtClean="0"/>
              <a:pPr/>
              <a:t>9</a:t>
            </a:fld>
            <a:endParaRPr lang="fi-FI" dirty="0"/>
          </a:p>
        </p:txBody>
      </p:sp>
      <p:graphicFrame>
        <p:nvGraphicFramePr>
          <p:cNvPr id="5" name="Table 4"/>
          <p:cNvGraphicFramePr>
            <a:graphicFrameLocks noGrp="1"/>
          </p:cNvGraphicFramePr>
          <p:nvPr>
            <p:extLst>
              <p:ext uri="{D42A27DB-BD31-4B8C-83A1-F6EECF244321}">
                <p14:modId xmlns:p14="http://schemas.microsoft.com/office/powerpoint/2010/main" xmlns="" val="1415457867"/>
              </p:ext>
            </p:extLst>
          </p:nvPr>
        </p:nvGraphicFramePr>
        <p:xfrm>
          <a:off x="107504" y="1916832"/>
          <a:ext cx="9001000" cy="4842887"/>
        </p:xfrm>
        <a:graphic>
          <a:graphicData uri="http://schemas.openxmlformats.org/drawingml/2006/table">
            <a:tbl>
              <a:tblPr>
                <a:effectLst>
                  <a:innerShdw blurRad="63500" dist="50800" dir="13500000">
                    <a:prstClr val="black">
                      <a:alpha val="50000"/>
                    </a:prstClr>
                  </a:innerShdw>
                </a:effectLst>
              </a:tblPr>
              <a:tblGrid>
                <a:gridCol w="2160240"/>
                <a:gridCol w="6840760"/>
              </a:tblGrid>
              <a:tr h="288032">
                <a:tc>
                  <a:txBody>
                    <a:bodyPr/>
                    <a:lstStyle/>
                    <a:p>
                      <a:pPr algn="ctr" rtl="0" fontAlgn="ctr"/>
                      <a:r>
                        <a:rPr lang="en-US" sz="1300" b="1" i="0" u="none" strike="noStrike" dirty="0">
                          <a:solidFill>
                            <a:srgbClr val="FFFFFF"/>
                          </a:solidFill>
                          <a:latin typeface="Calibri"/>
                        </a:rPr>
                        <a:t>Name of competitor</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2AF2F"/>
                    </a:solidFill>
                  </a:tcPr>
                </a:tc>
                <a:tc>
                  <a:txBody>
                    <a:bodyPr/>
                    <a:lstStyle/>
                    <a:p>
                      <a:pPr algn="ctr" rtl="0" fontAlgn="ctr"/>
                      <a:r>
                        <a:rPr lang="en-US" sz="1300" b="1" i="0" u="none" strike="noStrike" dirty="0">
                          <a:solidFill>
                            <a:srgbClr val="FFFFFF"/>
                          </a:solidFill>
                          <a:latin typeface="Calibri"/>
                        </a:rPr>
                        <a:t>Key Differentiators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2AF2F"/>
                    </a:solidFill>
                  </a:tcPr>
                </a:tc>
              </a:tr>
              <a:tr h="370490">
                <a:tc>
                  <a:txBody>
                    <a:bodyPr/>
                    <a:lstStyle/>
                    <a:p>
                      <a:pPr algn="l" rtl="0" fontAlgn="b"/>
                      <a:r>
                        <a:rPr lang="en-US" sz="1200" b="1" u="sng" kern="1200" dirty="0" smtClean="0">
                          <a:solidFill>
                            <a:schemeClr val="tx1"/>
                          </a:solidFill>
                          <a:latin typeface="+mn-lt"/>
                          <a:ea typeface="+mn-ea"/>
                          <a:cs typeface="+mn-cs"/>
                          <a:hlinkClick r:id="rId2"/>
                        </a:rPr>
                        <a:t>https://www.entrepreneur.com/</a:t>
                      </a:r>
                      <a:r>
                        <a:rPr lang="en-US" sz="1200" b="1" u="sng" kern="1200" dirty="0" smtClean="0">
                          <a:solidFill>
                            <a:schemeClr val="tx1"/>
                          </a:solidFill>
                          <a:latin typeface="+mn-lt"/>
                          <a:ea typeface="+mn-ea"/>
                          <a:cs typeface="+mn-cs"/>
                          <a:hlinkClick r:id="rId3"/>
                        </a:rPr>
                        <a:t> </a:t>
                      </a:r>
                      <a:endParaRPr lang="en-US" sz="1200" b="1" u="sng" kern="1200" dirty="0">
                        <a:solidFill>
                          <a:schemeClr val="tx1"/>
                        </a:solidFill>
                        <a:latin typeface="+mn-lt"/>
                        <a:ea typeface="+mn-ea"/>
                        <a:cs typeface="+mn-cs"/>
                        <a:hlinkClick r:id="rId3"/>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7D1"/>
                    </a:solidFill>
                  </a:tcPr>
                </a:tc>
                <a:tc>
                  <a:txBody>
                    <a:bodyPr/>
                    <a:lstStyle/>
                    <a:p>
                      <a:pPr marL="284400" lvl="0" indent="-284400" algn="l" defTabSz="914400" rtl="0" eaLnBrk="1" fontAlgn="b" latinLnBrk="0" hangingPunct="1">
                        <a:buFont typeface="Wingdings" pitchFamily="2" charset="2"/>
                        <a:buChar char="ü"/>
                      </a:pPr>
                      <a:r>
                        <a:rPr lang="en-US" sz="1100" b="0" i="0" u="none" strike="noStrike" kern="1200" baseline="0" dirty="0" smtClean="0">
                          <a:solidFill>
                            <a:srgbClr val="000000"/>
                          </a:solidFill>
                          <a:latin typeface="+mn-lt"/>
                          <a:ea typeface="+mn-ea"/>
                          <a:cs typeface="+mn-cs"/>
                        </a:rPr>
                        <a:t>This website serves its visitors' needs by creating relevant content, with logical information management and ease of access.</a:t>
                      </a:r>
                    </a:p>
                    <a:p>
                      <a:pPr marL="284400" lvl="0" indent="-284400" algn="l" defTabSz="914400" rtl="0" eaLnBrk="1" fontAlgn="b" latinLnBrk="0" hangingPunct="1">
                        <a:buFont typeface="Wingdings" pitchFamily="2" charset="2"/>
                        <a:buChar char="ü"/>
                      </a:pPr>
                      <a:r>
                        <a:rPr lang="en-US" sz="1100" b="1" i="0" u="none" strike="noStrike" kern="1200" baseline="0" dirty="0" smtClean="0">
                          <a:solidFill>
                            <a:srgbClr val="000000"/>
                          </a:solidFill>
                          <a:latin typeface="+mn-lt"/>
                          <a:ea typeface="+mn-ea"/>
                          <a:cs typeface="+mn-cs"/>
                        </a:rPr>
                        <a:t>Key features</a:t>
                      </a:r>
                      <a:r>
                        <a:rPr lang="en-US" sz="1100" b="0" i="0" u="none" strike="noStrike" kern="1200" baseline="0" dirty="0" smtClean="0">
                          <a:solidFill>
                            <a:srgbClr val="000000"/>
                          </a:solidFill>
                          <a:latin typeface="+mn-lt"/>
                          <a:ea typeface="+mn-ea"/>
                          <a:cs typeface="+mn-cs"/>
                        </a:rPr>
                        <a:t>:</a:t>
                      </a:r>
                    </a:p>
                    <a:p>
                      <a:pPr marL="741600" lvl="1" indent="-284400" algn="l" defTabSz="914400" rtl="0" eaLnBrk="1" fontAlgn="b" latinLnBrk="0" hangingPunct="1">
                        <a:buFont typeface="Wingdings" pitchFamily="2" charset="2"/>
                        <a:buChar char="ü"/>
                      </a:pPr>
                      <a:r>
                        <a:rPr lang="en-US" sz="1100" b="0" i="0" u="none" strike="noStrike" kern="1200" baseline="0" dirty="0" smtClean="0">
                          <a:solidFill>
                            <a:srgbClr val="000000"/>
                          </a:solidFill>
                          <a:latin typeface="+mn-lt"/>
                          <a:ea typeface="+mn-ea"/>
                          <a:cs typeface="+mn-cs"/>
                        </a:rPr>
                        <a:t>it provides high advices for entrepreneurs</a:t>
                      </a:r>
                    </a:p>
                    <a:p>
                      <a:pPr marL="741600" lvl="1" indent="-284400" algn="l" defTabSz="914400" rtl="0" eaLnBrk="1" fontAlgn="b" latinLnBrk="0" hangingPunct="1">
                        <a:buFont typeface="Wingdings" pitchFamily="2" charset="2"/>
                        <a:buChar char="ü"/>
                      </a:pPr>
                      <a:r>
                        <a:rPr lang="en-US" sz="1100" b="0" i="0" u="none" strike="noStrike" kern="1200" baseline="0" dirty="0" err="1" smtClean="0">
                          <a:solidFill>
                            <a:srgbClr val="000000"/>
                          </a:solidFill>
                          <a:latin typeface="+mn-lt"/>
                          <a:ea typeface="+mn-ea"/>
                          <a:cs typeface="+mn-cs"/>
                        </a:rPr>
                        <a:t>iOS</a:t>
                      </a:r>
                      <a:r>
                        <a:rPr lang="en-US" sz="1100" b="0" i="0" u="none" strike="noStrike" kern="1200" baseline="0" dirty="0" smtClean="0">
                          <a:solidFill>
                            <a:srgbClr val="000000"/>
                          </a:solidFill>
                          <a:latin typeface="+mn-lt"/>
                          <a:ea typeface="+mn-ea"/>
                          <a:cs typeface="+mn-cs"/>
                        </a:rPr>
                        <a:t>, Android Kindle and Nook editions are available</a:t>
                      </a:r>
                    </a:p>
                    <a:p>
                      <a:pPr marL="741600" lvl="1" indent="-284400" algn="l" defTabSz="914400" rtl="0" eaLnBrk="1" fontAlgn="b" latinLnBrk="0" hangingPunct="1">
                        <a:buFont typeface="Wingdings" pitchFamily="2" charset="2"/>
                        <a:buChar char="ü"/>
                      </a:pPr>
                      <a:r>
                        <a:rPr lang="en-US" sz="1100" b="0" i="0" u="none" strike="noStrike" kern="1200" baseline="0" dirty="0" smtClean="0">
                          <a:solidFill>
                            <a:srgbClr val="000000"/>
                          </a:solidFill>
                          <a:latin typeface="+mn-lt"/>
                          <a:ea typeface="+mn-ea"/>
                          <a:cs typeface="+mn-cs"/>
                        </a:rPr>
                        <a:t>it helps users to stay up to date on the latest strategies and news affecting entrepreneurs</a:t>
                      </a:r>
                    </a:p>
                    <a:p>
                      <a:pPr marL="741600" lvl="1" indent="-284400" algn="l" defTabSz="914400" rtl="0" eaLnBrk="1" fontAlgn="b" latinLnBrk="0" hangingPunct="1">
                        <a:buFont typeface="Wingdings" pitchFamily="2" charset="2"/>
                        <a:buChar char="ü"/>
                      </a:pPr>
                      <a:r>
                        <a:rPr lang="en-US" sz="1100" b="0" i="0" u="none" strike="noStrike" kern="1200" baseline="0" dirty="0" smtClean="0">
                          <a:solidFill>
                            <a:srgbClr val="000000"/>
                          </a:solidFill>
                          <a:latin typeface="+mn-lt"/>
                          <a:ea typeface="+mn-ea"/>
                          <a:cs typeface="+mn-cs"/>
                        </a:rPr>
                        <a:t>it offers multiple products and services: books, coaching and loans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7D1"/>
                    </a:solidFill>
                  </a:tcPr>
                </a:tc>
              </a:tr>
              <a:tr h="370490">
                <a:tc>
                  <a:txBody>
                    <a:bodyPr/>
                    <a:lstStyle/>
                    <a:p>
                      <a:pPr algn="l" rtl="0" fontAlgn="b"/>
                      <a:r>
                        <a:rPr lang="en-US" sz="1200" b="1" u="sng" kern="1200" dirty="0" smtClean="0">
                          <a:solidFill>
                            <a:schemeClr val="tx1"/>
                          </a:solidFill>
                          <a:latin typeface="+mn-lt"/>
                          <a:ea typeface="+mn-ea"/>
                          <a:cs typeface="+mn-cs"/>
                          <a:hlinkClick r:id="rId3"/>
                        </a:rPr>
                        <a:t>https://www.b2match.com</a:t>
                      </a:r>
                      <a:r>
                        <a:rPr lang="en-US" sz="1200" b="1" kern="1200" dirty="0" smtClean="0">
                          <a:solidFill>
                            <a:schemeClr val="tx1"/>
                          </a:solidFill>
                          <a:latin typeface="+mn-lt"/>
                          <a:ea typeface="+mn-ea"/>
                          <a:cs typeface="+mn-cs"/>
                        </a:rPr>
                        <a:t> </a:t>
                      </a:r>
                      <a:endParaRPr lang="en-US" sz="1200" b="0"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7D1"/>
                    </a:solidFill>
                  </a:tcPr>
                </a:tc>
                <a:tc>
                  <a:txBody>
                    <a:bodyPr/>
                    <a:lstStyle/>
                    <a:p>
                      <a:pPr marL="284400" indent="-284400" algn="l" rtl="0" fontAlgn="b">
                        <a:buFont typeface="Wingdings" pitchFamily="2" charset="2"/>
                        <a:buChar char="ü"/>
                      </a:pPr>
                      <a:r>
                        <a:rPr lang="en-US" sz="1100" b="0" i="0" u="none" strike="noStrike" baseline="0" dirty="0" smtClean="0">
                          <a:solidFill>
                            <a:srgbClr val="000000"/>
                          </a:solidFill>
                          <a:latin typeface="Calibri"/>
                        </a:rPr>
                        <a:t>The website facilitates set up of B2B (business to business), C2C (cluster to cluster), B2C (business to cluster) meetings. The</a:t>
                      </a:r>
                      <a:r>
                        <a:rPr lang="en-US" sz="1100" b="0" i="0" u="none" strike="noStrike" kern="1200" baseline="0" dirty="0" smtClean="0">
                          <a:solidFill>
                            <a:srgbClr val="000000"/>
                          </a:solidFill>
                          <a:latin typeface="Calibri"/>
                          <a:ea typeface="+mn-ea"/>
                          <a:cs typeface="+mn-cs"/>
                        </a:rPr>
                        <a:t> user can create a customized registration process capable to process collection.</a:t>
                      </a:r>
                    </a:p>
                    <a:p>
                      <a:pPr marL="284400" indent="-284400" algn="l" rtl="0" fontAlgn="b">
                        <a:buFont typeface="Wingdings" pitchFamily="2" charset="2"/>
                        <a:buChar char="ü"/>
                      </a:pPr>
                      <a:r>
                        <a:rPr lang="en-US" sz="1100" b="1" i="0" u="none" strike="noStrike" kern="1200" baseline="0" dirty="0" smtClean="0">
                          <a:solidFill>
                            <a:srgbClr val="000000"/>
                          </a:solidFill>
                          <a:latin typeface="Calibri"/>
                          <a:ea typeface="+mn-ea"/>
                          <a:cs typeface="+mn-cs"/>
                        </a:rPr>
                        <a:t>Key features </a:t>
                      </a:r>
                      <a:r>
                        <a:rPr lang="en-US" sz="1100" b="0" i="0" u="none" strike="noStrike" kern="1200" baseline="0" dirty="0" smtClean="0">
                          <a:solidFill>
                            <a:srgbClr val="000000"/>
                          </a:solidFill>
                          <a:latin typeface="Calibri"/>
                          <a:ea typeface="+mn-ea"/>
                          <a:cs typeface="+mn-cs"/>
                        </a:rPr>
                        <a:t>for meetings set-up:</a:t>
                      </a:r>
                    </a:p>
                    <a:p>
                      <a:pPr marL="741600" lvl="2" indent="-284400" algn="l" rtl="0" fontAlgn="b">
                        <a:buFont typeface="Wingdings" pitchFamily="2" charset="2"/>
                        <a:buChar char="ü"/>
                      </a:pPr>
                      <a:r>
                        <a:rPr lang="en-US" sz="1100" b="0" i="0" u="none" strike="noStrike" kern="1200" baseline="0" dirty="0" smtClean="0">
                          <a:solidFill>
                            <a:srgbClr val="000000"/>
                          </a:solidFill>
                          <a:latin typeface="Calibri"/>
                          <a:ea typeface="+mn-ea"/>
                          <a:cs typeface="+mn-cs"/>
                        </a:rPr>
                        <a:t>the possibility to create a website for the event and share its contents with the audience.</a:t>
                      </a:r>
                    </a:p>
                    <a:p>
                      <a:pPr marL="741600" lvl="2" indent="-284400" algn="l" rtl="0" fontAlgn="b">
                        <a:buFont typeface="Wingdings" pitchFamily="2" charset="2"/>
                        <a:buChar char="ü"/>
                      </a:pPr>
                      <a:r>
                        <a:rPr lang="en-US" sz="1100" b="0" i="0" u="none" strike="noStrike" kern="1200" baseline="0" dirty="0" smtClean="0">
                          <a:solidFill>
                            <a:srgbClr val="000000"/>
                          </a:solidFill>
                          <a:latin typeface="Calibri"/>
                          <a:ea typeface="+mn-ea"/>
                          <a:cs typeface="+mn-cs"/>
                        </a:rPr>
                        <a:t>The possibility create a recording for the event.</a:t>
                      </a:r>
                    </a:p>
                    <a:p>
                      <a:pPr marL="741600" lvl="2" indent="-284400" algn="l" rtl="0" fontAlgn="b">
                        <a:buFont typeface="Wingdings" pitchFamily="2" charset="2"/>
                        <a:buChar char="ü"/>
                      </a:pPr>
                      <a:r>
                        <a:rPr lang="en-US" sz="1100" b="0" i="0" u="none" strike="noStrike" kern="1200" baseline="0" dirty="0" smtClean="0">
                          <a:solidFill>
                            <a:srgbClr val="000000"/>
                          </a:solidFill>
                          <a:latin typeface="Calibri"/>
                          <a:ea typeface="+mn-ea"/>
                          <a:cs typeface="+mn-cs"/>
                        </a:rPr>
                        <a:t>Manage payments.</a:t>
                      </a:r>
                    </a:p>
                    <a:p>
                      <a:pPr marL="741600" lvl="2" indent="-284400" algn="l" rtl="0" fontAlgn="b">
                        <a:buFont typeface="Wingdings" pitchFamily="2" charset="2"/>
                        <a:buChar char="ü"/>
                      </a:pPr>
                      <a:r>
                        <a:rPr lang="en-US" sz="1100" b="0" i="0" u="none" strike="noStrike" kern="1200" baseline="0" dirty="0" smtClean="0">
                          <a:solidFill>
                            <a:srgbClr val="000000"/>
                          </a:solidFill>
                          <a:latin typeface="Calibri"/>
                          <a:ea typeface="+mn-ea"/>
                          <a:cs typeface="+mn-cs"/>
                        </a:rPr>
                        <a:t>The user has an overview on the participants, such as status information on their meetings and payments.</a:t>
                      </a:r>
                    </a:p>
                    <a:p>
                      <a:pPr marL="741600" lvl="2" indent="-284400" algn="l" rtl="0" fontAlgn="b">
                        <a:buFont typeface="Wingdings" pitchFamily="2" charset="2"/>
                        <a:buChar char="ü"/>
                      </a:pPr>
                      <a:r>
                        <a:rPr lang="en-US" sz="1100" b="0" i="0" u="none" strike="noStrike" kern="1200" baseline="0" dirty="0" smtClean="0">
                          <a:solidFill>
                            <a:srgbClr val="000000"/>
                          </a:solidFill>
                          <a:latin typeface="Calibri"/>
                          <a:ea typeface="+mn-ea"/>
                          <a:cs typeface="+mn-cs"/>
                        </a:rPr>
                        <a:t>The event can be promoted in the Events section of the website.</a:t>
                      </a:r>
                    </a:p>
                    <a:p>
                      <a:pPr marL="741600" lvl="2" indent="-284400" algn="l" rtl="0" fontAlgn="b">
                        <a:buFont typeface="Wingdings" pitchFamily="2" charset="2"/>
                        <a:buChar char="ü"/>
                      </a:pPr>
                      <a:r>
                        <a:rPr lang="en-US" sz="1100" b="0" i="0" u="none" strike="noStrike" kern="1200" baseline="0" dirty="0" smtClean="0">
                          <a:solidFill>
                            <a:srgbClr val="000000"/>
                          </a:solidFill>
                          <a:latin typeface="Calibri"/>
                          <a:ea typeface="+mn-ea"/>
                          <a:cs typeface="+mn-cs"/>
                        </a:rPr>
                        <a:t>Import / export of Excel / CSV files are also available.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7D1"/>
                    </a:solidFill>
                  </a:tcPr>
                </a:tc>
              </a:tr>
              <a:tr h="370490">
                <a:tc>
                  <a:txBody>
                    <a:bodyPr/>
                    <a:lstStyle/>
                    <a:p>
                      <a:pPr algn="l" rtl="0" fontAlgn="b"/>
                      <a:r>
                        <a:rPr lang="en-US" sz="1200" b="1" u="sng" kern="1200" dirty="0" smtClean="0">
                          <a:solidFill>
                            <a:schemeClr val="tx1"/>
                          </a:solidFill>
                          <a:latin typeface="+mn-lt"/>
                          <a:ea typeface="+mn-ea"/>
                          <a:cs typeface="+mn-cs"/>
                          <a:hlinkClick r:id="rId4"/>
                        </a:rPr>
                        <a:t>http://matchleads.com/</a:t>
                      </a:r>
                      <a:endParaRPr lang="en-US" sz="1200" b="0"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7D1"/>
                    </a:solidFill>
                  </a:tcPr>
                </a:tc>
                <a:tc>
                  <a:txBody>
                    <a:bodyPr/>
                    <a:lstStyle/>
                    <a:p>
                      <a:pPr marL="284400" indent="-284400" algn="l" defTabSz="914400" rtl="0" eaLnBrk="1" fontAlgn="b" latinLnBrk="0" hangingPunct="1">
                        <a:buFont typeface="Wingdings" pitchFamily="2" charset="2"/>
                        <a:buChar char="ü"/>
                      </a:pPr>
                      <a:r>
                        <a:rPr lang="en-US" sz="1100" b="0" i="0" u="none" strike="noStrike" kern="1200" baseline="0" dirty="0" err="1" smtClean="0">
                          <a:solidFill>
                            <a:srgbClr val="000000"/>
                          </a:solidFill>
                          <a:latin typeface="Calibri"/>
                          <a:ea typeface="+mn-ea"/>
                          <a:cs typeface="+mn-cs"/>
                        </a:rPr>
                        <a:t>MatchLeads</a:t>
                      </a:r>
                      <a:r>
                        <a:rPr lang="en-US" sz="1100" b="0" i="0" u="none" strike="noStrike" kern="1200" baseline="0" dirty="0" smtClean="0">
                          <a:solidFill>
                            <a:srgbClr val="000000"/>
                          </a:solidFill>
                          <a:latin typeface="Calibri"/>
                          <a:ea typeface="+mn-ea"/>
                          <a:cs typeface="+mn-cs"/>
                        </a:rPr>
                        <a:t> is a cloud application for mobile B2B matchmaking events, used by corporations, buyers, sellers, small companies, employers.  The application allows organizers of the event to easily and effectively manage their own event. </a:t>
                      </a:r>
                      <a:endParaRPr lang="en-US" sz="1100" b="0" i="0" u="none" strike="noStrike" kern="1200" baseline="0" dirty="0" smtClean="0">
                        <a:solidFill>
                          <a:srgbClr val="000000"/>
                        </a:solidFill>
                        <a:latin typeface="+mn-lt"/>
                        <a:ea typeface="+mn-ea"/>
                        <a:cs typeface="+mn-cs"/>
                      </a:endParaRPr>
                    </a:p>
                    <a:p>
                      <a:pPr marL="284400" indent="-284400" algn="l" defTabSz="914400" rtl="0" eaLnBrk="1" fontAlgn="b" latinLnBrk="0" hangingPunct="1">
                        <a:buFont typeface="Wingdings" pitchFamily="2" charset="2"/>
                        <a:buChar char="ü"/>
                      </a:pPr>
                      <a:r>
                        <a:rPr lang="en-US" sz="1100" b="1" i="0" u="none" strike="noStrike" kern="1200" baseline="0" dirty="0" smtClean="0">
                          <a:solidFill>
                            <a:srgbClr val="000000"/>
                          </a:solidFill>
                          <a:latin typeface="+mn-lt"/>
                          <a:ea typeface="+mn-ea"/>
                          <a:cs typeface="+mn-cs"/>
                        </a:rPr>
                        <a:t>Key features </a:t>
                      </a:r>
                      <a:r>
                        <a:rPr lang="en-US" sz="1100" b="0" i="0" u="none" strike="noStrike" kern="1200" baseline="0" dirty="0" smtClean="0">
                          <a:solidFill>
                            <a:srgbClr val="000000"/>
                          </a:solidFill>
                          <a:latin typeface="+mn-lt"/>
                          <a:ea typeface="+mn-ea"/>
                          <a:cs typeface="+mn-cs"/>
                        </a:rPr>
                        <a:t>of the application:</a:t>
                      </a:r>
                      <a:endParaRPr lang="en-US" sz="1100" b="0" i="0" u="none" strike="noStrike" kern="1200" baseline="0" dirty="0" smtClean="0">
                        <a:solidFill>
                          <a:srgbClr val="000000"/>
                        </a:solidFill>
                        <a:latin typeface="Calibri"/>
                        <a:ea typeface="+mn-ea"/>
                        <a:cs typeface="+mn-cs"/>
                      </a:endParaRPr>
                    </a:p>
                    <a:p>
                      <a:pPr marL="741600" lvl="1" indent="-284400" algn="l" defTabSz="914400" rtl="0" eaLnBrk="1" fontAlgn="b" latinLnBrk="0" hangingPunct="1">
                        <a:buFont typeface="Wingdings" pitchFamily="2" charset="2"/>
                        <a:buChar char="ü"/>
                      </a:pPr>
                      <a:r>
                        <a:rPr lang="en-US" sz="1100" b="0" i="0" u="none" strike="noStrike" kern="1200" baseline="0" dirty="0" smtClean="0">
                          <a:solidFill>
                            <a:srgbClr val="000000"/>
                          </a:solidFill>
                          <a:latin typeface="Calibri"/>
                          <a:ea typeface="+mn-ea"/>
                          <a:cs typeface="+mn-cs"/>
                        </a:rPr>
                        <a:t>Face-to-face meetings</a:t>
                      </a:r>
                    </a:p>
                    <a:p>
                      <a:pPr marL="741600" lvl="1" indent="-284400" algn="l" defTabSz="914400" rtl="0" eaLnBrk="1" fontAlgn="b" latinLnBrk="0" hangingPunct="1">
                        <a:buFont typeface="Wingdings" pitchFamily="2" charset="2"/>
                        <a:buChar char="ü"/>
                      </a:pPr>
                      <a:r>
                        <a:rPr lang="en-US" sz="1100" b="0" i="0" u="none" strike="noStrike" kern="1200" baseline="0" dirty="0" smtClean="0">
                          <a:solidFill>
                            <a:srgbClr val="000000"/>
                          </a:solidFill>
                          <a:latin typeface="Calibri"/>
                          <a:ea typeface="+mn-ea"/>
                          <a:cs typeface="+mn-cs"/>
                        </a:rPr>
                        <a:t>Open / semi-open / closed matchmaking events </a:t>
                      </a:r>
                    </a:p>
                    <a:p>
                      <a:pPr marL="741600" lvl="1" indent="-284400" algn="l" defTabSz="914400" rtl="0" eaLnBrk="1" fontAlgn="b" latinLnBrk="0" hangingPunct="1">
                        <a:buFont typeface="Wingdings" pitchFamily="2" charset="2"/>
                        <a:buChar char="ü"/>
                      </a:pPr>
                      <a:r>
                        <a:rPr lang="en-US" sz="1100" b="0" i="0" u="none" strike="noStrike" kern="1200" baseline="0" dirty="0" smtClean="0">
                          <a:solidFill>
                            <a:srgbClr val="000000"/>
                          </a:solidFill>
                          <a:latin typeface="Calibri"/>
                          <a:ea typeface="+mn-ea"/>
                          <a:cs typeface="+mn-cs"/>
                        </a:rPr>
                        <a:t>Possibility to schedule, accept, decline, manage and reschedule meetings</a:t>
                      </a:r>
                    </a:p>
                    <a:p>
                      <a:pPr marL="741600" lvl="1" indent="-284400" algn="l" defTabSz="914400" rtl="0" eaLnBrk="1" fontAlgn="b" latinLnBrk="0" hangingPunct="1">
                        <a:buFont typeface="Wingdings" pitchFamily="2" charset="2"/>
                        <a:buChar char="ü"/>
                      </a:pPr>
                      <a:r>
                        <a:rPr lang="en-US" sz="1100" b="0" i="0" u="none" strike="noStrike" kern="1200" baseline="0" dirty="0" smtClean="0">
                          <a:solidFill>
                            <a:srgbClr val="000000"/>
                          </a:solidFill>
                          <a:latin typeface="Calibri"/>
                          <a:ea typeface="+mn-ea"/>
                          <a:cs typeface="+mn-cs"/>
                        </a:rPr>
                        <a:t>Surveys, Tests, demographics, I &amp; R</a:t>
                      </a:r>
                    </a:p>
                    <a:p>
                      <a:pPr marL="741600" lvl="1" indent="-284400" algn="l" defTabSz="914400" rtl="0" eaLnBrk="1" fontAlgn="b" latinLnBrk="0" hangingPunct="1">
                        <a:buFont typeface="Wingdings" pitchFamily="2" charset="2"/>
                        <a:buChar char="ü"/>
                      </a:pPr>
                      <a:r>
                        <a:rPr lang="en-US" sz="1100" b="0" i="0" u="none" strike="noStrike" kern="1200" baseline="0" dirty="0" smtClean="0">
                          <a:solidFill>
                            <a:srgbClr val="000000"/>
                          </a:solidFill>
                          <a:latin typeface="Calibri"/>
                          <a:ea typeface="+mn-ea"/>
                          <a:cs typeface="+mn-cs"/>
                        </a:rPr>
                        <a:t>Add comments and notes associated to meetings</a:t>
                      </a:r>
                    </a:p>
                    <a:p>
                      <a:pPr marL="741600" lvl="1" indent="-284400" algn="l" defTabSz="914400" rtl="0" eaLnBrk="1" fontAlgn="b" latinLnBrk="0" hangingPunct="1">
                        <a:buFont typeface="Wingdings" pitchFamily="2" charset="2"/>
                        <a:buChar char="ü"/>
                      </a:pPr>
                      <a:r>
                        <a:rPr lang="en-US" sz="1100" b="0" i="0" u="none" strike="noStrike" kern="1200" baseline="0" dirty="0" smtClean="0">
                          <a:solidFill>
                            <a:srgbClr val="000000"/>
                          </a:solidFill>
                          <a:latin typeface="Calibri"/>
                          <a:ea typeface="+mn-ea"/>
                          <a:cs typeface="+mn-cs"/>
                        </a:rPr>
                        <a:t>Load of pictures, videos and marketing materials</a:t>
                      </a:r>
                    </a:p>
                    <a:p>
                      <a:pPr marL="741600" lvl="1" indent="-284400" algn="l" defTabSz="914400" rtl="0" eaLnBrk="1" fontAlgn="b" latinLnBrk="0" hangingPunct="1">
                        <a:buFont typeface="Wingdings" pitchFamily="2" charset="2"/>
                        <a:buChar char="ü"/>
                      </a:pPr>
                      <a:r>
                        <a:rPr lang="en-US" sz="1100" b="0" i="0" u="none" strike="noStrike" kern="1200" baseline="0" dirty="0" smtClean="0">
                          <a:solidFill>
                            <a:srgbClr val="000000"/>
                          </a:solidFill>
                          <a:latin typeface="Calibri"/>
                          <a:ea typeface="+mn-ea"/>
                          <a:cs typeface="+mn-cs"/>
                        </a:rPr>
                        <a:t>Social Networking</a:t>
                      </a:r>
                      <a:endParaRPr lang="en-US" sz="1100" b="0" i="0" u="none" strike="noStrike" kern="1200" baseline="0" dirty="0">
                        <a:solidFill>
                          <a:srgbClr val="000000"/>
                        </a:solidFill>
                        <a:latin typeface="Calibri"/>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7D1"/>
                    </a:solidFill>
                  </a:tcPr>
                </a:tc>
              </a:tr>
            </a:tbl>
          </a:graphicData>
        </a:graphic>
      </p:graphicFrame>
    </p:spTree>
    <p:extLst>
      <p:ext uri="{BB962C8B-B14F-4D97-AF65-F5344CB8AC3E}">
        <p14:creationId xmlns:p14="http://schemas.microsoft.com/office/powerpoint/2010/main" xmlns="" val="2073768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lgn="ctr">
          <a:defRPr sz="10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defRPr>
        </a:defPPr>
      </a:lstStyle>
      <a:style>
        <a:lnRef idx="0">
          <a:schemeClr val="accent3"/>
        </a:lnRef>
        <a:fillRef idx="3">
          <a:schemeClr val="accent3"/>
        </a:fillRef>
        <a:effectRef idx="3">
          <a:schemeClr val="accent3"/>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p:properties xmlns:p="http://schemas.microsoft.com/office/2006/metadata/properties" xmlns:xsi="http://www.w3.org/2001/XMLSchema-instance" xmlns:pc="http://schemas.microsoft.com/office/infopath/2007/PartnerControls"><documentManagement><Author0 xmlns="$ListId:Shared Documents;" xsi:nil="true"></Author0><WP xmlns="c64b67e6-abb1-4cd2-976b-bd6791f09840">Template</WP></documentManagement></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ct:contentTypeSchema ct:_="" ma:_="" ma:contentTypeName="Document" ma:contentTypeID="0x010100F6F3987D5ABB184CA2BF8B2F40FD8563" ma:contentTypeVersion="1" ma:contentTypeDescription="Create a new document." ma:contentTypeScope="" ma:versionID="de69f61a97e1437bb1113b7f87ea6fa6" xmlns:ct="http://schemas.microsoft.com/office/2006/metadata/contentType" xmlns:ma="http://schemas.microsoft.com/office/2006/metadata/properties/metaAttributes">
<xsd:schema targetNamespace="http://schemas.microsoft.com/office/2006/metadata/properties" ma:root="true" ma:fieldsID="e94236ca5be3e89c4b9eeb107923b479" ns2:_="" ns3:_="" xmlns:xsd="http://www.w3.org/2001/XMLSchema" xmlns:xs="http://www.w3.org/2001/XMLSchema" xmlns:p="http://schemas.microsoft.com/office/2006/metadata/properties" xmlns:ns2="$ListId:Shared Documents;" xmlns:ns3="c64b67e6-abb1-4cd2-976b-bd6791f09840">
<xsd:import namespace="$ListId:Shared Documents;"/>
<xsd:import namespace="c64b67e6-abb1-4cd2-976b-bd6791f09840"/>
<xsd:element name="properties">
<xsd:complexType>
<xsd:sequence>
<xsd:element name="documentManagement">
<xsd:complexType>
<xsd:all>
<xsd:element ref="ns2:Author0" minOccurs="0"/>
<xsd:element ref="ns3:WP"/>
</xsd:all>
</xsd:complexType>
</xsd:element>
</xsd:sequence>
</xsd:complexType>
</xsd:element>
</xsd:schema>
<xsd:schema targetNamespace="$ListId:Shared Documents;"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Author0" ma:index="8" nillable="true" ma:displayName="Author" ma:internalName="Author0">
<xsd:simpleType>
<xsd:restriction base="dms:Text">
<xsd:maxLength value="255"/>
</xsd:restriction>
</xsd:simpleType>
</xsd:element>
</xsd:schema>
<xsd:schema targetNamespace="c64b67e6-abb1-4cd2-976b-bd6791f09840"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WP" ma:index="9" ma:displayName="WP" ma:description="Define to which WP this document belongs to" ma:format="Dropdown" ma:internalName="WP">
<xsd:simpleType>
<xsd:restriction base="dms:Choice">
<xsd:enumeration value="WP1"/>
<xsd:enumeration value="WP2"/>
<xsd:enumeration value="WP3"/>
<xsd:enumeration value="WP4"/>
<xsd:enumeration value="WP5"/>
<xsd:enumeration value="Template"/>
</xsd:restriction>
</xsd:simpleType>
</xsd:element>
</xsd:schema>
<xsd:schema targetNamespace="http://schemas.openxmlformats.org/package/2006/metadata/core-properties" elementFormDefault="qualified" attributeFormDefault="unqualified" blockDefault="#all" xmlns="http://schemas.openxmlformats.org/package/2006/metadata/core-properties" xmlns:xsd="http://www.w3.org/2001/XMLSchema" xmlns:xsi="http://www.w3.org/2001/XMLSchema-instance" xmlns:dc="http://purl.org/dc/elements/1.1/" xmlns:dcterms="http://purl.org/dc/terms/" xmlns:odoc="http://schemas.microsoft.com/internal/obd">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targetNamespace="http://schemas.microsoft.com/office/infopath/2007/PartnerControls" elementFormDefault="qualified" attributeFormDefault="unqualified" xmlns:pc="http://schemas.microsoft.com/office/infopath/2007/PartnerControls" xmlns:xs="http://www.w3.org/2001/XMLSchema">
<xs:element name="Person">
<xs:complexType>
<xs:sequence>
<xs:element ref="pc:DisplayName" minOccurs="0"></xs:element>
<xs:element ref="pc:AccountId" minOccurs="0"></xs:element>
<xs:element ref="pc:AccountType" minOccurs="0"></xs:element>
</xs:sequence>
</xs:complexType>
</xs:element>
<xs:element name="DisplayName" type="xs:string"></xs:element>
<xs:element name="AccountId" type="xs:string"></xs:element>
<xs:element name="AccountType" type="xs:string"></xs:element>
<xs:element name="BDCAssociatedEntity">
<xs:complexType>
<xs:sequence>
<xs:element ref="pc:BDCEntity" minOccurs="0" maxOccurs="unbounded"></xs:element>
</xs:sequence>
<xs:attribute ref="pc:EntityNamespace"></xs:attribute>
<xs:attribute ref="pc:EntityName"></xs:attribute>
<xs:attribute ref="pc:SystemInstanceName"></xs:attribute>
<xs:attribute ref="pc:AssociationName"></xs:attribute>
</xs:complexType>
</xs:element>
<xs:attribute name="EntityNamespace" type="xs:string"></xs:attribute>
<xs:attribute name="EntityName" type="xs:string"></xs:attribute>
<xs:attribute name="SystemInstanceName" type="xs:string"></xs:attribute>
<xs:attribute name="AssociationName" type="xs:string"></xs:attribute>
<xs:element name="BDCEntity">
<xs:complexType>
<xs:sequence>
<xs:element ref="pc:EntityDisplayName" minOccurs="0"></xs:element>
<xs:element ref="pc:EntityInstanceReference" minOccurs="0"></xs:element>
<xs:element ref="pc:EntityId1" minOccurs="0"></xs:element>
<xs:element ref="pc:EntityId2" minOccurs="0"></xs:element>
<xs:element ref="pc:EntityId3" minOccurs="0"></xs:element>
<xs:element ref="pc:EntityId4" minOccurs="0"></xs:element>
<xs:element ref="pc:EntityId5" minOccurs="0"></xs:element>
</xs:sequence>
</xs:complexType>
</xs:element>
<xs:element name="EntityDisplayName" type="xs:string"></xs:element>
<xs:element name="EntityInstanceReference" type="xs:string"></xs:element>
<xs:element name="EntityId1" type="xs:string"></xs:element>
<xs:element name="EntityId2" type="xs:string"></xs:element>
<xs:element name="EntityId3" type="xs:string"></xs:element>
<xs:element name="EntityId4" type="xs:string"></xs:element>
<xs:element name="EntityId5" type="xs:string"></xs:element>
<xs:element name="Terms">
<xs:complexType>
<xs:sequence>
<xs:element ref="pc:TermInfo" minOccurs="0" maxOccurs="unbounded"></xs:element>
</xs:sequence>
</xs:complexType>
</xs:element>
<xs:element name="TermInfo">
<xs:complexType>
<xs:sequence>
<xs:element ref="pc:TermName" minOccurs="0"></xs:element>
<xs:element ref="pc:TermId" minOccurs="0"></xs:element>
</xs:sequence>
</xs:complexType>
</xs:element>
<xs:element name="TermName" type="xs:string"></xs:element>
<xs:element name="TermId" type="xs:string"></xs:element>
</xs:schema>
</ct:contentTypeSchema>
</file>

<file path=customXml/itemProps1.xml><?xml version="1.0" encoding="utf-8"?>
<ds:datastoreItem xmlns:ds="http://schemas.openxmlformats.org/officeDocument/2006/customXml" ds:itemID="{87BFA0AF-B211-42D7-8166-1423A954A670}">
  <ds:schemaRefs>
    <ds:schemaRef ds:uri="http://purl.org/dc/dcmitype/"/>
    <ds:schemaRef ds:uri="http://schemas.microsoft.com/office/infopath/2007/PartnerControls"/>
    <ds:schemaRef ds:uri="http://schemas.openxmlformats.org/package/2006/metadata/core-properties"/>
    <ds:schemaRef ds:uri="http://purl.org/dc/terms/"/>
    <ds:schemaRef ds:uri="c64b67e6-abb1-4cd2-976b-bd6791f09840"/>
    <ds:schemaRef ds:uri="http://schemas.microsoft.com/office/2006/documentManagement/types"/>
    <ds:schemaRef ds:uri="http://purl.org/dc/elements/1.1/"/>
    <ds:schemaRef ds:uri="$ListId:Shared Document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27E6A98-9D40-4532-9917-352FF66A1C50}">
  <ds:schemaRefs>
    <ds:schemaRef ds:uri="http://schemas.microsoft.com/sharepoint/v3/contenttype/forms"/>
  </ds:schemaRefs>
</ds:datastoreItem>
</file>

<file path=customXml/itemProps3.xml><?xml version="1.0" encoding="utf-8"?>
<ds:datastoreItem xmlns:ds="http://schemas.openxmlformats.org/officeDocument/2006/customXml" ds:itemID="{75999489-BBCC-42C1-958B-9A734C7DBD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Shared Documents;"/>
    <ds:schemaRef ds:uri="c64b67e6-abb1-4cd2-976b-bd6791f098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10528</TotalTime>
  <Words>4140</Words>
  <Application>Microsoft Office PowerPoint</Application>
  <PresentationFormat>On-screen Show (4:3)</PresentationFormat>
  <Paragraphs>423</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X</vt:lpstr>
      <vt:lpstr>Introduction </vt:lpstr>
      <vt:lpstr>Introduction </vt:lpstr>
      <vt:lpstr>Our Mission</vt:lpstr>
      <vt:lpstr>Concept of the Global Acceleration Platform</vt:lpstr>
      <vt:lpstr>Objectives</vt:lpstr>
      <vt:lpstr>Status of the platform developments</vt:lpstr>
      <vt:lpstr>Stakeholders</vt:lpstr>
      <vt:lpstr>Competition</vt:lpstr>
      <vt:lpstr>Competition</vt:lpstr>
      <vt:lpstr>SWOT Analysis</vt:lpstr>
      <vt:lpstr>Marketing highlights</vt:lpstr>
      <vt:lpstr>Marketing highlights</vt:lpstr>
      <vt:lpstr>Marketing highlights</vt:lpstr>
      <vt:lpstr>Subscription Advantages</vt:lpstr>
      <vt:lpstr>Marketing and Promotion Plan</vt:lpstr>
      <vt:lpstr>Identified exploitation options</vt:lpstr>
      <vt:lpstr>Short term and long term forecasts</vt:lpstr>
      <vt:lpstr>Sustainability measures</vt:lpstr>
      <vt:lpstr>Ownership of results and intellectual property rights</vt:lpstr>
      <vt:lpstr>Conclusions</vt:lpstr>
    </vt:vector>
  </TitlesOfParts>
  <Company>VTT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Jaring Päivi</dc:creator>
  <cp:lastModifiedBy>cristinasa</cp:lastModifiedBy>
  <cp:revision>610</cp:revision>
  <dcterms:created xsi:type="dcterms:W3CDTF">2014-01-28T12:36:00Z</dcterms:created>
  <dcterms:modified xsi:type="dcterms:W3CDTF">2016-10-04T07:39:10Z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0x010100F6F3987D5ABB184CA2BF8B2F40FD8563</vt:lpwstr>
  </property>
  <property fmtid="{D5CDD505-2E9C-101B-9397-08002B2CF9AE}" pid="3" name="_NewReviewCycle">
    <vt:lpwstr/>
  </property>
</Properties>
</file>