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theme/theme5.xml" ContentType="application/vnd.openxmlformats-officedocument.them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Default Extension="vsdx" ContentType="application/vnd.ms-visio.drawing"/>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Override PartName="/ppt/slideLayouts/slideLayout29.xml" ContentType="application/vnd.openxmlformats-officedocument.presentationml.slideLayout+xml"/>
  <Override PartName="/ppt/theme/theme4.xml" ContentType="application/vnd.openxmlformats-officedocument.theme+xml"/>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27.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Layouts/slideLayout3.xml" ContentType="application/vnd.openxmlformats-officedocument.presentationml.slideLayout+xml"/>
  <Default Extension="jpeg" ContentType="image/jpeg"/>
  <Override PartName="/ppt/slideLayouts/slideLayout16.xml" ContentType="application/vnd.openxmlformats-officedocument.presentationml.slideLayout+xml"/>
  <Default Extension="emf" ContentType="image/x-emf"/>
  <Override PartName="/ppt/slideLayouts/slideLayout25.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Default Extension="gif" ContentType="image/gif"/>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Default Extension="wmf" ContentType="image/x-wmf"/>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s/slide79.xml" ContentType="application/vnd.openxmlformats-officedocument.presentationml.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3" r:id="rId1"/>
    <p:sldMasterId id="2147483662" r:id="rId2"/>
    <p:sldMasterId id="2147483688" r:id="rId3"/>
  </p:sldMasterIdLst>
  <p:notesMasterIdLst>
    <p:notesMasterId r:id="rId83"/>
  </p:notesMasterIdLst>
  <p:handoutMasterIdLst>
    <p:handoutMasterId r:id="rId84"/>
  </p:handoutMasterIdLst>
  <p:sldIdLst>
    <p:sldId id="363" r:id="rId4"/>
    <p:sldId id="394" r:id="rId5"/>
    <p:sldId id="373" r:id="rId6"/>
    <p:sldId id="374" r:id="rId7"/>
    <p:sldId id="375" r:id="rId8"/>
    <p:sldId id="399" r:id="rId9"/>
    <p:sldId id="418" r:id="rId10"/>
    <p:sldId id="390" r:id="rId11"/>
    <p:sldId id="377" r:id="rId12"/>
    <p:sldId id="391" r:id="rId13"/>
    <p:sldId id="378" r:id="rId14"/>
    <p:sldId id="392" r:id="rId15"/>
    <p:sldId id="393" r:id="rId16"/>
    <p:sldId id="388" r:id="rId17"/>
    <p:sldId id="389" r:id="rId18"/>
    <p:sldId id="380" r:id="rId19"/>
    <p:sldId id="382" r:id="rId20"/>
    <p:sldId id="379" r:id="rId21"/>
    <p:sldId id="437" r:id="rId22"/>
    <p:sldId id="385" r:id="rId23"/>
    <p:sldId id="387" r:id="rId24"/>
    <p:sldId id="400" r:id="rId25"/>
    <p:sldId id="419" r:id="rId26"/>
    <p:sldId id="376" r:id="rId27"/>
    <p:sldId id="383" r:id="rId28"/>
    <p:sldId id="384" r:id="rId29"/>
    <p:sldId id="420" r:id="rId30"/>
    <p:sldId id="395" r:id="rId31"/>
    <p:sldId id="396" r:id="rId32"/>
    <p:sldId id="397" r:id="rId33"/>
    <p:sldId id="398" r:id="rId34"/>
    <p:sldId id="421" r:id="rId35"/>
    <p:sldId id="422" r:id="rId36"/>
    <p:sldId id="401" r:id="rId37"/>
    <p:sldId id="402" r:id="rId38"/>
    <p:sldId id="403" r:id="rId39"/>
    <p:sldId id="404" r:id="rId40"/>
    <p:sldId id="405" r:id="rId41"/>
    <p:sldId id="406" r:id="rId42"/>
    <p:sldId id="407" r:id="rId43"/>
    <p:sldId id="408" r:id="rId44"/>
    <p:sldId id="409" r:id="rId45"/>
    <p:sldId id="410" r:id="rId46"/>
    <p:sldId id="411" r:id="rId47"/>
    <p:sldId id="412" r:id="rId48"/>
    <p:sldId id="413" r:id="rId49"/>
    <p:sldId id="414" r:id="rId50"/>
    <p:sldId id="415" r:id="rId51"/>
    <p:sldId id="416" r:id="rId52"/>
    <p:sldId id="417" r:id="rId53"/>
    <p:sldId id="429" r:id="rId54"/>
    <p:sldId id="430" r:id="rId55"/>
    <p:sldId id="431" r:id="rId56"/>
    <p:sldId id="432" r:id="rId57"/>
    <p:sldId id="433" r:id="rId58"/>
    <p:sldId id="434" r:id="rId59"/>
    <p:sldId id="435" r:id="rId60"/>
    <p:sldId id="436" r:id="rId61"/>
    <p:sldId id="438" r:id="rId62"/>
    <p:sldId id="439" r:id="rId63"/>
    <p:sldId id="440" r:id="rId64"/>
    <p:sldId id="441" r:id="rId65"/>
    <p:sldId id="442" r:id="rId66"/>
    <p:sldId id="443" r:id="rId67"/>
    <p:sldId id="444" r:id="rId68"/>
    <p:sldId id="445" r:id="rId69"/>
    <p:sldId id="446" r:id="rId70"/>
    <p:sldId id="447" r:id="rId71"/>
    <p:sldId id="448" r:id="rId72"/>
    <p:sldId id="449" r:id="rId73"/>
    <p:sldId id="450" r:id="rId74"/>
    <p:sldId id="451" r:id="rId75"/>
    <p:sldId id="423" r:id="rId76"/>
    <p:sldId id="424" r:id="rId77"/>
    <p:sldId id="425" r:id="rId78"/>
    <p:sldId id="426" r:id="rId79"/>
    <p:sldId id="427" r:id="rId80"/>
    <p:sldId id="386" r:id="rId81"/>
    <p:sldId id="428" r:id="rId82"/>
  </p:sldIdLst>
  <p:sldSz cx="9144000" cy="6858000" type="screen4x3"/>
  <p:notesSz cx="6810375" cy="9942513"/>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388CF"/>
    <a:srgbClr val="65B1E5"/>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68" d="100"/>
          <a:sy n="68" d="100"/>
        </p:scale>
        <p:origin x="-1362" y="-132"/>
      </p:cViewPr>
      <p:guideLst>
        <p:guide orient="horz" pos="2160"/>
        <p:guide pos="2880"/>
      </p:guideLst>
    </p:cSldViewPr>
  </p:slideViewPr>
  <p:notesTextViewPr>
    <p:cViewPr>
      <p:scale>
        <a:sx n="100" d="100"/>
        <a:sy n="100" d="100"/>
      </p:scale>
      <p:origin x="0" y="0"/>
    </p:cViewPr>
  </p:notesTextViewPr>
  <p:notesViewPr>
    <p:cSldViewPr>
      <p:cViewPr varScale="1">
        <p:scale>
          <a:sx n="93" d="100"/>
          <a:sy n="93" d="100"/>
        </p:scale>
        <p:origin x="-3732" y="-120"/>
      </p:cViewPr>
      <p:guideLst>
        <p:guide orient="horz" pos="3131"/>
        <p:guide pos="2144"/>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6" Type="http://schemas.openxmlformats.org/officeDocument/2006/relationships/slide" Target="slides/slide73.xml"/><Relationship Id="rId84" Type="http://schemas.openxmlformats.org/officeDocument/2006/relationships/handoutMaster" Target="handoutMasters/handoutMaster1.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slide" Target="slides/slide76.xml"/><Relationship Id="rId87" Type="http://schemas.openxmlformats.org/officeDocument/2006/relationships/theme" Target="theme/theme1.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notesMaster" Target="notesMasters/notesMaster1.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7.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95.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03.e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106.emf"/><Relationship Id="rId1" Type="http://schemas.openxmlformats.org/officeDocument/2006/relationships/image" Target="../media/image105.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50460" cy="497683"/>
          </a:xfrm>
          <a:prstGeom prst="rect">
            <a:avLst/>
          </a:prstGeom>
        </p:spPr>
        <p:txBody>
          <a:bodyPr vert="horz" lIns="92300" tIns="46150" rIns="92300" bIns="46150" rtlCol="0"/>
          <a:lstStyle>
            <a:lvl1pPr algn="l">
              <a:defRPr sz="1200"/>
            </a:lvl1pPr>
          </a:lstStyle>
          <a:p>
            <a:endParaRPr lang="fr-FR"/>
          </a:p>
        </p:txBody>
      </p:sp>
      <p:sp>
        <p:nvSpPr>
          <p:cNvPr id="3" name="Espace réservé de la date 2"/>
          <p:cNvSpPr>
            <a:spLocks noGrp="1"/>
          </p:cNvSpPr>
          <p:nvPr>
            <p:ph type="dt" sz="quarter" idx="1"/>
          </p:nvPr>
        </p:nvSpPr>
        <p:spPr>
          <a:xfrm>
            <a:off x="3858293" y="0"/>
            <a:ext cx="2950460" cy="497683"/>
          </a:xfrm>
          <a:prstGeom prst="rect">
            <a:avLst/>
          </a:prstGeom>
        </p:spPr>
        <p:txBody>
          <a:bodyPr vert="horz" lIns="92300" tIns="46150" rIns="92300" bIns="46150" rtlCol="0"/>
          <a:lstStyle>
            <a:lvl1pPr algn="r">
              <a:defRPr sz="1200"/>
            </a:lvl1pPr>
          </a:lstStyle>
          <a:p>
            <a:fld id="{AFE48EFB-7345-4529-AE4C-04F016EC2BC3}" type="datetimeFigureOut">
              <a:rPr lang="fr-FR" smtClean="0"/>
              <a:pPr/>
              <a:t>11/05/2016</a:t>
            </a:fld>
            <a:endParaRPr lang="fr-FR"/>
          </a:p>
        </p:txBody>
      </p:sp>
      <p:sp>
        <p:nvSpPr>
          <p:cNvPr id="4" name="Espace réservé du pied de page 3"/>
          <p:cNvSpPr>
            <a:spLocks noGrp="1"/>
          </p:cNvSpPr>
          <p:nvPr>
            <p:ph type="ftr" sz="quarter" idx="2"/>
          </p:nvPr>
        </p:nvSpPr>
        <p:spPr>
          <a:xfrm>
            <a:off x="0" y="9443241"/>
            <a:ext cx="2950460" cy="497682"/>
          </a:xfrm>
          <a:prstGeom prst="rect">
            <a:avLst/>
          </a:prstGeom>
        </p:spPr>
        <p:txBody>
          <a:bodyPr vert="horz" lIns="92300" tIns="46150" rIns="92300" bIns="4615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58293" y="9443241"/>
            <a:ext cx="2950460" cy="497682"/>
          </a:xfrm>
          <a:prstGeom prst="rect">
            <a:avLst/>
          </a:prstGeom>
        </p:spPr>
        <p:txBody>
          <a:bodyPr vert="horz" lIns="92300" tIns="46150" rIns="92300" bIns="46150" rtlCol="0" anchor="b"/>
          <a:lstStyle>
            <a:lvl1pPr algn="r">
              <a:defRPr sz="1200"/>
            </a:lvl1pPr>
          </a:lstStyle>
          <a:p>
            <a:fld id="{963CB63E-D68F-478A-9C78-5019F031CBB7}" type="slidenum">
              <a:rPr lang="fr-FR" smtClean="0"/>
              <a:pPr/>
              <a:t>‹N°›</a:t>
            </a:fld>
            <a:endParaRPr lang="fr-F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51162" cy="497126"/>
          </a:xfrm>
          <a:prstGeom prst="rect">
            <a:avLst/>
          </a:prstGeom>
        </p:spPr>
        <p:txBody>
          <a:bodyPr vert="horz" lIns="92300" tIns="46150" rIns="92300" bIns="46150" rtlCol="0"/>
          <a:lstStyle>
            <a:lvl1pPr algn="l">
              <a:defRPr sz="1200"/>
            </a:lvl1pPr>
          </a:lstStyle>
          <a:p>
            <a:endParaRPr lang="fr-FR"/>
          </a:p>
        </p:txBody>
      </p:sp>
      <p:sp>
        <p:nvSpPr>
          <p:cNvPr id="3" name="Espace réservé de la date 2"/>
          <p:cNvSpPr>
            <a:spLocks noGrp="1"/>
          </p:cNvSpPr>
          <p:nvPr>
            <p:ph type="dt" idx="1"/>
          </p:nvPr>
        </p:nvSpPr>
        <p:spPr>
          <a:xfrm>
            <a:off x="3857637" y="0"/>
            <a:ext cx="2951162" cy="497126"/>
          </a:xfrm>
          <a:prstGeom prst="rect">
            <a:avLst/>
          </a:prstGeom>
        </p:spPr>
        <p:txBody>
          <a:bodyPr vert="horz" lIns="92300" tIns="46150" rIns="92300" bIns="46150" rtlCol="0"/>
          <a:lstStyle>
            <a:lvl1pPr algn="r">
              <a:defRPr sz="1200"/>
            </a:lvl1pPr>
          </a:lstStyle>
          <a:p>
            <a:fld id="{E3825AA9-A9FB-4343-AA67-CFBA5004EAE8}" type="datetimeFigureOut">
              <a:rPr lang="fr-FR" smtClean="0"/>
              <a:pPr/>
              <a:t>11/05/2016</a:t>
            </a:fld>
            <a:endParaRPr lang="fr-FR"/>
          </a:p>
        </p:txBody>
      </p:sp>
      <p:sp>
        <p:nvSpPr>
          <p:cNvPr id="4" name="Espace réservé de l'image des diapositives 3"/>
          <p:cNvSpPr>
            <a:spLocks noGrp="1" noRot="1" noChangeAspect="1"/>
          </p:cNvSpPr>
          <p:nvPr>
            <p:ph type="sldImg" idx="2"/>
          </p:nvPr>
        </p:nvSpPr>
        <p:spPr>
          <a:xfrm>
            <a:off x="919163" y="746125"/>
            <a:ext cx="4972050" cy="3729038"/>
          </a:xfrm>
          <a:prstGeom prst="rect">
            <a:avLst/>
          </a:prstGeom>
          <a:noFill/>
          <a:ln w="12700">
            <a:solidFill>
              <a:prstClr val="black"/>
            </a:solidFill>
          </a:ln>
        </p:spPr>
        <p:txBody>
          <a:bodyPr vert="horz" lIns="92300" tIns="46150" rIns="92300" bIns="46150" rtlCol="0" anchor="ctr"/>
          <a:lstStyle/>
          <a:p>
            <a:endParaRPr lang="fr-FR"/>
          </a:p>
        </p:txBody>
      </p:sp>
      <p:sp>
        <p:nvSpPr>
          <p:cNvPr id="5" name="Espace réservé des commentaires 4"/>
          <p:cNvSpPr>
            <a:spLocks noGrp="1"/>
          </p:cNvSpPr>
          <p:nvPr>
            <p:ph type="body" sz="quarter" idx="3"/>
          </p:nvPr>
        </p:nvSpPr>
        <p:spPr>
          <a:xfrm>
            <a:off x="681038" y="4722694"/>
            <a:ext cx="5448300" cy="4474131"/>
          </a:xfrm>
          <a:prstGeom prst="rect">
            <a:avLst/>
          </a:prstGeom>
        </p:spPr>
        <p:txBody>
          <a:bodyPr vert="horz" lIns="92300" tIns="46150" rIns="92300" bIns="4615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9443661"/>
            <a:ext cx="2951162" cy="497126"/>
          </a:xfrm>
          <a:prstGeom prst="rect">
            <a:avLst/>
          </a:prstGeom>
        </p:spPr>
        <p:txBody>
          <a:bodyPr vert="horz" lIns="92300" tIns="46150" rIns="92300" bIns="4615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57637" y="9443661"/>
            <a:ext cx="2951162" cy="497126"/>
          </a:xfrm>
          <a:prstGeom prst="rect">
            <a:avLst/>
          </a:prstGeom>
        </p:spPr>
        <p:txBody>
          <a:bodyPr vert="horz" lIns="92300" tIns="46150" rIns="92300" bIns="46150" rtlCol="0" anchor="b"/>
          <a:lstStyle>
            <a:lvl1pPr algn="r">
              <a:defRPr sz="1200"/>
            </a:lvl1pPr>
          </a:lstStyle>
          <a:p>
            <a:fld id="{6A0361B7-6BD1-4617-BF04-409EE33FABDD}" type="slidenum">
              <a:rPr lang="fr-FR" smtClean="0"/>
              <a:pPr/>
              <a:t>‹N°›</a:t>
            </a:fld>
            <a:endParaRPr lang="fr-F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0361B7-6BD1-4617-BF04-409EE33FABDD}" type="slidenum">
              <a:rPr lang="fr-FR" smtClean="0"/>
              <a:pPr/>
              <a:t>30</a:t>
            </a:fld>
            <a:endParaRPr lang="fr-FR"/>
          </a:p>
        </p:txBody>
      </p:sp>
    </p:spTree>
    <p:extLst>
      <p:ext uri="{BB962C8B-B14F-4D97-AF65-F5344CB8AC3E}">
        <p14:creationId xmlns="" xmlns:p14="http://schemas.microsoft.com/office/powerpoint/2010/main" val="39644948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b="1" dirty="0" smtClean="0"/>
              <a:t>At the architecture level, </a:t>
            </a:r>
          </a:p>
          <a:p>
            <a:pPr lvl="2"/>
            <a:r>
              <a:rPr lang="en-US" b="1" dirty="0" smtClean="0"/>
              <a:t>by identifying assets and proposing solutions to manage them and ensure their security </a:t>
            </a:r>
          </a:p>
          <a:p>
            <a:pPr lvl="1"/>
            <a:r>
              <a:rPr lang="en-US" b="1" dirty="0" smtClean="0"/>
              <a:t>At the integration level, </a:t>
            </a:r>
          </a:p>
          <a:p>
            <a:pPr lvl="2"/>
            <a:r>
              <a:rPr lang="en-US" b="1" dirty="0" smtClean="0"/>
              <a:t>by analyzing impact on functional aspects and on performances, especially regarding  3</a:t>
            </a:r>
            <a:r>
              <a:rPr lang="en-US" b="1" baseline="30000" dirty="0" smtClean="0"/>
              <a:t>rd</a:t>
            </a:r>
            <a:r>
              <a:rPr lang="en-US" b="1" dirty="0" smtClean="0"/>
              <a:t>  and 4</a:t>
            </a:r>
            <a:r>
              <a:rPr lang="en-US" b="1" baseline="30000" dirty="0" smtClean="0"/>
              <a:t>th</a:t>
            </a:r>
            <a:r>
              <a:rPr lang="en-US" b="1" dirty="0" smtClean="0"/>
              <a:t> generation of  </a:t>
            </a:r>
            <a:r>
              <a:rPr lang="en-US" b="1" dirty="0" err="1" smtClean="0"/>
              <a:t>ePassport</a:t>
            </a:r>
            <a:r>
              <a:rPr lang="en-US" b="1" dirty="0" smtClean="0"/>
              <a:t> </a:t>
            </a:r>
          </a:p>
          <a:p>
            <a:pPr lvl="1"/>
            <a:r>
              <a:rPr lang="en-US" b="1" dirty="0" smtClean="0"/>
              <a:t>At the evaluation level, </a:t>
            </a:r>
          </a:p>
          <a:p>
            <a:pPr lvl="2"/>
            <a:r>
              <a:rPr lang="en-US" b="1" dirty="0" smtClean="0"/>
              <a:t>by a risk analysis of user data and trade assets for the use cases under consideration in the project, and by designing recommendations to enforce applications and systems.</a:t>
            </a:r>
          </a:p>
          <a:p>
            <a:endParaRPr lang="fr-FR" dirty="0"/>
          </a:p>
        </p:txBody>
      </p:sp>
      <p:sp>
        <p:nvSpPr>
          <p:cNvPr id="4" name="Slide Number Placeholder 3"/>
          <p:cNvSpPr>
            <a:spLocks noGrp="1"/>
          </p:cNvSpPr>
          <p:nvPr>
            <p:ph type="sldNum" sz="quarter" idx="10"/>
          </p:nvPr>
        </p:nvSpPr>
        <p:spPr/>
        <p:txBody>
          <a:bodyPr/>
          <a:lstStyle/>
          <a:p>
            <a:fld id="{6A0361B7-6BD1-4617-BF04-409EE33FABDD}" type="slidenum">
              <a:rPr lang="fr-FR" smtClean="0"/>
              <a:pPr/>
              <a:t>35</a:t>
            </a:fld>
            <a:endParaRPr lang="fr-FR"/>
          </a:p>
        </p:txBody>
      </p:sp>
    </p:spTree>
    <p:extLst>
      <p:ext uri="{BB962C8B-B14F-4D97-AF65-F5344CB8AC3E}">
        <p14:creationId xmlns="" xmlns:p14="http://schemas.microsoft.com/office/powerpoint/2010/main" val="39360400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en-GB" dirty="0"/>
          </a:p>
        </p:txBody>
      </p:sp>
      <p:sp>
        <p:nvSpPr>
          <p:cNvPr id="4" name="Slayt Numarası Yer Tutucusu 3"/>
          <p:cNvSpPr>
            <a:spLocks noGrp="1"/>
          </p:cNvSpPr>
          <p:nvPr>
            <p:ph type="sldNum" sz="quarter" idx="10"/>
          </p:nvPr>
        </p:nvSpPr>
        <p:spPr/>
        <p:txBody>
          <a:bodyPr/>
          <a:lstStyle/>
          <a:p>
            <a:fld id="{6A0361B7-6BD1-4617-BF04-409EE33FABDD}" type="slidenum">
              <a:rPr lang="fr-FR" smtClean="0"/>
              <a:pPr/>
              <a:t>60</a:t>
            </a:fld>
            <a:endParaRPr lang="fr-FR"/>
          </a:p>
        </p:txBody>
      </p:sp>
    </p:spTree>
    <p:extLst>
      <p:ext uri="{BB962C8B-B14F-4D97-AF65-F5344CB8AC3E}">
        <p14:creationId xmlns:p14="http://schemas.microsoft.com/office/powerpoint/2010/main" xmlns="" val="6709115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en-GB" dirty="0"/>
          </a:p>
        </p:txBody>
      </p:sp>
      <p:sp>
        <p:nvSpPr>
          <p:cNvPr id="4" name="Slayt Numarası Yer Tutucusu 3"/>
          <p:cNvSpPr>
            <a:spLocks noGrp="1"/>
          </p:cNvSpPr>
          <p:nvPr>
            <p:ph type="sldNum" sz="quarter" idx="10"/>
          </p:nvPr>
        </p:nvSpPr>
        <p:spPr/>
        <p:txBody>
          <a:bodyPr/>
          <a:lstStyle/>
          <a:p>
            <a:fld id="{6A0361B7-6BD1-4617-BF04-409EE33FABDD}" type="slidenum">
              <a:rPr lang="fr-FR" smtClean="0"/>
              <a:pPr/>
              <a:t>61</a:t>
            </a:fld>
            <a:endParaRPr lang="fr-FR"/>
          </a:p>
        </p:txBody>
      </p:sp>
    </p:spTree>
    <p:extLst>
      <p:ext uri="{BB962C8B-B14F-4D97-AF65-F5344CB8AC3E}">
        <p14:creationId xmlns:p14="http://schemas.microsoft.com/office/powerpoint/2010/main" xmlns="" val="42348114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en-GB" dirty="0"/>
          </a:p>
        </p:txBody>
      </p:sp>
      <p:sp>
        <p:nvSpPr>
          <p:cNvPr id="4" name="Slayt Numarası Yer Tutucusu 3"/>
          <p:cNvSpPr>
            <a:spLocks noGrp="1"/>
          </p:cNvSpPr>
          <p:nvPr>
            <p:ph type="sldNum" sz="quarter" idx="10"/>
          </p:nvPr>
        </p:nvSpPr>
        <p:spPr/>
        <p:txBody>
          <a:bodyPr/>
          <a:lstStyle/>
          <a:p>
            <a:fld id="{6A0361B7-6BD1-4617-BF04-409EE33FABDD}" type="slidenum">
              <a:rPr lang="fr-FR" smtClean="0"/>
              <a:pPr/>
              <a:t>64</a:t>
            </a:fld>
            <a:endParaRPr lang="fr-FR"/>
          </a:p>
        </p:txBody>
      </p:sp>
    </p:spTree>
    <p:extLst>
      <p:ext uri="{BB962C8B-B14F-4D97-AF65-F5344CB8AC3E}">
        <p14:creationId xmlns:p14="http://schemas.microsoft.com/office/powerpoint/2010/main" xmlns="" val="29352622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2.xml"/><Relationship Id="rId1" Type="http://schemas.openxmlformats.org/officeDocument/2006/relationships/vmlDrawing" Target="../drawings/vmlDrawing1.vml"/><Relationship Id="rId5" Type="http://schemas.openxmlformats.org/officeDocument/2006/relationships/image" Target="../media/image2.jpeg"/><Relationship Id="rId4" Type="http://schemas.openxmlformats.org/officeDocument/2006/relationships/oleObject" Target="../embeddings/oleObject1.bin"/></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age de texte 5 niveaux">
    <p:spTree>
      <p:nvGrpSpPr>
        <p:cNvPr id="1" name=""/>
        <p:cNvGrpSpPr/>
        <p:nvPr/>
      </p:nvGrpSpPr>
      <p:grpSpPr>
        <a:xfrm>
          <a:off x="0" y="0"/>
          <a:ext cx="0" cy="0"/>
          <a:chOff x="0" y="0"/>
          <a:chExt cx="0" cy="0"/>
        </a:xfrm>
      </p:grpSpPr>
      <p:sp>
        <p:nvSpPr>
          <p:cNvPr id="18" name="Espace réservé du texte 17"/>
          <p:cNvSpPr>
            <a:spLocks noGrp="1"/>
          </p:cNvSpPr>
          <p:nvPr>
            <p:ph type="body" sz="quarter" idx="23" hasCustomPrompt="1"/>
          </p:nvPr>
        </p:nvSpPr>
        <p:spPr>
          <a:xfrm>
            <a:off x="467544" y="1268760"/>
            <a:ext cx="8208912" cy="360040"/>
          </a:xfrm>
          <a:prstGeom prst="rect">
            <a:avLst/>
          </a:prstGeom>
        </p:spPr>
        <p:txBody>
          <a:bodyPr/>
          <a:lstStyle>
            <a:lvl1pPr>
              <a:buNone/>
              <a:defRPr sz="1800">
                <a:solidFill>
                  <a:srgbClr val="2388CF"/>
                </a:solidFill>
                <a:latin typeface="Impact" pitchFamily="34" charset="0"/>
              </a:defRPr>
            </a:lvl1pPr>
          </a:lstStyle>
          <a:p>
            <a:pPr lvl="0"/>
            <a:r>
              <a:rPr lang="fr-FR" dirty="0" smtClean="0"/>
              <a:t>TITRE DU PARAGRAPHE</a:t>
            </a:r>
          </a:p>
        </p:txBody>
      </p:sp>
      <p:sp>
        <p:nvSpPr>
          <p:cNvPr id="28" name="Espace réservé du texte 27"/>
          <p:cNvSpPr>
            <a:spLocks noGrp="1"/>
          </p:cNvSpPr>
          <p:nvPr>
            <p:ph type="body" sz="quarter" idx="27" hasCustomPrompt="1"/>
          </p:nvPr>
        </p:nvSpPr>
        <p:spPr>
          <a:xfrm>
            <a:off x="467544" y="1628800"/>
            <a:ext cx="8208912" cy="4536504"/>
          </a:xfrm>
          <a:prstGeom prst="rect">
            <a:avLst/>
          </a:prstGeom>
        </p:spPr>
        <p:txBody>
          <a:bodyPr/>
          <a:lstStyle>
            <a:lvl1pPr marL="182563" indent="-182563">
              <a:buClr>
                <a:srgbClr val="2388CF"/>
              </a:buClr>
              <a:defRPr sz="2000">
                <a:latin typeface="+mj-lt"/>
                <a:ea typeface="Verdana" pitchFamily="34" charset="0"/>
                <a:cs typeface="Verdana" pitchFamily="34" charset="0"/>
              </a:defRPr>
            </a:lvl1pPr>
            <a:lvl2pPr marL="630238" indent="-173038">
              <a:buClr>
                <a:schemeClr val="tx1"/>
              </a:buClr>
              <a:buFont typeface="Arial" pitchFamily="34" charset="0"/>
              <a:buChar char="•"/>
              <a:defRPr sz="1800">
                <a:latin typeface="+mj-lt"/>
                <a:ea typeface="Verdana" pitchFamily="34" charset="0"/>
                <a:cs typeface="Verdana" pitchFamily="34" charset="0"/>
              </a:defRPr>
            </a:lvl2pPr>
            <a:lvl3pPr marL="1079500" indent="-165100">
              <a:buSzPct val="70000"/>
              <a:buFont typeface="Courier New" pitchFamily="49" charset="0"/>
              <a:buChar char="o"/>
              <a:defRPr sz="1600">
                <a:latin typeface="+mj-lt"/>
                <a:ea typeface="Verdana" pitchFamily="34" charset="0"/>
                <a:cs typeface="Verdana" pitchFamily="34" charset="0"/>
              </a:defRPr>
            </a:lvl3pPr>
            <a:lvl4pPr marL="1527175" indent="-182563">
              <a:buClr>
                <a:schemeClr val="tx1"/>
              </a:buClr>
              <a:buSzPct val="100000"/>
              <a:buFont typeface="Calibri" pitchFamily="34" charset="0"/>
              <a:buChar char="−"/>
              <a:defRPr sz="1400">
                <a:latin typeface="+mj-lt"/>
                <a:ea typeface="Verdana" pitchFamily="34" charset="0"/>
                <a:cs typeface="Verdana" pitchFamily="34" charset="0"/>
              </a:defRPr>
            </a:lvl4pPr>
            <a:lvl5pPr marL="1971675" indent="-142875">
              <a:buSzPct val="50000"/>
              <a:buFont typeface="Verdana" pitchFamily="34" charset="0"/>
              <a:buChar char="−"/>
              <a:defRPr sz="1200">
                <a:latin typeface="+mj-lt"/>
                <a:ea typeface="Verdana" pitchFamily="34" charset="0"/>
                <a:cs typeface="Verdana" pitchFamily="34" charset="0"/>
              </a:defRPr>
            </a:lvl5pPr>
          </a:lstStyle>
          <a:p>
            <a:pPr lvl="0"/>
            <a:r>
              <a:rPr lang="fr-FR" dirty="0" smtClean="0"/>
              <a:t> 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13" name="Espace réservé de la date 2"/>
          <p:cNvSpPr>
            <a:spLocks noGrp="1"/>
          </p:cNvSpPr>
          <p:nvPr>
            <p:ph type="dt" sz="half" idx="2"/>
          </p:nvPr>
        </p:nvSpPr>
        <p:spPr>
          <a:xfrm>
            <a:off x="323528" y="6428358"/>
            <a:ext cx="2133600" cy="241002"/>
          </a:xfrm>
          <a:prstGeom prst="rect">
            <a:avLst/>
          </a:prstGeom>
          <a:noFill/>
          <a:ln>
            <a:noFill/>
          </a:ln>
        </p:spPr>
        <p:txBody>
          <a:bodyPr/>
          <a:lstStyle>
            <a:lvl1pPr>
              <a:defRPr sz="1000">
                <a:solidFill>
                  <a:srgbClr val="2388CF"/>
                </a:solidFill>
                <a:latin typeface="Impact" pitchFamily="34" charset="0"/>
              </a:defRPr>
            </a:lvl1pPr>
          </a:lstStyle>
          <a:p>
            <a:fld id="{B760C188-3084-43BE-8D7F-742268859ECE}" type="datetime4">
              <a:rPr lang="fr-FR" smtClean="0"/>
              <a:pPr/>
              <a:t>11 mai 2016</a:t>
            </a:fld>
            <a:endParaRPr lang="fr-FR" dirty="0"/>
          </a:p>
        </p:txBody>
      </p:sp>
      <p:sp>
        <p:nvSpPr>
          <p:cNvPr id="19" name="Espace réservé du numéro de diapositive 4"/>
          <p:cNvSpPr>
            <a:spLocks noGrp="1"/>
          </p:cNvSpPr>
          <p:nvPr>
            <p:ph type="sldNum" sz="quarter" idx="4"/>
          </p:nvPr>
        </p:nvSpPr>
        <p:spPr>
          <a:xfrm>
            <a:off x="6660232" y="6448251"/>
            <a:ext cx="2133600" cy="221109"/>
          </a:xfrm>
          <a:prstGeom prst="rect">
            <a:avLst/>
          </a:prstGeom>
        </p:spPr>
        <p:txBody>
          <a:bodyPr/>
          <a:lstStyle>
            <a:lvl1pPr algn="r">
              <a:defRPr sz="1000">
                <a:solidFill>
                  <a:srgbClr val="2388CF"/>
                </a:solidFill>
                <a:latin typeface="Impact" pitchFamily="34" charset="0"/>
              </a:defRPr>
            </a:lvl1pPr>
          </a:lstStyle>
          <a:p>
            <a:fld id="{F7B7836B-6B29-4A6B-82AE-FEB183B8DC89}" type="slidenum">
              <a:rPr lang="fr-FR" smtClean="0"/>
              <a:pPr/>
              <a:t>‹N°›</a:t>
            </a:fld>
            <a:endParaRPr lang="fr-FR" dirty="0"/>
          </a:p>
        </p:txBody>
      </p:sp>
      <p:sp>
        <p:nvSpPr>
          <p:cNvPr id="20" name="Espace réservé du texte 12"/>
          <p:cNvSpPr>
            <a:spLocks noGrp="1"/>
          </p:cNvSpPr>
          <p:nvPr>
            <p:ph type="body" sz="quarter" idx="19" hasCustomPrompt="1"/>
          </p:nvPr>
        </p:nvSpPr>
        <p:spPr>
          <a:xfrm>
            <a:off x="4788024" y="332656"/>
            <a:ext cx="3888432" cy="358527"/>
          </a:xfrm>
          <a:prstGeom prst="rect">
            <a:avLst/>
          </a:prstGeom>
        </p:spPr>
        <p:txBody>
          <a:bodyPr/>
          <a:lstStyle>
            <a:lvl1pPr algn="r">
              <a:spcBef>
                <a:spcPts val="0"/>
              </a:spcBef>
              <a:buNone/>
              <a:defRPr sz="1800" baseline="0">
                <a:solidFill>
                  <a:srgbClr val="2388CF"/>
                </a:solidFill>
                <a:latin typeface="Impact" pitchFamily="34" charset="0"/>
              </a:defRPr>
            </a:lvl1pPr>
          </a:lstStyle>
          <a:p>
            <a:pPr lvl="0"/>
            <a:r>
              <a:rPr lang="fr-FR" dirty="0" smtClean="0"/>
              <a:t>TITRE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Masque blanc : Page de texte et illustration">
    <p:spTree>
      <p:nvGrpSpPr>
        <p:cNvPr id="1" name=""/>
        <p:cNvGrpSpPr/>
        <p:nvPr/>
      </p:nvGrpSpPr>
      <p:grpSpPr>
        <a:xfrm>
          <a:off x="0" y="0"/>
          <a:ext cx="0" cy="0"/>
          <a:chOff x="0" y="0"/>
          <a:chExt cx="0" cy="0"/>
        </a:xfrm>
      </p:grpSpPr>
      <p:sp>
        <p:nvSpPr>
          <p:cNvPr id="8" name="Espace réservé pour une image  7"/>
          <p:cNvSpPr>
            <a:spLocks noGrp="1"/>
          </p:cNvSpPr>
          <p:nvPr>
            <p:ph type="pic" sz="quarter" idx="16" hasCustomPrompt="1"/>
          </p:nvPr>
        </p:nvSpPr>
        <p:spPr>
          <a:xfrm>
            <a:off x="4644008" y="1268761"/>
            <a:ext cx="4032125" cy="4896544"/>
          </a:xfrm>
          <a:prstGeom prst="rect">
            <a:avLst/>
          </a:prstGeom>
        </p:spPr>
        <p:txBody>
          <a:bodyPr/>
          <a:lstStyle>
            <a:lvl1pPr algn="ctr">
              <a:buNone/>
              <a:defRPr sz="1200" baseline="0">
                <a:latin typeface="Verdana" pitchFamily="34" charset="0"/>
                <a:ea typeface="Verdana" pitchFamily="34" charset="0"/>
                <a:cs typeface="Verdana" pitchFamily="34" charset="0"/>
              </a:defRPr>
            </a:lvl1pPr>
          </a:lstStyle>
          <a:p>
            <a:r>
              <a:rPr lang="fr-FR" dirty="0" smtClean="0"/>
              <a:t>Cliquez sur l’icône </a:t>
            </a:r>
          </a:p>
          <a:p>
            <a:r>
              <a:rPr lang="fr-FR" dirty="0" smtClean="0"/>
              <a:t>pour insérer une image</a:t>
            </a:r>
            <a:endParaRPr lang="fr-FR" dirty="0"/>
          </a:p>
        </p:txBody>
      </p:sp>
      <p:sp>
        <p:nvSpPr>
          <p:cNvPr id="13" name="Espace réservé de la date 2"/>
          <p:cNvSpPr>
            <a:spLocks noGrp="1"/>
          </p:cNvSpPr>
          <p:nvPr>
            <p:ph type="dt" sz="half" idx="2"/>
          </p:nvPr>
        </p:nvSpPr>
        <p:spPr>
          <a:xfrm>
            <a:off x="323528" y="6428358"/>
            <a:ext cx="2133600" cy="241002"/>
          </a:xfrm>
          <a:prstGeom prst="rect">
            <a:avLst/>
          </a:prstGeom>
          <a:noFill/>
          <a:ln>
            <a:noFill/>
          </a:ln>
        </p:spPr>
        <p:txBody>
          <a:bodyPr/>
          <a:lstStyle>
            <a:lvl1pPr>
              <a:defRPr sz="1000">
                <a:solidFill>
                  <a:srgbClr val="2388CF"/>
                </a:solidFill>
                <a:latin typeface="Impact" pitchFamily="34" charset="0"/>
              </a:defRPr>
            </a:lvl1pPr>
          </a:lstStyle>
          <a:p>
            <a:fld id="{B760C188-3084-43BE-8D7F-742268859ECE}" type="datetime4">
              <a:rPr lang="fr-FR" smtClean="0"/>
              <a:pPr/>
              <a:t>11 mai 2016</a:t>
            </a:fld>
            <a:endParaRPr lang="fr-FR" dirty="0"/>
          </a:p>
        </p:txBody>
      </p:sp>
      <p:sp>
        <p:nvSpPr>
          <p:cNvPr id="18" name="Espace réservé du numéro de diapositive 4"/>
          <p:cNvSpPr>
            <a:spLocks noGrp="1"/>
          </p:cNvSpPr>
          <p:nvPr>
            <p:ph type="sldNum" sz="quarter" idx="4"/>
          </p:nvPr>
        </p:nvSpPr>
        <p:spPr>
          <a:xfrm>
            <a:off x="6660232" y="6448251"/>
            <a:ext cx="2133600" cy="221109"/>
          </a:xfrm>
          <a:prstGeom prst="rect">
            <a:avLst/>
          </a:prstGeom>
        </p:spPr>
        <p:txBody>
          <a:bodyPr/>
          <a:lstStyle>
            <a:lvl1pPr algn="r">
              <a:defRPr sz="1000">
                <a:solidFill>
                  <a:srgbClr val="2388CF"/>
                </a:solidFill>
                <a:latin typeface="Impact" pitchFamily="34" charset="0"/>
              </a:defRPr>
            </a:lvl1pPr>
          </a:lstStyle>
          <a:p>
            <a:fld id="{F7B7836B-6B29-4A6B-82AE-FEB183B8DC89}" type="slidenum">
              <a:rPr lang="fr-FR" smtClean="0"/>
              <a:pPr/>
              <a:t>‹N°›</a:t>
            </a:fld>
            <a:endParaRPr lang="fr-FR" dirty="0"/>
          </a:p>
        </p:txBody>
      </p:sp>
      <p:sp>
        <p:nvSpPr>
          <p:cNvPr id="24" name="Espace réservé du texte 12"/>
          <p:cNvSpPr>
            <a:spLocks noGrp="1"/>
          </p:cNvSpPr>
          <p:nvPr>
            <p:ph type="body" sz="quarter" idx="19" hasCustomPrompt="1"/>
          </p:nvPr>
        </p:nvSpPr>
        <p:spPr>
          <a:xfrm>
            <a:off x="4788024" y="332656"/>
            <a:ext cx="3888432" cy="358527"/>
          </a:xfrm>
          <a:prstGeom prst="rect">
            <a:avLst/>
          </a:prstGeom>
        </p:spPr>
        <p:txBody>
          <a:bodyPr/>
          <a:lstStyle>
            <a:lvl1pPr algn="r">
              <a:spcBef>
                <a:spcPts val="0"/>
              </a:spcBef>
              <a:buNone/>
              <a:defRPr sz="1800" baseline="0">
                <a:solidFill>
                  <a:srgbClr val="2388CF"/>
                </a:solidFill>
                <a:latin typeface="Impact" pitchFamily="34" charset="0"/>
              </a:defRPr>
            </a:lvl1pPr>
          </a:lstStyle>
          <a:p>
            <a:pPr lvl="0"/>
            <a:r>
              <a:rPr lang="fr-FR" dirty="0" smtClean="0"/>
              <a:t>TITRE</a:t>
            </a:r>
          </a:p>
        </p:txBody>
      </p:sp>
      <p:sp>
        <p:nvSpPr>
          <p:cNvPr id="9" name="Espace réservé du texte 10"/>
          <p:cNvSpPr>
            <a:spLocks noGrp="1"/>
          </p:cNvSpPr>
          <p:nvPr>
            <p:ph type="body" sz="quarter" idx="31" hasCustomPrompt="1"/>
          </p:nvPr>
        </p:nvSpPr>
        <p:spPr>
          <a:xfrm>
            <a:off x="467544" y="1268760"/>
            <a:ext cx="4033231" cy="360040"/>
          </a:xfrm>
          <a:prstGeom prst="rect">
            <a:avLst/>
          </a:prstGeom>
        </p:spPr>
        <p:txBody>
          <a:bodyPr/>
          <a:lstStyle>
            <a:lvl1pPr>
              <a:buNone/>
              <a:defRPr sz="1600">
                <a:solidFill>
                  <a:srgbClr val="2388CF"/>
                </a:solidFill>
                <a:latin typeface="Impact" pitchFamily="34" charset="0"/>
              </a:defRPr>
            </a:lvl1pPr>
            <a:lvl2pPr marL="0" indent="0">
              <a:buNone/>
              <a:defRPr sz="1200">
                <a:latin typeface="Verdana" pitchFamily="34" charset="0"/>
                <a:ea typeface="Verdana" pitchFamily="34" charset="0"/>
                <a:cs typeface="Verdana" pitchFamily="34" charset="0"/>
              </a:defRPr>
            </a:lvl2pPr>
          </a:lstStyle>
          <a:p>
            <a:pPr lvl="0"/>
            <a:r>
              <a:rPr lang="fr-FR" dirty="0" smtClean="0"/>
              <a:t>TITRE DU PARAGRAPHE</a:t>
            </a:r>
          </a:p>
        </p:txBody>
      </p:sp>
      <p:sp>
        <p:nvSpPr>
          <p:cNvPr id="10" name="Espace réservé du texte 18"/>
          <p:cNvSpPr>
            <a:spLocks noGrp="1"/>
          </p:cNvSpPr>
          <p:nvPr>
            <p:ph type="body" sz="quarter" idx="28" hasCustomPrompt="1"/>
          </p:nvPr>
        </p:nvSpPr>
        <p:spPr>
          <a:xfrm>
            <a:off x="467545" y="1628800"/>
            <a:ext cx="4032448" cy="4536802"/>
          </a:xfrm>
          <a:prstGeom prst="rect">
            <a:avLst/>
          </a:prstGeom>
        </p:spPr>
        <p:txBody>
          <a:bodyPr/>
          <a:lstStyle>
            <a:lvl1pPr marL="85725" indent="-85725" algn="l" defTabSz="914400" rtl="0" eaLnBrk="1" latinLnBrk="0" hangingPunct="1">
              <a:spcBef>
                <a:spcPct val="20000"/>
              </a:spcBef>
              <a:buClr>
                <a:srgbClr val="2388CF"/>
              </a:buClr>
              <a:defRPr lang="fr-FR" sz="2000" kern="1200" dirty="0" smtClean="0">
                <a:solidFill>
                  <a:schemeClr val="tx1"/>
                </a:solidFill>
                <a:latin typeface="+mj-lt"/>
                <a:ea typeface="Verdana" pitchFamily="34" charset="0"/>
                <a:cs typeface="Verdana" pitchFamily="34" charset="0"/>
              </a:defRPr>
            </a:lvl1pPr>
            <a:lvl2pPr marL="447675" indent="-173038" algn="l" defTabSz="914400" rtl="0" eaLnBrk="1" latinLnBrk="0" hangingPunct="1">
              <a:spcBef>
                <a:spcPct val="20000"/>
              </a:spcBef>
              <a:defRPr lang="fr-FR" sz="1800" kern="1200" dirty="0" smtClean="0">
                <a:solidFill>
                  <a:schemeClr val="tx1"/>
                </a:solidFill>
                <a:latin typeface="+mj-lt"/>
                <a:ea typeface="Verdana" pitchFamily="34" charset="0"/>
                <a:cs typeface="Verdana" pitchFamily="34" charset="0"/>
              </a:defRPr>
            </a:lvl2pPr>
            <a:lvl3pPr marL="804863" indent="-165100">
              <a:defRPr lang="fr-FR" sz="1600" kern="1200" dirty="0" smtClean="0">
                <a:solidFill>
                  <a:schemeClr val="tx1"/>
                </a:solidFill>
                <a:latin typeface="+mj-lt"/>
                <a:ea typeface="Verdana" pitchFamily="34" charset="0"/>
                <a:cs typeface="Verdana" pitchFamily="34" charset="0"/>
              </a:defRPr>
            </a:lvl3pPr>
            <a:lvl4pPr marL="1079500" indent="-155575">
              <a:defRPr lang="fr-FR" sz="1400" kern="1200" dirty="0" smtClean="0">
                <a:solidFill>
                  <a:schemeClr val="tx1"/>
                </a:solidFill>
                <a:latin typeface="+mj-lt"/>
                <a:ea typeface="Verdana" pitchFamily="34" charset="0"/>
                <a:cs typeface="Verdana" pitchFamily="34" charset="0"/>
              </a:defRPr>
            </a:lvl4pPr>
            <a:lvl5pPr marL="1435100" indent="-146050">
              <a:tabLst>
                <a:tab pos="1435100" algn="l"/>
              </a:tabLst>
              <a:defRPr lang="fr-FR" sz="1200" kern="1200" dirty="0">
                <a:solidFill>
                  <a:schemeClr val="tx1"/>
                </a:solidFill>
                <a:latin typeface="+mj-lt"/>
                <a:ea typeface="Verdana" pitchFamily="34" charset="0"/>
                <a:cs typeface="Verdana" pitchFamily="34" charset="0"/>
              </a:defRPr>
            </a:lvl5pPr>
          </a:lstStyle>
          <a:p>
            <a:pPr lvl="0"/>
            <a:r>
              <a:rPr lang="fr-FR" dirty="0" smtClean="0"/>
              <a:t> Cliquez pour modifier les styles du texte du masque</a:t>
            </a:r>
          </a:p>
          <a:p>
            <a:pPr marL="630238" lvl="1" indent="-173038" algn="l" defTabSz="914400" rtl="0" eaLnBrk="1" latinLnBrk="0" hangingPunct="1">
              <a:spcBef>
                <a:spcPct val="20000"/>
              </a:spcBef>
              <a:buClr>
                <a:schemeClr val="tx1"/>
              </a:buClr>
              <a:buFont typeface="Arial" pitchFamily="34" charset="0"/>
              <a:buChar char="•"/>
            </a:pPr>
            <a:r>
              <a:rPr lang="fr-FR" dirty="0" smtClean="0"/>
              <a:t>Deuxième niveau</a:t>
            </a:r>
          </a:p>
          <a:p>
            <a:pPr marL="1079500" lvl="2" indent="-165100" algn="l" defTabSz="914400" rtl="0" eaLnBrk="1" latinLnBrk="0" hangingPunct="1">
              <a:spcBef>
                <a:spcPct val="20000"/>
              </a:spcBef>
              <a:buSzPct val="70000"/>
              <a:buFont typeface="Courier New" pitchFamily="49" charset="0"/>
              <a:buChar char="o"/>
            </a:pPr>
            <a:r>
              <a:rPr lang="fr-FR" dirty="0" smtClean="0"/>
              <a:t>Troisième niveau</a:t>
            </a:r>
          </a:p>
          <a:p>
            <a:pPr marL="1527175" lvl="3" indent="-182563" algn="l" defTabSz="914400" rtl="0" eaLnBrk="1" latinLnBrk="0" hangingPunct="1">
              <a:spcBef>
                <a:spcPct val="20000"/>
              </a:spcBef>
              <a:buClr>
                <a:schemeClr val="tx1"/>
              </a:buClr>
              <a:buSzPct val="100000"/>
              <a:buFont typeface="Calibri" pitchFamily="34" charset="0"/>
              <a:buChar char="−"/>
            </a:pPr>
            <a:r>
              <a:rPr lang="fr-FR" dirty="0" smtClean="0"/>
              <a:t>Quatrième niveau</a:t>
            </a:r>
          </a:p>
          <a:p>
            <a:pPr marL="1971675" lvl="4" indent="-142875" algn="l" defTabSz="914400" rtl="0" eaLnBrk="1" latinLnBrk="0" hangingPunct="1">
              <a:spcBef>
                <a:spcPct val="20000"/>
              </a:spcBef>
              <a:buSzPct val="50000"/>
              <a:buFont typeface="Verdana" pitchFamily="34" charset="0"/>
              <a:buChar char="−"/>
            </a:pPr>
            <a:r>
              <a:rPr lang="fr-FR" dirty="0" smtClean="0"/>
              <a:t>Cinquième niveau</a:t>
            </a:r>
            <a:endParaRPr lang="fr-F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Masque blanc : Page de Chiffres clés">
    <p:spTree>
      <p:nvGrpSpPr>
        <p:cNvPr id="1" name=""/>
        <p:cNvGrpSpPr/>
        <p:nvPr/>
      </p:nvGrpSpPr>
      <p:grpSpPr>
        <a:xfrm>
          <a:off x="0" y="0"/>
          <a:ext cx="0" cy="0"/>
          <a:chOff x="0" y="0"/>
          <a:chExt cx="0" cy="0"/>
        </a:xfrm>
      </p:grpSpPr>
      <p:sp>
        <p:nvSpPr>
          <p:cNvPr id="11" name="Espace réservé du texte 10"/>
          <p:cNvSpPr>
            <a:spLocks noGrp="1"/>
          </p:cNvSpPr>
          <p:nvPr>
            <p:ph type="body" sz="quarter" idx="16" hasCustomPrompt="1"/>
          </p:nvPr>
        </p:nvSpPr>
        <p:spPr>
          <a:xfrm>
            <a:off x="468263" y="1268760"/>
            <a:ext cx="3095625" cy="4872126"/>
          </a:xfrm>
          <a:prstGeom prst="rect">
            <a:avLst/>
          </a:prstGeom>
        </p:spPr>
        <p:txBody>
          <a:bodyPr/>
          <a:lstStyle>
            <a:lvl1pPr>
              <a:buNone/>
              <a:defRPr sz="11000">
                <a:solidFill>
                  <a:schemeClr val="bg1">
                    <a:lumMod val="75000"/>
                  </a:schemeClr>
                </a:solidFill>
                <a:latin typeface="Impact" pitchFamily="34" charset="0"/>
                <a:ea typeface="Verdana" pitchFamily="34" charset="0"/>
                <a:cs typeface="Verdana" pitchFamily="34" charset="0"/>
              </a:defRPr>
            </a:lvl1pPr>
          </a:lstStyle>
          <a:p>
            <a:pPr lvl="0"/>
            <a:r>
              <a:rPr lang="fr-FR" dirty="0" smtClean="0"/>
              <a:t>45%</a:t>
            </a:r>
            <a:endParaRPr lang="fr-FR" dirty="0"/>
          </a:p>
        </p:txBody>
      </p:sp>
      <p:sp>
        <p:nvSpPr>
          <p:cNvPr id="12" name="Espace réservé de la date 2"/>
          <p:cNvSpPr>
            <a:spLocks noGrp="1"/>
          </p:cNvSpPr>
          <p:nvPr>
            <p:ph type="dt" sz="half" idx="2"/>
          </p:nvPr>
        </p:nvSpPr>
        <p:spPr>
          <a:xfrm>
            <a:off x="323528" y="6428358"/>
            <a:ext cx="2133600" cy="241002"/>
          </a:xfrm>
          <a:prstGeom prst="rect">
            <a:avLst/>
          </a:prstGeom>
          <a:noFill/>
          <a:ln>
            <a:noFill/>
          </a:ln>
        </p:spPr>
        <p:txBody>
          <a:bodyPr/>
          <a:lstStyle>
            <a:lvl1pPr>
              <a:defRPr sz="1000">
                <a:solidFill>
                  <a:srgbClr val="2388CF"/>
                </a:solidFill>
                <a:latin typeface="Impact" pitchFamily="34" charset="0"/>
              </a:defRPr>
            </a:lvl1pPr>
          </a:lstStyle>
          <a:p>
            <a:fld id="{B760C188-3084-43BE-8D7F-742268859ECE}" type="datetime4">
              <a:rPr lang="fr-FR" smtClean="0"/>
              <a:pPr/>
              <a:t>11 mai 2016</a:t>
            </a:fld>
            <a:endParaRPr lang="fr-FR" dirty="0"/>
          </a:p>
        </p:txBody>
      </p:sp>
      <p:sp>
        <p:nvSpPr>
          <p:cNvPr id="13" name="Espace réservé du numéro de diapositive 4"/>
          <p:cNvSpPr>
            <a:spLocks noGrp="1"/>
          </p:cNvSpPr>
          <p:nvPr>
            <p:ph type="sldNum" sz="quarter" idx="4"/>
          </p:nvPr>
        </p:nvSpPr>
        <p:spPr>
          <a:xfrm>
            <a:off x="6660232" y="6448251"/>
            <a:ext cx="2133600" cy="221109"/>
          </a:xfrm>
          <a:prstGeom prst="rect">
            <a:avLst/>
          </a:prstGeom>
        </p:spPr>
        <p:txBody>
          <a:bodyPr/>
          <a:lstStyle>
            <a:lvl1pPr algn="r">
              <a:defRPr sz="1000">
                <a:solidFill>
                  <a:srgbClr val="2388CF"/>
                </a:solidFill>
                <a:latin typeface="Impact" pitchFamily="34" charset="0"/>
              </a:defRPr>
            </a:lvl1pPr>
          </a:lstStyle>
          <a:p>
            <a:fld id="{F7B7836B-6B29-4A6B-82AE-FEB183B8DC89}" type="slidenum">
              <a:rPr lang="fr-FR" smtClean="0"/>
              <a:pPr/>
              <a:t>‹N°›</a:t>
            </a:fld>
            <a:endParaRPr lang="fr-FR" dirty="0"/>
          </a:p>
        </p:txBody>
      </p:sp>
      <p:sp>
        <p:nvSpPr>
          <p:cNvPr id="16" name="Espace réservé du texte 12"/>
          <p:cNvSpPr>
            <a:spLocks noGrp="1"/>
          </p:cNvSpPr>
          <p:nvPr>
            <p:ph type="body" sz="quarter" idx="19" hasCustomPrompt="1"/>
          </p:nvPr>
        </p:nvSpPr>
        <p:spPr>
          <a:xfrm>
            <a:off x="4788024" y="332656"/>
            <a:ext cx="3888432" cy="358527"/>
          </a:xfrm>
          <a:prstGeom prst="rect">
            <a:avLst/>
          </a:prstGeom>
        </p:spPr>
        <p:txBody>
          <a:bodyPr/>
          <a:lstStyle>
            <a:lvl1pPr algn="r">
              <a:spcBef>
                <a:spcPts val="0"/>
              </a:spcBef>
              <a:buNone/>
              <a:defRPr sz="1800" baseline="0">
                <a:solidFill>
                  <a:srgbClr val="2388CF"/>
                </a:solidFill>
                <a:latin typeface="Impact" pitchFamily="34" charset="0"/>
              </a:defRPr>
            </a:lvl1pPr>
          </a:lstStyle>
          <a:p>
            <a:pPr lvl="0"/>
            <a:r>
              <a:rPr lang="fr-FR" dirty="0" smtClean="0"/>
              <a:t>TITRE</a:t>
            </a:r>
          </a:p>
        </p:txBody>
      </p:sp>
      <p:sp>
        <p:nvSpPr>
          <p:cNvPr id="8" name="Espace réservé du texte 10"/>
          <p:cNvSpPr>
            <a:spLocks noGrp="1"/>
          </p:cNvSpPr>
          <p:nvPr>
            <p:ph type="body" sz="quarter" idx="20" hasCustomPrompt="1"/>
          </p:nvPr>
        </p:nvSpPr>
        <p:spPr>
          <a:xfrm>
            <a:off x="3779129" y="1268760"/>
            <a:ext cx="4899096" cy="360040"/>
          </a:xfrm>
          <a:prstGeom prst="rect">
            <a:avLst/>
          </a:prstGeom>
        </p:spPr>
        <p:txBody>
          <a:bodyPr/>
          <a:lstStyle>
            <a:lvl1pPr>
              <a:buNone/>
              <a:defRPr sz="1600">
                <a:solidFill>
                  <a:srgbClr val="2388CF"/>
                </a:solidFill>
                <a:latin typeface="Impact" pitchFamily="34" charset="0"/>
              </a:defRPr>
            </a:lvl1pPr>
            <a:lvl2pPr marL="0" indent="0">
              <a:buNone/>
              <a:defRPr sz="1200">
                <a:latin typeface="Verdana" pitchFamily="34" charset="0"/>
                <a:ea typeface="Verdana" pitchFamily="34" charset="0"/>
                <a:cs typeface="Verdana" pitchFamily="34" charset="0"/>
              </a:defRPr>
            </a:lvl2pPr>
          </a:lstStyle>
          <a:p>
            <a:pPr lvl="0"/>
            <a:r>
              <a:rPr lang="fr-FR" dirty="0" smtClean="0"/>
              <a:t>TITRE DU PARAGRAPHE</a:t>
            </a:r>
          </a:p>
        </p:txBody>
      </p:sp>
      <p:sp>
        <p:nvSpPr>
          <p:cNvPr id="9" name="Espace réservé du texte 18"/>
          <p:cNvSpPr>
            <a:spLocks noGrp="1"/>
          </p:cNvSpPr>
          <p:nvPr>
            <p:ph type="body" sz="quarter" idx="28" hasCustomPrompt="1"/>
          </p:nvPr>
        </p:nvSpPr>
        <p:spPr>
          <a:xfrm>
            <a:off x="3779129" y="1628800"/>
            <a:ext cx="4898145" cy="4536802"/>
          </a:xfrm>
          <a:prstGeom prst="rect">
            <a:avLst/>
          </a:prstGeom>
        </p:spPr>
        <p:txBody>
          <a:bodyPr/>
          <a:lstStyle>
            <a:lvl1pPr marL="85725" indent="-85725" algn="l" defTabSz="914400" rtl="0" eaLnBrk="1" latinLnBrk="0" hangingPunct="1">
              <a:spcBef>
                <a:spcPct val="20000"/>
              </a:spcBef>
              <a:buClr>
                <a:srgbClr val="2388CF"/>
              </a:buClr>
              <a:defRPr lang="fr-FR" sz="2000" kern="1200" dirty="0" smtClean="0">
                <a:solidFill>
                  <a:schemeClr val="tx1"/>
                </a:solidFill>
                <a:latin typeface="+mj-lt"/>
                <a:ea typeface="Verdana" pitchFamily="34" charset="0"/>
                <a:cs typeface="Verdana" pitchFamily="34" charset="0"/>
              </a:defRPr>
            </a:lvl1pPr>
            <a:lvl2pPr marL="447675" indent="-173038" algn="l" defTabSz="914400" rtl="0" eaLnBrk="1" latinLnBrk="0" hangingPunct="1">
              <a:spcBef>
                <a:spcPct val="20000"/>
              </a:spcBef>
              <a:defRPr lang="fr-FR" sz="1800" kern="1200" dirty="0" smtClean="0">
                <a:solidFill>
                  <a:schemeClr val="tx1"/>
                </a:solidFill>
                <a:latin typeface="+mj-lt"/>
                <a:ea typeface="Verdana" pitchFamily="34" charset="0"/>
                <a:cs typeface="Verdana" pitchFamily="34" charset="0"/>
              </a:defRPr>
            </a:lvl2pPr>
            <a:lvl3pPr marL="804863" indent="-165100">
              <a:defRPr lang="fr-FR" sz="1600" kern="1200" dirty="0" smtClean="0">
                <a:solidFill>
                  <a:schemeClr val="tx1"/>
                </a:solidFill>
                <a:latin typeface="+mj-lt"/>
                <a:ea typeface="Verdana" pitchFamily="34" charset="0"/>
                <a:cs typeface="Verdana" pitchFamily="34" charset="0"/>
              </a:defRPr>
            </a:lvl3pPr>
            <a:lvl4pPr marL="1079500" indent="-155575">
              <a:defRPr lang="fr-FR" sz="1400" kern="1200" dirty="0" smtClean="0">
                <a:solidFill>
                  <a:schemeClr val="tx1"/>
                </a:solidFill>
                <a:latin typeface="+mj-lt"/>
                <a:ea typeface="Verdana" pitchFamily="34" charset="0"/>
                <a:cs typeface="Verdana" pitchFamily="34" charset="0"/>
              </a:defRPr>
            </a:lvl4pPr>
            <a:lvl5pPr marL="1435100" indent="-146050">
              <a:tabLst>
                <a:tab pos="1435100" algn="l"/>
              </a:tabLst>
              <a:defRPr lang="fr-FR" sz="1200" kern="1200" dirty="0">
                <a:solidFill>
                  <a:schemeClr val="tx1"/>
                </a:solidFill>
                <a:latin typeface="+mj-lt"/>
                <a:ea typeface="Verdana" pitchFamily="34" charset="0"/>
                <a:cs typeface="Verdana" pitchFamily="34" charset="0"/>
              </a:defRPr>
            </a:lvl5pPr>
          </a:lstStyle>
          <a:p>
            <a:pPr lvl="0"/>
            <a:r>
              <a:rPr lang="fr-FR" dirty="0" smtClean="0"/>
              <a:t> Cliquez pour modifier les styles du texte du masque</a:t>
            </a:r>
          </a:p>
          <a:p>
            <a:pPr marL="630238" lvl="1" indent="-173038" algn="l" defTabSz="914400" rtl="0" eaLnBrk="1" latinLnBrk="0" hangingPunct="1">
              <a:spcBef>
                <a:spcPct val="20000"/>
              </a:spcBef>
              <a:buClr>
                <a:schemeClr val="tx1"/>
              </a:buClr>
              <a:buFont typeface="Arial" pitchFamily="34" charset="0"/>
              <a:buChar char="•"/>
            </a:pPr>
            <a:r>
              <a:rPr lang="fr-FR" dirty="0" smtClean="0"/>
              <a:t>Deuxième niveau</a:t>
            </a:r>
          </a:p>
          <a:p>
            <a:pPr marL="1079500" lvl="2" indent="-165100" algn="l" defTabSz="914400" rtl="0" eaLnBrk="1" latinLnBrk="0" hangingPunct="1">
              <a:spcBef>
                <a:spcPct val="20000"/>
              </a:spcBef>
              <a:buSzPct val="70000"/>
              <a:buFont typeface="Courier New" pitchFamily="49" charset="0"/>
              <a:buChar char="o"/>
            </a:pPr>
            <a:r>
              <a:rPr lang="fr-FR" dirty="0" smtClean="0"/>
              <a:t>Troisième niveau</a:t>
            </a:r>
          </a:p>
          <a:p>
            <a:pPr marL="1527175" lvl="3" indent="-182563" algn="l" defTabSz="914400" rtl="0" eaLnBrk="1" latinLnBrk="0" hangingPunct="1">
              <a:spcBef>
                <a:spcPct val="20000"/>
              </a:spcBef>
              <a:buClr>
                <a:schemeClr val="tx1"/>
              </a:buClr>
              <a:buSzPct val="100000"/>
              <a:buFont typeface="Calibri" pitchFamily="34" charset="0"/>
              <a:buChar char="−"/>
            </a:pPr>
            <a:r>
              <a:rPr lang="fr-FR" dirty="0" smtClean="0"/>
              <a:t>Quatrième niveau</a:t>
            </a:r>
          </a:p>
          <a:p>
            <a:pPr marL="1971675" lvl="4" indent="-142875" algn="l" defTabSz="914400" rtl="0" eaLnBrk="1" latinLnBrk="0" hangingPunct="1">
              <a:spcBef>
                <a:spcPct val="20000"/>
              </a:spcBef>
              <a:buSzPct val="50000"/>
              <a:buFont typeface="Verdana" pitchFamily="34" charset="0"/>
              <a:buChar char="−"/>
            </a:pPr>
            <a:r>
              <a:rPr lang="fr-FR" dirty="0" smtClean="0"/>
              <a:t>Cinquième niveau</a:t>
            </a:r>
            <a:endParaRPr lang="fr-FR"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Masque blanc : Page d'illustration">
    <p:spTree>
      <p:nvGrpSpPr>
        <p:cNvPr id="1" name=""/>
        <p:cNvGrpSpPr/>
        <p:nvPr/>
      </p:nvGrpSpPr>
      <p:grpSpPr>
        <a:xfrm>
          <a:off x="0" y="0"/>
          <a:ext cx="0" cy="0"/>
          <a:chOff x="0" y="0"/>
          <a:chExt cx="0" cy="0"/>
        </a:xfrm>
      </p:grpSpPr>
      <p:sp>
        <p:nvSpPr>
          <p:cNvPr id="12" name="Espace réservé du contenu 11"/>
          <p:cNvSpPr>
            <a:spLocks noGrp="1"/>
          </p:cNvSpPr>
          <p:nvPr>
            <p:ph sz="quarter" idx="24" hasCustomPrompt="1"/>
          </p:nvPr>
        </p:nvSpPr>
        <p:spPr>
          <a:xfrm>
            <a:off x="467544" y="1268760"/>
            <a:ext cx="8208143" cy="4896544"/>
          </a:xfrm>
          <a:prstGeom prst="rect">
            <a:avLst/>
          </a:prstGeom>
        </p:spPr>
        <p:txBody>
          <a:bodyPr/>
          <a:lstStyle>
            <a:lvl1pPr algn="ctr">
              <a:buNone/>
              <a:defRPr sz="1200" baseline="0">
                <a:latin typeface="Verdana" pitchFamily="34" charset="0"/>
                <a:ea typeface="Verdana" pitchFamily="34" charset="0"/>
                <a:cs typeface="Verdana" pitchFamily="34" charset="0"/>
              </a:defRPr>
            </a:lvl1pPr>
          </a:lstStyle>
          <a:p>
            <a:pPr lvl="0"/>
            <a:r>
              <a:rPr lang="fr-FR" dirty="0" smtClean="0"/>
              <a:t>Cliquez pour insérer sur l’icône une image</a:t>
            </a:r>
            <a:endParaRPr lang="fr-FR" dirty="0"/>
          </a:p>
        </p:txBody>
      </p:sp>
      <p:sp>
        <p:nvSpPr>
          <p:cNvPr id="11" name="Espace réservé de la date 2"/>
          <p:cNvSpPr>
            <a:spLocks noGrp="1"/>
          </p:cNvSpPr>
          <p:nvPr>
            <p:ph type="dt" sz="half" idx="2"/>
          </p:nvPr>
        </p:nvSpPr>
        <p:spPr>
          <a:xfrm>
            <a:off x="323528" y="6428358"/>
            <a:ext cx="2133600" cy="241002"/>
          </a:xfrm>
          <a:prstGeom prst="rect">
            <a:avLst/>
          </a:prstGeom>
          <a:noFill/>
          <a:ln>
            <a:noFill/>
          </a:ln>
        </p:spPr>
        <p:txBody>
          <a:bodyPr/>
          <a:lstStyle>
            <a:lvl1pPr>
              <a:defRPr sz="1000">
                <a:solidFill>
                  <a:srgbClr val="2388CF"/>
                </a:solidFill>
                <a:latin typeface="Impact" pitchFamily="34" charset="0"/>
              </a:defRPr>
            </a:lvl1pPr>
          </a:lstStyle>
          <a:p>
            <a:fld id="{B760C188-3084-43BE-8D7F-742268859ECE}" type="datetime4">
              <a:rPr lang="fr-FR" smtClean="0"/>
              <a:pPr/>
              <a:t>11 mai 2016</a:t>
            </a:fld>
            <a:endParaRPr lang="fr-FR" dirty="0"/>
          </a:p>
        </p:txBody>
      </p:sp>
      <p:sp>
        <p:nvSpPr>
          <p:cNvPr id="18" name="Espace réservé du numéro de diapositive 4"/>
          <p:cNvSpPr>
            <a:spLocks noGrp="1"/>
          </p:cNvSpPr>
          <p:nvPr>
            <p:ph type="sldNum" sz="quarter" idx="4"/>
          </p:nvPr>
        </p:nvSpPr>
        <p:spPr>
          <a:xfrm>
            <a:off x="6660232" y="6448251"/>
            <a:ext cx="2133600" cy="221109"/>
          </a:xfrm>
          <a:prstGeom prst="rect">
            <a:avLst/>
          </a:prstGeom>
        </p:spPr>
        <p:txBody>
          <a:bodyPr/>
          <a:lstStyle>
            <a:lvl1pPr algn="r">
              <a:defRPr sz="1000">
                <a:solidFill>
                  <a:srgbClr val="2388CF"/>
                </a:solidFill>
                <a:latin typeface="Impact" pitchFamily="34" charset="0"/>
              </a:defRPr>
            </a:lvl1pPr>
          </a:lstStyle>
          <a:p>
            <a:fld id="{F7B7836B-6B29-4A6B-82AE-FEB183B8DC89}" type="slidenum">
              <a:rPr lang="fr-FR" smtClean="0"/>
              <a:pPr/>
              <a:t>‹N°›</a:t>
            </a:fld>
            <a:endParaRPr lang="fr-FR" dirty="0"/>
          </a:p>
        </p:txBody>
      </p:sp>
      <p:sp>
        <p:nvSpPr>
          <p:cNvPr id="20" name="Espace réservé du texte 12"/>
          <p:cNvSpPr>
            <a:spLocks noGrp="1"/>
          </p:cNvSpPr>
          <p:nvPr>
            <p:ph type="body" sz="quarter" idx="19" hasCustomPrompt="1"/>
          </p:nvPr>
        </p:nvSpPr>
        <p:spPr>
          <a:xfrm>
            <a:off x="4788024" y="332656"/>
            <a:ext cx="3888432" cy="358527"/>
          </a:xfrm>
          <a:prstGeom prst="rect">
            <a:avLst/>
          </a:prstGeom>
        </p:spPr>
        <p:txBody>
          <a:bodyPr/>
          <a:lstStyle>
            <a:lvl1pPr algn="r">
              <a:spcBef>
                <a:spcPts val="0"/>
              </a:spcBef>
              <a:buNone/>
              <a:defRPr sz="1800" baseline="0">
                <a:solidFill>
                  <a:srgbClr val="2388CF"/>
                </a:solidFill>
                <a:latin typeface="Impact" pitchFamily="34" charset="0"/>
              </a:defRPr>
            </a:lvl1pPr>
          </a:lstStyle>
          <a:p>
            <a:pPr lvl="0"/>
            <a:r>
              <a:rPr lang="fr-FR" dirty="0" smtClean="0"/>
              <a:t>TITRE</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1_Diapositive de titre">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graphicFrame>
        <p:nvGraphicFramePr>
          <p:cNvPr id="8" name="Objet 7" hidden="1"/>
          <p:cNvGraphicFramePr>
            <a:graphicFrameLocks noChangeAspect="1"/>
          </p:cNvGraphicFramePr>
          <p:nvPr/>
        </p:nvGraphicFramePr>
        <p:xfrm>
          <a:off x="1587" y="1588"/>
          <a:ext cx="1587" cy="1587"/>
        </p:xfrm>
        <a:graphic>
          <a:graphicData uri="http://schemas.openxmlformats.org/presentationml/2006/ole">
            <p:oleObj spid="_x0000_s7170" name="think-cell Slide" r:id="rId4" imgW="360" imgH="360" progId="">
              <p:embed/>
            </p:oleObj>
          </a:graphicData>
        </a:graphic>
      </p:graphicFrame>
      <p:sp>
        <p:nvSpPr>
          <p:cNvPr id="2" name="Titre 1"/>
          <p:cNvSpPr>
            <a:spLocks noGrp="1"/>
          </p:cNvSpPr>
          <p:nvPr>
            <p:ph type="ctrTitle"/>
          </p:nvPr>
        </p:nvSpPr>
        <p:spPr>
          <a:xfrm>
            <a:off x="1544320" y="2132856"/>
            <a:ext cx="6136640" cy="1154559"/>
          </a:xfrm>
          <a:prstGeom prst="rect">
            <a:avLst/>
          </a:prstGeom>
        </p:spPr>
        <p:txBody>
          <a:bodyPr anchor="ctr"/>
          <a:lstStyle>
            <a:lvl1pPr algn="ctr">
              <a:defRPr sz="3400" b="0">
                <a:solidFill>
                  <a:srgbClr val="2388CF"/>
                </a:solidFill>
                <a:latin typeface="Impact" pitchFamily="34" charset="0"/>
              </a:defRPr>
            </a:lvl1pPr>
          </a:lstStyle>
          <a:p>
            <a:r>
              <a:rPr lang="fr-FR" smtClean="0"/>
              <a:t>Cliquez pour modifier le style du titre</a:t>
            </a:r>
            <a:endParaRPr lang="en-US" dirty="0"/>
          </a:p>
        </p:txBody>
      </p:sp>
      <p:sp>
        <p:nvSpPr>
          <p:cNvPr id="3" name="Sous-titre 2"/>
          <p:cNvSpPr>
            <a:spLocks noGrp="1"/>
          </p:cNvSpPr>
          <p:nvPr>
            <p:ph type="subTitle" idx="1"/>
          </p:nvPr>
        </p:nvSpPr>
        <p:spPr>
          <a:xfrm>
            <a:off x="1544320" y="3302000"/>
            <a:ext cx="6136640" cy="1135112"/>
          </a:xfrm>
          <a:prstGeom prst="rect">
            <a:avLst/>
          </a:prstGeom>
        </p:spPr>
        <p:txBody>
          <a:bodyPr anchor="ctr"/>
          <a:lstStyle>
            <a:lvl1pPr marL="0" indent="0" algn="ctr">
              <a:buNone/>
              <a:defRPr>
                <a:solidFill>
                  <a:schemeClr val="bg1"/>
                </a:solidFill>
                <a:latin typeface="Impact"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en-US" dirty="0"/>
          </a:p>
        </p:txBody>
      </p:sp>
      <p:sp>
        <p:nvSpPr>
          <p:cNvPr id="4" name="Espace réservé de la date 3"/>
          <p:cNvSpPr>
            <a:spLocks noGrp="1"/>
          </p:cNvSpPr>
          <p:nvPr>
            <p:ph type="dt" sz="half" idx="10"/>
          </p:nvPr>
        </p:nvSpPr>
        <p:spPr>
          <a:xfrm>
            <a:off x="335280" y="6431281"/>
            <a:ext cx="2123440" cy="233680"/>
          </a:xfrm>
          <a:prstGeom prst="rect">
            <a:avLst/>
          </a:prstGeom>
        </p:spPr>
        <p:txBody>
          <a:bodyPr/>
          <a:lstStyle>
            <a:lvl1pPr>
              <a:defRPr sz="1000">
                <a:solidFill>
                  <a:srgbClr val="2388CF"/>
                </a:solidFill>
                <a:latin typeface="Impact" pitchFamily="34" charset="0"/>
              </a:defRPr>
            </a:lvl1pPr>
          </a:lstStyle>
          <a:p>
            <a:fld id="{A4377511-13C8-4A65-A6B0-EB5CC601EA12}" type="datetime3">
              <a:rPr lang="en-US" smtClean="0"/>
              <a:pPr/>
              <a:t>11 May 2016</a:t>
            </a:fld>
            <a:endParaRPr lang="en-US" dirty="0"/>
          </a:p>
        </p:txBody>
      </p:sp>
      <p:sp>
        <p:nvSpPr>
          <p:cNvPr id="5" name="Espace réservé du pied de page 4"/>
          <p:cNvSpPr>
            <a:spLocks noGrp="1"/>
          </p:cNvSpPr>
          <p:nvPr>
            <p:ph type="ftr" sz="quarter" idx="11"/>
          </p:nvPr>
        </p:nvSpPr>
        <p:spPr>
          <a:xfrm>
            <a:off x="3124200" y="6453337"/>
            <a:ext cx="2895600" cy="216024"/>
          </a:xfrm>
          <a:prstGeom prst="rect">
            <a:avLst/>
          </a:prstGeom>
        </p:spPr>
        <p:txBody>
          <a:bodyPr/>
          <a:lstStyle/>
          <a:p>
            <a:endParaRPr lang="en-US"/>
          </a:p>
        </p:txBody>
      </p:sp>
      <p:sp>
        <p:nvSpPr>
          <p:cNvPr id="6" name="Espace réservé du numéro de diapositive 5"/>
          <p:cNvSpPr>
            <a:spLocks noGrp="1"/>
          </p:cNvSpPr>
          <p:nvPr>
            <p:ph type="sldNum" sz="quarter" idx="12"/>
          </p:nvPr>
        </p:nvSpPr>
        <p:spPr>
          <a:xfrm>
            <a:off x="6675120" y="6451601"/>
            <a:ext cx="2133600" cy="213359"/>
          </a:xfrm>
          <a:prstGeom prst="rect">
            <a:avLst/>
          </a:prstGeom>
        </p:spPr>
        <p:txBody>
          <a:bodyPr/>
          <a:lstStyle>
            <a:lvl1pPr>
              <a:defRPr sz="1000">
                <a:solidFill>
                  <a:srgbClr val="2388CF"/>
                </a:solidFill>
                <a:latin typeface="Impact" pitchFamily="34" charset="0"/>
              </a:defRPr>
            </a:lvl1pPr>
          </a:lstStyle>
          <a:p>
            <a:fld id="{EA576794-FF1F-4D4A-B016-77DAB36C5068}" type="slidenum">
              <a:rPr lang="en-US" smtClean="0"/>
              <a:pPr/>
              <a:t>‹N°›</a:t>
            </a:fld>
            <a:endParaRPr lang="en-US"/>
          </a:p>
        </p:txBody>
      </p:sp>
      <p:pic>
        <p:nvPicPr>
          <p:cNvPr id="10" name="Logo" descr="C:\Users\lmarotta\Desktop\OT_logo.jpg"/>
          <p:cNvPicPr>
            <a:picLocks noChangeAspect="1" noChangeArrowheads="1"/>
          </p:cNvPicPr>
          <p:nvPr userDrawn="1"/>
        </p:nvPicPr>
        <p:blipFill>
          <a:blip r:embed="rId5" cstate="print"/>
          <a:srcRect/>
          <a:stretch>
            <a:fillRect/>
          </a:stretch>
        </p:blipFill>
        <p:spPr bwMode="auto">
          <a:xfrm>
            <a:off x="3471863" y="116632"/>
            <a:ext cx="2200275" cy="1076325"/>
          </a:xfrm>
          <a:prstGeom prst="rect">
            <a:avLst/>
          </a:prstGeom>
          <a:noFill/>
        </p:spPr>
      </p:pic>
      <p:sp>
        <p:nvSpPr>
          <p:cNvPr id="11" name="Date"/>
          <p:cNvSpPr>
            <a:spLocks noGrp="1"/>
          </p:cNvSpPr>
          <p:nvPr>
            <p:ph type="body" sz="quarter" idx="16" hasCustomPrompt="1"/>
          </p:nvPr>
        </p:nvSpPr>
        <p:spPr>
          <a:xfrm>
            <a:off x="1547664" y="5011663"/>
            <a:ext cx="6120680" cy="360040"/>
          </a:xfrm>
          <a:prstGeom prst="rect">
            <a:avLst/>
          </a:prstGeom>
        </p:spPr>
        <p:txBody>
          <a:bodyPr anchor="ctr"/>
          <a:lstStyle>
            <a:lvl1pPr algn="ctr">
              <a:spcBef>
                <a:spcPts val="0"/>
              </a:spcBef>
              <a:buNone/>
              <a:defRPr sz="1400" baseline="0">
                <a:solidFill>
                  <a:schemeClr val="bg1"/>
                </a:solidFill>
                <a:latin typeface="+mj-lt"/>
                <a:ea typeface="Verdana" pitchFamily="34" charset="0"/>
                <a:cs typeface="Verdana" pitchFamily="34" charset="0"/>
              </a:defRPr>
            </a:lvl1pPr>
          </a:lstStyle>
          <a:p>
            <a:pPr lvl="0"/>
            <a:r>
              <a:rPr lang="en-US" dirty="0" err="1" smtClean="0"/>
              <a:t>Oberthur</a:t>
            </a:r>
            <a:r>
              <a:rPr lang="en-US" dirty="0" smtClean="0"/>
              <a:t> Technologies – Identity BU</a:t>
            </a:r>
          </a:p>
        </p:txBody>
      </p:sp>
      <p:sp>
        <p:nvSpPr>
          <p:cNvPr id="12" name="Author"/>
          <p:cNvSpPr>
            <a:spLocks noGrp="1"/>
          </p:cNvSpPr>
          <p:nvPr>
            <p:ph type="body" sz="quarter" idx="15" hasCustomPrompt="1"/>
          </p:nvPr>
        </p:nvSpPr>
        <p:spPr>
          <a:xfrm>
            <a:off x="1547664" y="4651623"/>
            <a:ext cx="6120680" cy="360040"/>
          </a:xfrm>
          <a:prstGeom prst="rect">
            <a:avLst/>
          </a:prstGeom>
        </p:spPr>
        <p:txBody>
          <a:bodyPr anchor="ctr"/>
          <a:lstStyle>
            <a:lvl1pPr algn="ctr">
              <a:spcBef>
                <a:spcPts val="0"/>
              </a:spcBef>
              <a:buNone/>
              <a:defRPr sz="1200" baseline="0">
                <a:solidFill>
                  <a:schemeClr val="bg1"/>
                </a:solidFill>
                <a:latin typeface="Impact" pitchFamily="34" charset="0"/>
              </a:defRPr>
            </a:lvl1pPr>
          </a:lstStyle>
          <a:p>
            <a:pPr lvl="0"/>
            <a:r>
              <a:rPr lang="en-US" smtClean="0"/>
              <a:t>PRENOM NOM</a:t>
            </a:r>
            <a:endParaRPr lang="en-US" dirty="0" smtClean="0"/>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age de présentation">
    <p:spTree>
      <p:nvGrpSpPr>
        <p:cNvPr id="1" name=""/>
        <p:cNvGrpSpPr/>
        <p:nvPr/>
      </p:nvGrpSpPr>
      <p:grpSpPr>
        <a:xfrm>
          <a:off x="0" y="0"/>
          <a:ext cx="0" cy="0"/>
          <a:chOff x="0" y="0"/>
          <a:chExt cx="0" cy="0"/>
        </a:xfrm>
      </p:grpSpPr>
      <p:sp>
        <p:nvSpPr>
          <p:cNvPr id="3" name="Espace réservé du texte 12"/>
          <p:cNvSpPr>
            <a:spLocks noGrp="1"/>
          </p:cNvSpPr>
          <p:nvPr>
            <p:ph type="body" sz="quarter" idx="13" hasCustomPrompt="1"/>
          </p:nvPr>
        </p:nvSpPr>
        <p:spPr>
          <a:xfrm>
            <a:off x="1547664" y="2132856"/>
            <a:ext cx="6120680" cy="1152128"/>
          </a:xfrm>
          <a:prstGeom prst="rect">
            <a:avLst/>
          </a:prstGeom>
        </p:spPr>
        <p:txBody>
          <a:bodyPr/>
          <a:lstStyle>
            <a:lvl1pPr algn="ctr">
              <a:spcBef>
                <a:spcPts val="0"/>
              </a:spcBef>
              <a:buNone/>
              <a:defRPr sz="3400">
                <a:solidFill>
                  <a:srgbClr val="2388CF"/>
                </a:solidFill>
                <a:latin typeface="Impact" pitchFamily="34" charset="0"/>
              </a:defRPr>
            </a:lvl1pPr>
          </a:lstStyle>
          <a:p>
            <a:pPr lvl="0"/>
            <a:r>
              <a:rPr lang="fr-FR" dirty="0" smtClean="0"/>
              <a:t>TITRE </a:t>
            </a:r>
          </a:p>
          <a:p>
            <a:pPr lvl="0"/>
            <a:r>
              <a:rPr lang="fr-FR" dirty="0" smtClean="0"/>
              <a:t>SUR DEUX LIGNES</a:t>
            </a:r>
          </a:p>
        </p:txBody>
      </p:sp>
      <p:sp>
        <p:nvSpPr>
          <p:cNvPr id="4" name="Espace réservé du texte 12"/>
          <p:cNvSpPr>
            <a:spLocks noGrp="1"/>
          </p:cNvSpPr>
          <p:nvPr>
            <p:ph type="body" sz="quarter" idx="14" hasCustomPrompt="1"/>
          </p:nvPr>
        </p:nvSpPr>
        <p:spPr>
          <a:xfrm>
            <a:off x="1547664" y="3284984"/>
            <a:ext cx="6120680" cy="1078607"/>
          </a:xfrm>
          <a:prstGeom prst="rect">
            <a:avLst/>
          </a:prstGeom>
        </p:spPr>
        <p:txBody>
          <a:bodyPr/>
          <a:lstStyle>
            <a:lvl1pPr algn="ctr">
              <a:spcBef>
                <a:spcPts val="0"/>
              </a:spcBef>
              <a:buNone/>
              <a:defRPr sz="2400" baseline="0">
                <a:solidFill>
                  <a:schemeClr val="bg1"/>
                </a:solidFill>
                <a:latin typeface="Impact" pitchFamily="34" charset="0"/>
              </a:defRPr>
            </a:lvl1pPr>
          </a:lstStyle>
          <a:p>
            <a:pPr lvl="0"/>
            <a:r>
              <a:rPr lang="fr-FR" dirty="0" smtClean="0"/>
              <a:t>SOUS TITRE</a:t>
            </a:r>
          </a:p>
          <a:p>
            <a:pPr lvl="0"/>
            <a:r>
              <a:rPr lang="fr-FR" dirty="0" smtClean="0"/>
              <a:t>SUR PLUSIEURS LIGNES</a:t>
            </a:r>
          </a:p>
        </p:txBody>
      </p:sp>
      <p:sp>
        <p:nvSpPr>
          <p:cNvPr id="5" name="Espace réservé du texte 12"/>
          <p:cNvSpPr>
            <a:spLocks noGrp="1"/>
          </p:cNvSpPr>
          <p:nvPr>
            <p:ph type="body" sz="quarter" idx="15" hasCustomPrompt="1"/>
          </p:nvPr>
        </p:nvSpPr>
        <p:spPr>
          <a:xfrm>
            <a:off x="1547664" y="4651623"/>
            <a:ext cx="6120680" cy="360040"/>
          </a:xfrm>
          <a:prstGeom prst="rect">
            <a:avLst/>
          </a:prstGeom>
        </p:spPr>
        <p:txBody>
          <a:bodyPr/>
          <a:lstStyle>
            <a:lvl1pPr algn="ctr">
              <a:spcBef>
                <a:spcPts val="0"/>
              </a:spcBef>
              <a:buNone/>
              <a:defRPr sz="1200" baseline="0">
                <a:solidFill>
                  <a:schemeClr val="bg1"/>
                </a:solidFill>
                <a:latin typeface="Impact" pitchFamily="34" charset="0"/>
              </a:defRPr>
            </a:lvl1pPr>
          </a:lstStyle>
          <a:p>
            <a:pPr lvl="0"/>
            <a:r>
              <a:rPr lang="fr-FR" dirty="0" smtClean="0"/>
              <a:t>PRENOM NOM</a:t>
            </a:r>
          </a:p>
        </p:txBody>
      </p:sp>
      <p:sp>
        <p:nvSpPr>
          <p:cNvPr id="6" name="Espace réservé du texte 12"/>
          <p:cNvSpPr>
            <a:spLocks noGrp="1"/>
          </p:cNvSpPr>
          <p:nvPr>
            <p:ph type="body" sz="quarter" idx="16" hasCustomPrompt="1"/>
          </p:nvPr>
        </p:nvSpPr>
        <p:spPr>
          <a:xfrm>
            <a:off x="1547664" y="5011663"/>
            <a:ext cx="6120680" cy="360040"/>
          </a:xfrm>
          <a:prstGeom prst="rect">
            <a:avLst/>
          </a:prstGeom>
        </p:spPr>
        <p:txBody>
          <a:bodyPr/>
          <a:lstStyle>
            <a:lvl1pPr algn="ctr">
              <a:spcBef>
                <a:spcPts val="0"/>
              </a:spcBef>
              <a:buNone/>
              <a:defRPr sz="1400" baseline="0">
                <a:solidFill>
                  <a:schemeClr val="bg1"/>
                </a:solidFill>
                <a:latin typeface="+mj-lt"/>
                <a:ea typeface="Verdana" pitchFamily="34" charset="0"/>
                <a:cs typeface="Verdana" pitchFamily="34" charset="0"/>
              </a:defRPr>
            </a:lvl1pPr>
          </a:lstStyle>
          <a:p>
            <a:pPr lvl="0"/>
            <a:r>
              <a:rPr lang="fr-FR" dirty="0" smtClean="0"/>
              <a:t>Date</a:t>
            </a:r>
          </a:p>
        </p:txBody>
      </p:sp>
      <p:pic>
        <p:nvPicPr>
          <p:cNvPr id="1027" name="Picture 3" descr="C:\Users\lmarotta\Desktop\OT_logo.jpg"/>
          <p:cNvPicPr>
            <a:picLocks noChangeAspect="1" noChangeArrowheads="1"/>
          </p:cNvPicPr>
          <p:nvPr userDrawn="1"/>
        </p:nvPicPr>
        <p:blipFill>
          <a:blip r:embed="rId2" cstate="print"/>
          <a:srcRect/>
          <a:stretch>
            <a:fillRect/>
          </a:stretch>
        </p:blipFill>
        <p:spPr bwMode="auto">
          <a:xfrm>
            <a:off x="3471863" y="116632"/>
            <a:ext cx="2200275" cy="1076325"/>
          </a:xfrm>
          <a:prstGeom prst="rect">
            <a:avLst/>
          </a:prstGeom>
          <a:noFill/>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age sommaire">
    <p:spTree>
      <p:nvGrpSpPr>
        <p:cNvPr id="1" name=""/>
        <p:cNvGrpSpPr/>
        <p:nvPr/>
      </p:nvGrpSpPr>
      <p:grpSpPr>
        <a:xfrm>
          <a:off x="0" y="0"/>
          <a:ext cx="0" cy="0"/>
          <a:chOff x="0" y="0"/>
          <a:chExt cx="0" cy="0"/>
        </a:xfrm>
      </p:grpSpPr>
      <p:pic>
        <p:nvPicPr>
          <p:cNvPr id="6" name="Picture 2" descr="C:\Users\lmarotta\Desktop\OT_courant.jpg"/>
          <p:cNvPicPr>
            <a:picLocks noChangeAspect="1" noChangeArrowheads="1"/>
          </p:cNvPicPr>
          <p:nvPr userDrawn="1"/>
        </p:nvPicPr>
        <p:blipFill>
          <a:blip r:embed="rId2" cstate="print"/>
          <a:srcRect/>
          <a:stretch>
            <a:fillRect/>
          </a:stretch>
        </p:blipFill>
        <p:spPr bwMode="auto">
          <a:xfrm>
            <a:off x="0" y="0"/>
            <a:ext cx="9144000" cy="6858000"/>
          </a:xfrm>
          <a:prstGeom prst="rect">
            <a:avLst/>
          </a:prstGeom>
          <a:noFill/>
        </p:spPr>
      </p:pic>
      <p:sp>
        <p:nvSpPr>
          <p:cNvPr id="29" name="Espace réservé du texte 1"/>
          <p:cNvSpPr>
            <a:spLocks noGrp="1"/>
          </p:cNvSpPr>
          <p:nvPr userDrawn="1">
            <p:ph type="body" sz="quarter" idx="12" hasCustomPrompt="1"/>
          </p:nvPr>
        </p:nvSpPr>
        <p:spPr>
          <a:xfrm>
            <a:off x="1835150" y="2348880"/>
            <a:ext cx="5473700" cy="2592536"/>
          </a:xfrm>
          <a:prstGeom prst="rect">
            <a:avLst/>
          </a:prstGeom>
        </p:spPr>
        <p:txBody>
          <a:bodyPr/>
          <a:lstStyle>
            <a:lvl1pPr marL="180975" indent="-180975" algn="l">
              <a:buClr>
                <a:srgbClr val="2388CF"/>
              </a:buClr>
              <a:defRPr sz="1800" baseline="0">
                <a:latin typeface="+mj-lt"/>
                <a:ea typeface="Verdana" pitchFamily="34" charset="0"/>
                <a:cs typeface="Verdana" pitchFamily="34" charset="0"/>
              </a:defRPr>
            </a:lvl1pPr>
          </a:lstStyle>
          <a:p>
            <a:r>
              <a:rPr lang="fr-FR" dirty="0" smtClean="0"/>
              <a:t>Titre de la diapositive………………………………………… 1 </a:t>
            </a:r>
            <a:endParaRPr lang="fr-FR" dirty="0"/>
          </a:p>
        </p:txBody>
      </p:sp>
      <p:sp>
        <p:nvSpPr>
          <p:cNvPr id="30" name="Espace réservé du texte 12"/>
          <p:cNvSpPr>
            <a:spLocks noGrp="1"/>
          </p:cNvSpPr>
          <p:nvPr>
            <p:ph type="body" sz="quarter" idx="19" hasCustomPrompt="1"/>
          </p:nvPr>
        </p:nvSpPr>
        <p:spPr>
          <a:xfrm>
            <a:off x="1835696" y="1772816"/>
            <a:ext cx="5472608" cy="502543"/>
          </a:xfrm>
          <a:prstGeom prst="rect">
            <a:avLst/>
          </a:prstGeom>
        </p:spPr>
        <p:txBody>
          <a:bodyPr/>
          <a:lstStyle>
            <a:lvl1pPr algn="ctr">
              <a:spcBef>
                <a:spcPts val="0"/>
              </a:spcBef>
              <a:buNone/>
              <a:defRPr sz="2800" baseline="0">
                <a:solidFill>
                  <a:srgbClr val="2388CF"/>
                </a:solidFill>
                <a:latin typeface="Impact" pitchFamily="34" charset="0"/>
              </a:defRPr>
            </a:lvl1pPr>
          </a:lstStyle>
          <a:p>
            <a:pPr lvl="0"/>
            <a:r>
              <a:rPr lang="fr-FR" dirty="0" smtClean="0"/>
              <a:t>SOMMAIRE</a:t>
            </a:r>
          </a:p>
        </p:txBody>
      </p:sp>
      <p:pic>
        <p:nvPicPr>
          <p:cNvPr id="5" name="Picture 3" descr="C:\Users\lmarotta\Desktop\OT_logo.jpg"/>
          <p:cNvPicPr>
            <a:picLocks noChangeAspect="1" noChangeArrowheads="1"/>
          </p:cNvPicPr>
          <p:nvPr userDrawn="1"/>
        </p:nvPicPr>
        <p:blipFill>
          <a:blip r:embed="rId3" cstate="print"/>
          <a:srcRect/>
          <a:stretch>
            <a:fillRect/>
          </a:stretch>
        </p:blipFill>
        <p:spPr bwMode="auto">
          <a:xfrm>
            <a:off x="3471863" y="116632"/>
            <a:ext cx="2200275" cy="1076325"/>
          </a:xfrm>
          <a:prstGeom prst="rect">
            <a:avLst/>
          </a:prstGeom>
          <a:noFill/>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age de titre 2">
    <p:spTree>
      <p:nvGrpSpPr>
        <p:cNvPr id="1" name=""/>
        <p:cNvGrpSpPr/>
        <p:nvPr/>
      </p:nvGrpSpPr>
      <p:grpSpPr>
        <a:xfrm>
          <a:off x="0" y="0"/>
          <a:ext cx="0" cy="0"/>
          <a:chOff x="0" y="0"/>
          <a:chExt cx="0" cy="0"/>
        </a:xfrm>
      </p:grpSpPr>
      <p:pic>
        <p:nvPicPr>
          <p:cNvPr id="2050" name="Picture 2" descr="C:\Users\lmarotta\Desktop\OT_courant.jpg"/>
          <p:cNvPicPr>
            <a:picLocks noChangeAspect="1" noChangeArrowheads="1"/>
          </p:cNvPicPr>
          <p:nvPr userDrawn="1"/>
        </p:nvPicPr>
        <p:blipFill>
          <a:blip r:embed="rId2" cstate="print"/>
          <a:srcRect/>
          <a:stretch>
            <a:fillRect/>
          </a:stretch>
        </p:blipFill>
        <p:spPr bwMode="auto">
          <a:xfrm>
            <a:off x="0" y="0"/>
            <a:ext cx="9144000" cy="6858000"/>
          </a:xfrm>
          <a:prstGeom prst="rect">
            <a:avLst/>
          </a:prstGeom>
          <a:noFill/>
        </p:spPr>
      </p:pic>
      <p:sp>
        <p:nvSpPr>
          <p:cNvPr id="7" name="Espace réservé du texte 12"/>
          <p:cNvSpPr>
            <a:spLocks noGrp="1"/>
          </p:cNvSpPr>
          <p:nvPr>
            <p:ph type="body" sz="quarter" idx="13" hasCustomPrompt="1"/>
          </p:nvPr>
        </p:nvSpPr>
        <p:spPr>
          <a:xfrm>
            <a:off x="1547422" y="3142481"/>
            <a:ext cx="6048672" cy="1152128"/>
          </a:xfrm>
          <a:prstGeom prst="rect">
            <a:avLst/>
          </a:prstGeom>
        </p:spPr>
        <p:txBody>
          <a:bodyPr/>
          <a:lstStyle>
            <a:lvl1pPr algn="ctr">
              <a:spcBef>
                <a:spcPts val="0"/>
              </a:spcBef>
              <a:buNone/>
              <a:defRPr sz="3400">
                <a:solidFill>
                  <a:srgbClr val="2388CF"/>
                </a:solidFill>
                <a:latin typeface="Impact" pitchFamily="34" charset="0"/>
              </a:defRPr>
            </a:lvl1pPr>
          </a:lstStyle>
          <a:p>
            <a:pPr lvl="0"/>
            <a:r>
              <a:rPr lang="fr-FR" dirty="0" smtClean="0"/>
              <a:t>TITRE </a:t>
            </a:r>
          </a:p>
          <a:p>
            <a:pPr lvl="0"/>
            <a:r>
              <a:rPr lang="fr-FR" dirty="0" smtClean="0"/>
              <a:t>SUR DEUX LIGNES</a:t>
            </a:r>
          </a:p>
        </p:txBody>
      </p:sp>
      <p:sp>
        <p:nvSpPr>
          <p:cNvPr id="8" name="Espace réservé du texte 12"/>
          <p:cNvSpPr>
            <a:spLocks noGrp="1"/>
          </p:cNvSpPr>
          <p:nvPr>
            <p:ph type="body" sz="quarter" idx="14" hasCustomPrompt="1"/>
          </p:nvPr>
        </p:nvSpPr>
        <p:spPr>
          <a:xfrm>
            <a:off x="1547422" y="4294609"/>
            <a:ext cx="6048672" cy="862583"/>
          </a:xfrm>
          <a:prstGeom prst="rect">
            <a:avLst/>
          </a:prstGeom>
        </p:spPr>
        <p:txBody>
          <a:bodyPr/>
          <a:lstStyle>
            <a:lvl1pPr algn="ctr">
              <a:spcBef>
                <a:spcPts val="0"/>
              </a:spcBef>
              <a:buNone/>
              <a:defRPr sz="2400" baseline="0">
                <a:solidFill>
                  <a:srgbClr val="2388CF"/>
                </a:solidFill>
                <a:latin typeface="Impact" pitchFamily="34" charset="0"/>
              </a:defRPr>
            </a:lvl1pPr>
          </a:lstStyle>
          <a:p>
            <a:pPr lvl="0"/>
            <a:r>
              <a:rPr lang="fr-FR" dirty="0" smtClean="0"/>
              <a:t>SOUS TITRE</a:t>
            </a:r>
          </a:p>
        </p:txBody>
      </p:sp>
      <p:sp>
        <p:nvSpPr>
          <p:cNvPr id="9" name="Espace réservé du texte 12"/>
          <p:cNvSpPr>
            <a:spLocks noGrp="1"/>
          </p:cNvSpPr>
          <p:nvPr>
            <p:ph type="body" sz="quarter" idx="15" hasCustomPrompt="1"/>
          </p:nvPr>
        </p:nvSpPr>
        <p:spPr>
          <a:xfrm>
            <a:off x="1547422" y="1772816"/>
            <a:ext cx="6048672" cy="1152128"/>
          </a:xfrm>
          <a:prstGeom prst="rect">
            <a:avLst/>
          </a:prstGeom>
        </p:spPr>
        <p:txBody>
          <a:bodyPr/>
          <a:lstStyle>
            <a:lvl1pPr algn="ctr">
              <a:spcBef>
                <a:spcPts val="0"/>
              </a:spcBef>
              <a:buNone/>
              <a:defRPr sz="8000">
                <a:solidFill>
                  <a:srgbClr val="2388CF"/>
                </a:solidFill>
                <a:latin typeface="Impact" pitchFamily="34" charset="0"/>
              </a:defRPr>
            </a:lvl1pPr>
          </a:lstStyle>
          <a:p>
            <a:pPr lvl="0"/>
            <a:r>
              <a:rPr lang="fr-FR" dirty="0" smtClean="0"/>
              <a:t>01</a:t>
            </a:r>
          </a:p>
        </p:txBody>
      </p:sp>
      <p:pic>
        <p:nvPicPr>
          <p:cNvPr id="12" name="Picture 3" descr="C:\Users\lmarotta\Desktop\OT_logo.jpg"/>
          <p:cNvPicPr>
            <a:picLocks noChangeAspect="1" noChangeArrowheads="1"/>
          </p:cNvPicPr>
          <p:nvPr userDrawn="1"/>
        </p:nvPicPr>
        <p:blipFill>
          <a:blip r:embed="rId3" cstate="print"/>
          <a:srcRect/>
          <a:stretch>
            <a:fillRect/>
          </a:stretch>
        </p:blipFill>
        <p:spPr bwMode="auto">
          <a:xfrm>
            <a:off x="3471863" y="116632"/>
            <a:ext cx="2200275" cy="1076325"/>
          </a:xfrm>
          <a:prstGeom prst="rect">
            <a:avLst/>
          </a:prstGeom>
          <a:noFill/>
        </p:spPr>
      </p:pic>
      <p:sp>
        <p:nvSpPr>
          <p:cNvPr id="13" name="Espace réservé de la date 2"/>
          <p:cNvSpPr txBox="1">
            <a:spLocks/>
          </p:cNvSpPr>
          <p:nvPr userDrawn="1"/>
        </p:nvSpPr>
        <p:spPr>
          <a:xfrm>
            <a:off x="323528" y="6428358"/>
            <a:ext cx="2133600" cy="241002"/>
          </a:xfrm>
          <a:prstGeom prst="rect">
            <a:avLst/>
          </a:prstGeom>
          <a:noFill/>
          <a:ln>
            <a:noFill/>
          </a:ln>
        </p:spPr>
        <p:txBody>
          <a:bodyPr/>
          <a:lstStyle>
            <a:lvl1pPr>
              <a:defRPr sz="1000">
                <a:solidFill>
                  <a:srgbClr val="2388CF"/>
                </a:solidFill>
                <a:latin typeface="Impact"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760C188-3084-43BE-8D7F-742268859ECE}" type="datetime4">
              <a:rPr kumimoji="0" lang="fr-FR" sz="1000" b="0" i="0" u="none" strike="noStrike" kern="1200" cap="none" spc="0" normalizeH="0" baseline="0" noProof="0" smtClean="0">
                <a:ln>
                  <a:noFill/>
                </a:ln>
                <a:solidFill>
                  <a:srgbClr val="2388CF"/>
                </a:solidFill>
                <a:effectLst/>
                <a:uLnTx/>
                <a:uFillTx/>
                <a:latin typeface="Impact"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 mai 2016</a:t>
            </a:fld>
            <a:endParaRPr kumimoji="0" lang="fr-FR" sz="1000" b="0" i="0" u="none" strike="noStrike" kern="1200" cap="none" spc="0" normalizeH="0" baseline="0" noProof="0" dirty="0">
              <a:ln>
                <a:noFill/>
              </a:ln>
              <a:solidFill>
                <a:srgbClr val="2388CF"/>
              </a:solidFill>
              <a:effectLst/>
              <a:uLnTx/>
              <a:uFillTx/>
              <a:latin typeface="Impact" pitchFamily="34" charset="0"/>
              <a:ea typeface="+mn-ea"/>
              <a:cs typeface="+mn-cs"/>
            </a:endParaRPr>
          </a:p>
        </p:txBody>
      </p:sp>
      <p:sp>
        <p:nvSpPr>
          <p:cNvPr id="14" name="Espace réservé du numéro de diapositive 4"/>
          <p:cNvSpPr txBox="1">
            <a:spLocks/>
          </p:cNvSpPr>
          <p:nvPr userDrawn="1"/>
        </p:nvSpPr>
        <p:spPr>
          <a:xfrm>
            <a:off x="6660232" y="6448251"/>
            <a:ext cx="2133600" cy="221109"/>
          </a:xfrm>
          <a:prstGeom prst="rect">
            <a:avLst/>
          </a:prstGeom>
        </p:spPr>
        <p:txBody>
          <a:bodyPr/>
          <a:lstStyle>
            <a:lvl1pPr algn="r">
              <a:defRPr sz="1000">
                <a:solidFill>
                  <a:srgbClr val="2388CF"/>
                </a:solidFill>
                <a:latin typeface="Impact"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7B7836B-6B29-4A6B-82AE-FEB183B8DC89}" type="slidenum">
              <a:rPr kumimoji="0" lang="fr-FR" sz="1000" b="0" i="0" u="none" strike="noStrike" kern="1200" cap="none" spc="0" normalizeH="0" baseline="0" noProof="0" smtClean="0">
                <a:ln>
                  <a:noFill/>
                </a:ln>
                <a:solidFill>
                  <a:srgbClr val="2388CF"/>
                </a:solidFill>
                <a:effectLst/>
                <a:uLnTx/>
                <a:uFillTx/>
                <a:latin typeface="Impact"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fr-FR" sz="1000" b="0" i="0" u="none" strike="noStrike" kern="1200" cap="none" spc="0" normalizeH="0" baseline="0" noProof="0" dirty="0">
              <a:ln>
                <a:noFill/>
              </a:ln>
              <a:solidFill>
                <a:srgbClr val="2388CF"/>
              </a:solidFill>
              <a:effectLst/>
              <a:uLnTx/>
              <a:uFillTx/>
              <a:latin typeface="Impact" pitchFamily="34" charset="0"/>
              <a:ea typeface="+mn-ea"/>
              <a:cs typeface="+mn-cs"/>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95536" y="548680"/>
            <a:ext cx="8280920" cy="1181993"/>
          </a:xfrm>
        </p:spPr>
        <p:txBody>
          <a:bodyPr wrap="square" anchor="b" anchorCtr="0">
            <a:noAutofit/>
          </a:bodyPr>
          <a:lstStyle>
            <a:lvl1pPr algn="l">
              <a:defRPr sz="3400">
                <a:solidFill>
                  <a:schemeClr val="bg1"/>
                </a:solidFill>
                <a:latin typeface="Arial" pitchFamily="34" charset="0"/>
                <a:cs typeface="Arial" pitchFamily="34" charset="0"/>
              </a:defRPr>
            </a:lvl1pPr>
          </a:lstStyle>
          <a:p>
            <a:r>
              <a:rPr lang="en-US" dirty="0" smtClean="0"/>
              <a:t>Title of your presentation </a:t>
            </a:r>
            <a:br>
              <a:rPr lang="en-US" dirty="0" smtClean="0"/>
            </a:br>
            <a:r>
              <a:rPr lang="de-DE" dirty="0" smtClean="0"/>
              <a:t>(Arial bold 34 pts)</a:t>
            </a:r>
            <a:endParaRPr lang="nl-NL" dirty="0"/>
          </a:p>
        </p:txBody>
      </p:sp>
      <p:sp>
        <p:nvSpPr>
          <p:cNvPr id="3" name="Subtitle 2"/>
          <p:cNvSpPr>
            <a:spLocks noGrp="1"/>
          </p:cNvSpPr>
          <p:nvPr>
            <p:ph type="subTitle" idx="1" hasCustomPrompt="1"/>
          </p:nvPr>
        </p:nvSpPr>
        <p:spPr>
          <a:xfrm>
            <a:off x="395536" y="1844824"/>
            <a:ext cx="7272808" cy="864096"/>
          </a:xfrm>
        </p:spPr>
        <p:txBody>
          <a:bodyPr>
            <a:noAutofit/>
          </a:bodyPr>
          <a:lstStyle>
            <a:lvl1pPr marL="0" indent="0" algn="l">
              <a:buNone/>
              <a:defRPr sz="2000">
                <a:solidFill>
                  <a:schemeClr val="bg1"/>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noProof="0" dirty="0" smtClean="0"/>
              <a:t>Event/Occasion, date (Arial regular 20 </a:t>
            </a:r>
            <a:r>
              <a:rPr lang="en-GB" noProof="0" dirty="0" err="1" smtClean="0"/>
              <a:t>pts</a:t>
            </a:r>
            <a:r>
              <a:rPr lang="en-GB" noProof="0" dirty="0" smtClean="0"/>
              <a:t>) </a:t>
            </a:r>
          </a:p>
          <a:p>
            <a:r>
              <a:rPr lang="en-GB" noProof="0" dirty="0" smtClean="0"/>
              <a:t>Name of the speaker (Arial regular 20 </a:t>
            </a:r>
            <a:r>
              <a:rPr lang="en-GB" noProof="0" dirty="0" err="1" smtClean="0"/>
              <a:t>pts</a:t>
            </a:r>
            <a:r>
              <a:rPr lang="en-GB" noProof="0" dirty="0" smtClean="0"/>
              <a:t>)</a:t>
            </a:r>
          </a:p>
        </p:txBody>
      </p:sp>
    </p:spTree>
  </p:cSld>
  <p:clrMapOvr>
    <a:masterClrMapping/>
  </p:clrMapOvr>
  <p:hf hdr="0" ftr="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itre et contenu">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8000" y="144000"/>
            <a:ext cx="6228000" cy="828000"/>
          </a:xfrm>
        </p:spPr>
        <p:txBody>
          <a:bodyPr/>
          <a:lstStyle>
            <a:lvl1pPr>
              <a:defRPr>
                <a:solidFill>
                  <a:srgbClr val="00A651"/>
                </a:solidFill>
              </a:defRPr>
            </a:lvl1pPr>
          </a:lstStyle>
          <a:p>
            <a:r>
              <a:rPr lang="en-GB" noProof="0" dirty="0" smtClean="0"/>
              <a:t>Title of your slide (Arial bold 24 </a:t>
            </a:r>
            <a:r>
              <a:rPr lang="en-GB" noProof="0" dirty="0" err="1" smtClean="0"/>
              <a:t>pts</a:t>
            </a:r>
            <a:r>
              <a:rPr lang="en-GB" noProof="0" dirty="0" smtClean="0"/>
              <a:t>)</a:t>
            </a:r>
            <a:br>
              <a:rPr lang="en-GB" noProof="0" dirty="0" smtClean="0"/>
            </a:br>
            <a:r>
              <a:rPr lang="en-GB" noProof="0" dirty="0" smtClean="0"/>
              <a:t>Subtitle - if applicable - (Arial bold 24 </a:t>
            </a:r>
            <a:r>
              <a:rPr lang="en-GB" noProof="0" dirty="0" err="1" smtClean="0"/>
              <a:t>pts</a:t>
            </a:r>
            <a:r>
              <a:rPr lang="en-GB" noProof="0" dirty="0" smtClean="0"/>
              <a:t>)</a:t>
            </a:r>
            <a:endParaRPr lang="en-GB" noProof="0" dirty="0"/>
          </a:p>
        </p:txBody>
      </p:sp>
      <p:sp>
        <p:nvSpPr>
          <p:cNvPr id="8" name="Content Placeholder 2"/>
          <p:cNvSpPr>
            <a:spLocks noGrp="1"/>
          </p:cNvSpPr>
          <p:nvPr>
            <p:ph idx="1" hasCustomPrompt="1"/>
          </p:nvPr>
        </p:nvSpPr>
        <p:spPr>
          <a:xfrm>
            <a:off x="468000" y="1332000"/>
            <a:ext cx="8352472" cy="5040000"/>
          </a:xfrm>
        </p:spPr>
        <p:txBody>
          <a:bodyPr>
            <a:noAutofit/>
          </a:bodyPr>
          <a:lstStyle>
            <a:lvl1pPr marL="342900" marR="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sz="2200" baseline="0"/>
            </a:lvl1pPr>
            <a:lvl2pPr>
              <a:defRPr sz="2000"/>
            </a:lvl2pPr>
            <a:lvl3pPr>
              <a:defRPr sz="1800"/>
            </a:lvl3pPr>
            <a:lvl4pPr>
              <a:defRPr sz="1600"/>
            </a:lvl4pPr>
            <a:lvl5pPr>
              <a:defRPr sz="1600"/>
            </a:lvl5pPr>
          </a:lstStyle>
          <a:p>
            <a:pPr marL="0" marR="0" lvl="0" indent="0" algn="l" defTabSz="914400" rtl="0" eaLnBrk="1" fontAlgn="auto" latinLnBrk="0" hangingPunct="1">
              <a:lnSpc>
                <a:spcPct val="100000"/>
              </a:lnSpc>
              <a:spcBef>
                <a:spcPct val="20000"/>
              </a:spcBef>
              <a:spcAft>
                <a:spcPts val="0"/>
              </a:spcAft>
              <a:buClrTx/>
              <a:buSzTx/>
              <a:buFont typeface="Wingdings" panose="05000000000000000000" pitchFamily="2" charset="2"/>
              <a:buNone/>
              <a:tabLst/>
              <a:defRPr/>
            </a:pPr>
            <a:r>
              <a:rPr lang="en-GB" noProof="0" dirty="0" smtClean="0"/>
              <a:t>Click to edit Master text styles (22 </a:t>
            </a:r>
            <a:r>
              <a:rPr lang="en-GB" noProof="0" dirty="0" err="1" smtClean="0"/>
              <a:t>pts</a:t>
            </a:r>
            <a:r>
              <a:rPr lang="en-GB" noProof="0" dirty="0" smtClean="0"/>
              <a:t>)</a:t>
            </a:r>
          </a:p>
          <a:p>
            <a:pPr lvl="0"/>
            <a:endParaRPr lang="en-GB" noProof="0" dirty="0" smtClean="0"/>
          </a:p>
          <a:p>
            <a:pPr lvl="0"/>
            <a:r>
              <a:rPr lang="en-GB" noProof="0" dirty="0" smtClean="0"/>
              <a:t>Click to edit Master text styles (22 </a:t>
            </a:r>
            <a:r>
              <a:rPr lang="en-GB" noProof="0" dirty="0" err="1" smtClean="0"/>
              <a:t>pts</a:t>
            </a:r>
            <a:r>
              <a:rPr lang="en-GB" noProof="0" dirty="0" smtClean="0"/>
              <a:t>)</a:t>
            </a:r>
          </a:p>
          <a:p>
            <a:pPr lvl="1"/>
            <a:r>
              <a:rPr lang="en-GB" noProof="0" dirty="0" smtClean="0"/>
              <a:t>Second level (20 </a:t>
            </a:r>
            <a:r>
              <a:rPr lang="en-GB" noProof="0" dirty="0" err="1" smtClean="0"/>
              <a:t>pts</a:t>
            </a:r>
            <a:r>
              <a:rPr lang="en-GB" noProof="0" dirty="0" smtClean="0"/>
              <a:t>)</a:t>
            </a:r>
          </a:p>
          <a:p>
            <a:pPr lvl="2"/>
            <a:r>
              <a:rPr lang="en-GB" noProof="0" dirty="0" smtClean="0"/>
              <a:t>Third level (18 </a:t>
            </a:r>
            <a:r>
              <a:rPr lang="en-GB" noProof="0" dirty="0" err="1" smtClean="0"/>
              <a:t>pts</a:t>
            </a:r>
            <a:r>
              <a:rPr lang="en-GB" noProof="0" dirty="0" smtClean="0"/>
              <a:t>)</a:t>
            </a:r>
          </a:p>
          <a:p>
            <a:pPr lvl="3"/>
            <a:r>
              <a:rPr lang="en-GB" noProof="0" dirty="0" smtClean="0"/>
              <a:t>Fourth level (16 </a:t>
            </a:r>
            <a:r>
              <a:rPr lang="en-GB" noProof="0" dirty="0" err="1" smtClean="0"/>
              <a:t>pts</a:t>
            </a:r>
            <a:r>
              <a:rPr lang="en-GB" noProof="0" dirty="0" smtClean="0"/>
              <a:t>)</a:t>
            </a:r>
          </a:p>
          <a:p>
            <a:pPr lvl="4"/>
            <a:r>
              <a:rPr lang="en-GB" noProof="0" dirty="0" smtClean="0"/>
              <a:t>Fifth level (16 </a:t>
            </a:r>
            <a:r>
              <a:rPr lang="en-GB" noProof="0" dirty="0" err="1" smtClean="0"/>
              <a:t>pts</a:t>
            </a:r>
            <a:r>
              <a:rPr lang="en-GB" noProof="0" dirty="0" smtClean="0"/>
              <a:t>)</a:t>
            </a:r>
            <a:endParaRPr lang="en-GB" noProof="0" dirty="0"/>
          </a:p>
        </p:txBody>
      </p:sp>
      <p:pic>
        <p:nvPicPr>
          <p:cNvPr id="4" name="Image 3" descr="idea4swift logo1.png"/>
          <p:cNvPicPr>
            <a:picLocks noChangeAspect="1"/>
          </p:cNvPicPr>
          <p:nvPr userDrawn="1"/>
        </p:nvPicPr>
        <p:blipFill>
          <a:blip r:embed="rId3" cstate="print"/>
          <a:stretch>
            <a:fillRect/>
          </a:stretch>
        </p:blipFill>
        <p:spPr>
          <a:xfrm>
            <a:off x="4139952" y="5661368"/>
            <a:ext cx="805541" cy="1080000"/>
          </a:xfrm>
          <a:prstGeom prst="rect">
            <a:avLst/>
          </a:prstGeom>
        </p:spPr>
      </p:pic>
    </p:spTree>
  </p:cSld>
  <p:clrMapOvr>
    <a:masterClrMapping/>
  </p:clrMapOvr>
  <p:hf hdr="0" ftr="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itle and Content lis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12" name="Content Placeholder 2"/>
          <p:cNvSpPr>
            <a:spLocks noGrp="1"/>
          </p:cNvSpPr>
          <p:nvPr>
            <p:ph idx="1"/>
          </p:nvPr>
        </p:nvSpPr>
        <p:spPr>
          <a:xfrm>
            <a:off x="468000" y="1332000"/>
            <a:ext cx="8352472" cy="5040000"/>
          </a:xfrm>
        </p:spPr>
        <p:txBody>
          <a:bodyPr>
            <a:normAutofit/>
          </a:bodyPr>
          <a:lstStyle>
            <a:lvl1pPr marL="0" indent="0">
              <a:buNone/>
              <a:defRPr sz="2200" baseline="0"/>
            </a:lvl1pPr>
            <a:lvl2pPr>
              <a:defRPr sz="2000"/>
            </a:lvl2pPr>
            <a:lvl3pPr>
              <a:defRPr sz="1800"/>
            </a:lvl3pPr>
            <a:lvl4pPr>
              <a:defRPr sz="1600"/>
            </a:lvl4pPr>
            <a:lvl5pPr>
              <a:defRPr sz="1600"/>
            </a:lvl5pPr>
          </a:lstStyle>
          <a:p>
            <a:pPr lvl="0"/>
            <a:r>
              <a:rPr lang="fr-FR" noProof="0" smtClean="0"/>
              <a:t>Cliquez pour modifier les styles du texte du masque</a:t>
            </a:r>
          </a:p>
        </p:txBody>
      </p:sp>
      <p:sp>
        <p:nvSpPr>
          <p:cNvPr id="2" name="Title 1"/>
          <p:cNvSpPr>
            <a:spLocks noGrp="1"/>
          </p:cNvSpPr>
          <p:nvPr>
            <p:ph type="title" hasCustomPrompt="1"/>
          </p:nvPr>
        </p:nvSpPr>
        <p:spPr/>
        <p:txBody>
          <a:bodyPr/>
          <a:lstStyle>
            <a:lvl1pPr>
              <a:defRPr>
                <a:solidFill>
                  <a:schemeClr val="accent1"/>
                </a:solidFill>
              </a:defRPr>
            </a:lvl1pPr>
          </a:lstStyle>
          <a:p>
            <a:r>
              <a:rPr lang="en-GB" noProof="0" dirty="0" smtClean="0"/>
              <a:t>Title of your slide (Arial bold 24 </a:t>
            </a:r>
            <a:r>
              <a:rPr lang="en-GB" noProof="0" dirty="0" err="1" smtClean="0"/>
              <a:t>pts</a:t>
            </a:r>
            <a:r>
              <a:rPr lang="en-GB" noProof="0" dirty="0" smtClean="0"/>
              <a:t>)</a:t>
            </a:r>
            <a:br>
              <a:rPr lang="en-GB" noProof="0" dirty="0" smtClean="0"/>
            </a:br>
            <a:r>
              <a:rPr lang="en-GB" noProof="0" dirty="0" smtClean="0"/>
              <a:t>Subtitle - if applicable - (Arial bold 22 </a:t>
            </a:r>
            <a:r>
              <a:rPr lang="en-GB" noProof="0" dirty="0" err="1" smtClean="0"/>
              <a:t>pts</a:t>
            </a:r>
            <a:r>
              <a:rPr lang="en-GB" noProof="0" dirty="0" smtClean="0"/>
              <a:t>)</a:t>
            </a:r>
            <a:endParaRPr lang="en-GB" noProof="0" dirty="0"/>
          </a:p>
        </p:txBody>
      </p:sp>
      <p:pic>
        <p:nvPicPr>
          <p:cNvPr id="4" name="Image 3" descr="idea4swift logo1.png"/>
          <p:cNvPicPr>
            <a:picLocks noChangeAspect="1"/>
          </p:cNvPicPr>
          <p:nvPr userDrawn="1"/>
        </p:nvPicPr>
        <p:blipFill>
          <a:blip r:embed="rId3" cstate="print"/>
          <a:stretch>
            <a:fillRect/>
          </a:stretch>
        </p:blipFill>
        <p:spPr>
          <a:xfrm>
            <a:off x="4139952" y="5661368"/>
            <a:ext cx="805541" cy="1080000"/>
          </a:xfrm>
          <a:prstGeom prst="rect">
            <a:avLst/>
          </a:prstGeom>
        </p:spPr>
      </p:pic>
    </p:spTree>
  </p:cSld>
  <p:clrMapOvr>
    <a:masterClrMapping/>
  </p:clrMapOvr>
  <p:hf hdr="0" ftr="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age de texte">
    <p:spTree>
      <p:nvGrpSpPr>
        <p:cNvPr id="1" name=""/>
        <p:cNvGrpSpPr/>
        <p:nvPr/>
      </p:nvGrpSpPr>
      <p:grpSpPr>
        <a:xfrm>
          <a:off x="0" y="0"/>
          <a:ext cx="0" cy="0"/>
          <a:chOff x="0" y="0"/>
          <a:chExt cx="0" cy="0"/>
        </a:xfrm>
      </p:grpSpPr>
      <p:sp>
        <p:nvSpPr>
          <p:cNvPr id="7" name="Espace réservé du texte 17"/>
          <p:cNvSpPr>
            <a:spLocks noGrp="1"/>
          </p:cNvSpPr>
          <p:nvPr>
            <p:ph type="body" sz="quarter" idx="23" hasCustomPrompt="1"/>
          </p:nvPr>
        </p:nvSpPr>
        <p:spPr>
          <a:xfrm>
            <a:off x="467544" y="1268760"/>
            <a:ext cx="8208912" cy="360040"/>
          </a:xfrm>
          <a:prstGeom prst="rect">
            <a:avLst/>
          </a:prstGeom>
        </p:spPr>
        <p:txBody>
          <a:bodyPr/>
          <a:lstStyle>
            <a:lvl1pPr>
              <a:buNone/>
              <a:defRPr sz="1800">
                <a:solidFill>
                  <a:srgbClr val="2388CF"/>
                </a:solidFill>
                <a:latin typeface="Impact" pitchFamily="34" charset="0"/>
              </a:defRPr>
            </a:lvl1pPr>
          </a:lstStyle>
          <a:p>
            <a:pPr lvl="0"/>
            <a:r>
              <a:rPr lang="fr-FR" dirty="0" smtClean="0"/>
              <a:t>TITRE DU PARAGRAPHE</a:t>
            </a:r>
          </a:p>
        </p:txBody>
      </p:sp>
      <p:sp>
        <p:nvSpPr>
          <p:cNvPr id="8" name="Espace réservé du texte 27"/>
          <p:cNvSpPr>
            <a:spLocks noGrp="1"/>
          </p:cNvSpPr>
          <p:nvPr>
            <p:ph type="body" sz="quarter" idx="27" hasCustomPrompt="1"/>
          </p:nvPr>
        </p:nvSpPr>
        <p:spPr>
          <a:xfrm>
            <a:off x="467544" y="1628800"/>
            <a:ext cx="8208912" cy="4536504"/>
          </a:xfrm>
          <a:prstGeom prst="rect">
            <a:avLst/>
          </a:prstGeom>
        </p:spPr>
        <p:txBody>
          <a:bodyPr/>
          <a:lstStyle>
            <a:lvl1pPr marL="182563" indent="-182563">
              <a:buClr>
                <a:srgbClr val="2388CF"/>
              </a:buClr>
              <a:defRPr sz="2000">
                <a:latin typeface="+mj-lt"/>
                <a:ea typeface="Verdana" pitchFamily="34" charset="0"/>
                <a:cs typeface="Verdana" pitchFamily="34" charset="0"/>
              </a:defRPr>
            </a:lvl1pPr>
            <a:lvl2pPr marL="630238" indent="-173038">
              <a:buClr>
                <a:schemeClr val="tx1"/>
              </a:buClr>
              <a:buFont typeface="Arial" pitchFamily="34" charset="0"/>
              <a:buChar char="•"/>
              <a:defRPr sz="1800">
                <a:latin typeface="+mj-lt"/>
                <a:ea typeface="Verdana" pitchFamily="34" charset="0"/>
                <a:cs typeface="Verdana" pitchFamily="34" charset="0"/>
              </a:defRPr>
            </a:lvl2pPr>
            <a:lvl3pPr marL="1079500" indent="-165100">
              <a:buSzPct val="70000"/>
              <a:buFont typeface="Courier New" pitchFamily="49" charset="0"/>
              <a:buChar char="o"/>
              <a:defRPr sz="1600">
                <a:latin typeface="+mj-lt"/>
                <a:ea typeface="Verdana" pitchFamily="34" charset="0"/>
                <a:cs typeface="Verdana" pitchFamily="34" charset="0"/>
              </a:defRPr>
            </a:lvl3pPr>
            <a:lvl4pPr marL="1527175" indent="-182563">
              <a:buClr>
                <a:schemeClr val="tx1"/>
              </a:buClr>
              <a:buSzPct val="100000"/>
              <a:buFont typeface="Calibri" pitchFamily="34" charset="0"/>
              <a:buChar char="−"/>
              <a:defRPr sz="1400">
                <a:latin typeface="+mj-lt"/>
                <a:ea typeface="Verdana" pitchFamily="34" charset="0"/>
                <a:cs typeface="Verdana" pitchFamily="34" charset="0"/>
              </a:defRPr>
            </a:lvl4pPr>
            <a:lvl5pPr marL="1971675" indent="-142875">
              <a:buSzPct val="50000"/>
              <a:buFont typeface="Verdana" pitchFamily="34" charset="0"/>
              <a:buChar char="−"/>
              <a:defRPr sz="1200">
                <a:latin typeface="+mj-lt"/>
                <a:ea typeface="Verdana" pitchFamily="34" charset="0"/>
                <a:cs typeface="Verdana" pitchFamily="34" charset="0"/>
              </a:defRPr>
            </a:lvl5pPr>
          </a:lstStyle>
          <a:p>
            <a:pPr lvl="0"/>
            <a:r>
              <a:rPr lang="fr-FR" dirty="0" smtClean="0"/>
              <a:t> 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9" name="Espace réservé de la date 2"/>
          <p:cNvSpPr>
            <a:spLocks noGrp="1"/>
          </p:cNvSpPr>
          <p:nvPr>
            <p:ph type="dt" sz="half" idx="2"/>
          </p:nvPr>
        </p:nvSpPr>
        <p:spPr>
          <a:xfrm>
            <a:off x="323528" y="6428358"/>
            <a:ext cx="2133600" cy="241002"/>
          </a:xfrm>
          <a:prstGeom prst="rect">
            <a:avLst/>
          </a:prstGeom>
          <a:noFill/>
          <a:ln>
            <a:noFill/>
          </a:ln>
        </p:spPr>
        <p:txBody>
          <a:bodyPr/>
          <a:lstStyle>
            <a:lvl1pPr>
              <a:defRPr sz="1000">
                <a:solidFill>
                  <a:srgbClr val="2388CF"/>
                </a:solidFill>
                <a:latin typeface="Impact" pitchFamily="34" charset="0"/>
              </a:defRPr>
            </a:lvl1pPr>
          </a:lstStyle>
          <a:p>
            <a:fld id="{B760C188-3084-43BE-8D7F-742268859ECE}" type="datetime4">
              <a:rPr lang="fr-FR" smtClean="0"/>
              <a:pPr/>
              <a:t>11 mai 2016</a:t>
            </a:fld>
            <a:endParaRPr lang="fr-FR" dirty="0"/>
          </a:p>
        </p:txBody>
      </p:sp>
      <p:sp>
        <p:nvSpPr>
          <p:cNvPr id="10" name="Espace réservé du numéro de diapositive 4"/>
          <p:cNvSpPr>
            <a:spLocks noGrp="1"/>
          </p:cNvSpPr>
          <p:nvPr>
            <p:ph type="sldNum" sz="quarter" idx="4"/>
          </p:nvPr>
        </p:nvSpPr>
        <p:spPr>
          <a:xfrm>
            <a:off x="6660232" y="6448251"/>
            <a:ext cx="2133600" cy="221109"/>
          </a:xfrm>
          <a:prstGeom prst="rect">
            <a:avLst/>
          </a:prstGeom>
        </p:spPr>
        <p:txBody>
          <a:bodyPr/>
          <a:lstStyle>
            <a:lvl1pPr algn="r">
              <a:defRPr sz="1000">
                <a:solidFill>
                  <a:srgbClr val="2388CF"/>
                </a:solidFill>
                <a:latin typeface="Impact" pitchFamily="34" charset="0"/>
              </a:defRPr>
            </a:lvl1pPr>
          </a:lstStyle>
          <a:p>
            <a:fld id="{F7B7836B-6B29-4A6B-82AE-FEB183B8DC89}" type="slidenum">
              <a:rPr lang="fr-FR" smtClean="0"/>
              <a:pPr/>
              <a:t>‹N°›</a:t>
            </a:fld>
            <a:endParaRPr lang="fr-FR" dirty="0"/>
          </a:p>
        </p:txBody>
      </p:sp>
      <p:sp>
        <p:nvSpPr>
          <p:cNvPr id="11" name="Espace réservé du texte 12"/>
          <p:cNvSpPr>
            <a:spLocks noGrp="1"/>
          </p:cNvSpPr>
          <p:nvPr>
            <p:ph type="body" sz="quarter" idx="19" hasCustomPrompt="1"/>
          </p:nvPr>
        </p:nvSpPr>
        <p:spPr>
          <a:xfrm>
            <a:off x="4788024" y="332656"/>
            <a:ext cx="3888432" cy="358527"/>
          </a:xfrm>
          <a:prstGeom prst="rect">
            <a:avLst/>
          </a:prstGeom>
        </p:spPr>
        <p:txBody>
          <a:bodyPr/>
          <a:lstStyle>
            <a:lvl1pPr algn="r">
              <a:spcBef>
                <a:spcPts val="0"/>
              </a:spcBef>
              <a:buNone/>
              <a:defRPr sz="1800" baseline="0">
                <a:solidFill>
                  <a:srgbClr val="2388CF"/>
                </a:solidFill>
                <a:latin typeface="Impact" pitchFamily="34" charset="0"/>
              </a:defRPr>
            </a:lvl1pPr>
          </a:lstStyle>
          <a:p>
            <a:pPr lvl="0"/>
            <a:r>
              <a:rPr lang="fr-FR" dirty="0" smtClean="0"/>
              <a:t>TITRE</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Char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chor="b" anchorCtr="0"/>
          <a:lstStyle>
            <a:lvl1pPr>
              <a:defRPr>
                <a:solidFill>
                  <a:schemeClr val="accent1"/>
                </a:solidFill>
              </a:defRPr>
            </a:lvl1pPr>
          </a:lstStyle>
          <a:p>
            <a:r>
              <a:rPr lang="en-GB" noProof="0" dirty="0" smtClean="0"/>
              <a:t>Example of a chart</a:t>
            </a:r>
            <a:endParaRPr lang="en-GB" noProof="0" dirty="0"/>
          </a:p>
        </p:txBody>
      </p:sp>
      <p:sp>
        <p:nvSpPr>
          <p:cNvPr id="7" name="Content Placeholder 2"/>
          <p:cNvSpPr>
            <a:spLocks noGrp="1"/>
          </p:cNvSpPr>
          <p:nvPr>
            <p:ph idx="1"/>
          </p:nvPr>
        </p:nvSpPr>
        <p:spPr>
          <a:xfrm>
            <a:off x="468000" y="1332000"/>
            <a:ext cx="8352000" cy="5040000"/>
          </a:xfrm>
        </p:spPr>
        <p:txBody>
          <a:bodyPr>
            <a:noAutofit/>
          </a:bodyPr>
          <a:lstStyle>
            <a:lvl1pPr marL="0" indent="0">
              <a:buNone/>
              <a:defRPr sz="2200" baseline="0"/>
            </a:lvl1pPr>
            <a:lvl2pPr>
              <a:defRPr sz="2000"/>
            </a:lvl2pPr>
            <a:lvl3pPr>
              <a:defRPr sz="1800"/>
            </a:lvl3pPr>
            <a:lvl4pPr>
              <a:defRPr sz="1600"/>
            </a:lvl4pPr>
            <a:lvl5pPr>
              <a:defRPr sz="1600"/>
            </a:lvl5pPr>
          </a:lstStyle>
          <a:p>
            <a:pPr lvl="0"/>
            <a:r>
              <a:rPr lang="fr-FR" noProof="0" smtClean="0"/>
              <a:t>Cliquez pour modifier les styles du texte du masque</a:t>
            </a:r>
          </a:p>
        </p:txBody>
      </p:sp>
      <p:pic>
        <p:nvPicPr>
          <p:cNvPr id="4" name="Image 3" descr="idea4swift logo1.png"/>
          <p:cNvPicPr>
            <a:picLocks noChangeAspect="1"/>
          </p:cNvPicPr>
          <p:nvPr userDrawn="1"/>
        </p:nvPicPr>
        <p:blipFill>
          <a:blip r:embed="rId3" cstate="print"/>
          <a:stretch>
            <a:fillRect/>
          </a:stretch>
        </p:blipFill>
        <p:spPr>
          <a:xfrm>
            <a:off x="4139952" y="5661368"/>
            <a:ext cx="805541" cy="1080000"/>
          </a:xfrm>
          <a:prstGeom prst="rect">
            <a:avLst/>
          </a:prstGeom>
        </p:spPr>
      </p:pic>
    </p:spTree>
  </p:cSld>
  <p:clrMapOvr>
    <a:masterClrMapping/>
  </p:clrMapOvr>
  <p:hf hdr="0" ftr="0"/>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Separator 1">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95536" y="404664"/>
            <a:ext cx="8280920" cy="1470025"/>
          </a:xfrm>
        </p:spPr>
        <p:txBody>
          <a:bodyPr>
            <a:noAutofit/>
          </a:bodyPr>
          <a:lstStyle>
            <a:lvl1pPr algn="l">
              <a:defRPr sz="2800" b="1">
                <a:solidFill>
                  <a:schemeClr val="bg1"/>
                </a:solidFill>
                <a:latin typeface="Arial" pitchFamily="34" charset="0"/>
                <a:cs typeface="Arial" pitchFamily="34" charset="0"/>
              </a:defRPr>
            </a:lvl1pPr>
          </a:lstStyle>
          <a:p>
            <a:r>
              <a:rPr lang="en-GB" noProof="0" dirty="0" smtClean="0"/>
              <a:t>Title of your separator slide </a:t>
            </a:r>
            <a:br>
              <a:rPr lang="en-GB" noProof="0" dirty="0" smtClean="0"/>
            </a:br>
            <a:r>
              <a:rPr lang="en-GB" noProof="0" dirty="0" smtClean="0"/>
              <a:t>(Arial bold 28 </a:t>
            </a:r>
            <a:r>
              <a:rPr lang="en-GB" noProof="0" dirty="0" err="1" smtClean="0"/>
              <a:t>pts</a:t>
            </a:r>
            <a:r>
              <a:rPr lang="en-GB" noProof="0" dirty="0" smtClean="0"/>
              <a:t>)</a:t>
            </a:r>
            <a:endParaRPr lang="en-GB" noProof="0" dirty="0"/>
          </a:p>
        </p:txBody>
      </p:sp>
    </p:spTree>
  </p:cSld>
  <p:clrMapOvr>
    <a:masterClrMapping/>
  </p:clrMapOvr>
  <p:hf hdr="0" ftr="0"/>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Separator 2">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ctrTitle" hasCustomPrompt="1"/>
          </p:nvPr>
        </p:nvSpPr>
        <p:spPr>
          <a:xfrm>
            <a:off x="395536" y="404664"/>
            <a:ext cx="8280920" cy="1470025"/>
          </a:xfrm>
        </p:spPr>
        <p:txBody>
          <a:bodyPr>
            <a:noAutofit/>
          </a:bodyPr>
          <a:lstStyle>
            <a:lvl1pPr algn="l">
              <a:defRPr sz="2800" b="1">
                <a:solidFill>
                  <a:schemeClr val="bg1"/>
                </a:solidFill>
                <a:latin typeface="Arial" pitchFamily="34" charset="0"/>
                <a:cs typeface="Arial" pitchFamily="34" charset="0"/>
              </a:defRPr>
            </a:lvl1pPr>
          </a:lstStyle>
          <a:p>
            <a:r>
              <a:rPr lang="en-GB" noProof="0" dirty="0" smtClean="0"/>
              <a:t>Title of your separator slide </a:t>
            </a:r>
            <a:br>
              <a:rPr lang="en-GB" noProof="0" dirty="0" smtClean="0"/>
            </a:br>
            <a:r>
              <a:rPr lang="en-GB" noProof="0" dirty="0" smtClean="0"/>
              <a:t>(Arial bold 28 </a:t>
            </a:r>
            <a:r>
              <a:rPr lang="en-GB" noProof="0" dirty="0" err="1" smtClean="0"/>
              <a:t>pts</a:t>
            </a:r>
            <a:r>
              <a:rPr lang="en-GB" noProof="0" dirty="0" smtClean="0"/>
              <a:t>)</a:t>
            </a:r>
            <a:endParaRPr lang="en-GB" noProof="0" dirty="0"/>
          </a:p>
        </p:txBody>
      </p:sp>
    </p:spTree>
    <p:extLst>
      <p:ext uri="{BB962C8B-B14F-4D97-AF65-F5344CB8AC3E}">
        <p14:creationId xmlns:p14="http://schemas.microsoft.com/office/powerpoint/2010/main" xmlns="" val="1512901787"/>
      </p:ext>
    </p:extLst>
  </p:cSld>
  <p:clrMapOvr>
    <a:masterClrMapping/>
  </p:clrMapOvr>
  <p:hf hdr="0" ftr="0"/>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Separator 3">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ctrTitle" hasCustomPrompt="1"/>
          </p:nvPr>
        </p:nvSpPr>
        <p:spPr>
          <a:xfrm>
            <a:off x="395536" y="404664"/>
            <a:ext cx="8280920" cy="1470025"/>
          </a:xfrm>
        </p:spPr>
        <p:txBody>
          <a:bodyPr>
            <a:noAutofit/>
          </a:bodyPr>
          <a:lstStyle>
            <a:lvl1pPr algn="l">
              <a:defRPr sz="2800" b="1">
                <a:solidFill>
                  <a:schemeClr val="bg1"/>
                </a:solidFill>
                <a:latin typeface="Arial" pitchFamily="34" charset="0"/>
                <a:cs typeface="Arial" pitchFamily="34" charset="0"/>
              </a:defRPr>
            </a:lvl1pPr>
          </a:lstStyle>
          <a:p>
            <a:r>
              <a:rPr lang="en-GB" noProof="0" dirty="0" smtClean="0"/>
              <a:t>Title of your separator slide </a:t>
            </a:r>
            <a:br>
              <a:rPr lang="en-GB" noProof="0" dirty="0" smtClean="0"/>
            </a:br>
            <a:r>
              <a:rPr lang="en-GB" noProof="0" dirty="0" smtClean="0"/>
              <a:t>(Arial bold 28 </a:t>
            </a:r>
            <a:r>
              <a:rPr lang="en-GB" noProof="0" dirty="0" err="1" smtClean="0"/>
              <a:t>pts</a:t>
            </a:r>
            <a:r>
              <a:rPr lang="en-GB" noProof="0" dirty="0" smtClean="0"/>
              <a:t>)</a:t>
            </a:r>
            <a:endParaRPr lang="en-GB" noProof="0" dirty="0"/>
          </a:p>
        </p:txBody>
      </p:sp>
    </p:spTree>
    <p:extLst>
      <p:ext uri="{BB962C8B-B14F-4D97-AF65-F5344CB8AC3E}">
        <p14:creationId xmlns:p14="http://schemas.microsoft.com/office/powerpoint/2010/main" xmlns="" val="3764735334"/>
      </p:ext>
    </p:extLst>
  </p:cSld>
  <p:clrMapOvr>
    <a:masterClrMapping/>
  </p:clrMapOvr>
  <p:hf hdr="0" ftr="0"/>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Separator 4">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ctrTitle" hasCustomPrompt="1"/>
          </p:nvPr>
        </p:nvSpPr>
        <p:spPr>
          <a:xfrm>
            <a:off x="395536" y="404664"/>
            <a:ext cx="8280920" cy="1470025"/>
          </a:xfrm>
        </p:spPr>
        <p:txBody>
          <a:bodyPr>
            <a:noAutofit/>
          </a:bodyPr>
          <a:lstStyle>
            <a:lvl1pPr algn="l">
              <a:defRPr sz="2800" b="1">
                <a:solidFill>
                  <a:schemeClr val="bg1"/>
                </a:solidFill>
                <a:latin typeface="Arial" pitchFamily="34" charset="0"/>
                <a:cs typeface="Arial" pitchFamily="34" charset="0"/>
              </a:defRPr>
            </a:lvl1pPr>
          </a:lstStyle>
          <a:p>
            <a:r>
              <a:rPr lang="en-GB" noProof="0" dirty="0" smtClean="0"/>
              <a:t>Title of your separator slide </a:t>
            </a:r>
            <a:br>
              <a:rPr lang="en-GB" noProof="0" dirty="0" smtClean="0"/>
            </a:br>
            <a:r>
              <a:rPr lang="en-GB" noProof="0" dirty="0" smtClean="0"/>
              <a:t>(Arial bold 28 </a:t>
            </a:r>
            <a:r>
              <a:rPr lang="en-GB" noProof="0" dirty="0" err="1" smtClean="0"/>
              <a:t>pts</a:t>
            </a:r>
            <a:r>
              <a:rPr lang="en-GB" noProof="0" dirty="0" smtClean="0"/>
              <a:t>)</a:t>
            </a:r>
            <a:endParaRPr lang="en-GB" noProof="0" dirty="0"/>
          </a:p>
        </p:txBody>
      </p:sp>
    </p:spTree>
    <p:extLst>
      <p:ext uri="{BB962C8B-B14F-4D97-AF65-F5344CB8AC3E}">
        <p14:creationId xmlns:p14="http://schemas.microsoft.com/office/powerpoint/2010/main" xmlns="" val="2073416156"/>
      </p:ext>
    </p:extLst>
  </p:cSld>
  <p:clrMapOvr>
    <a:masterClrMapping/>
  </p:clrMapOvr>
  <p:hf hdr="0" ftr="0"/>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Separator 5">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ctrTitle" hasCustomPrompt="1"/>
          </p:nvPr>
        </p:nvSpPr>
        <p:spPr>
          <a:xfrm>
            <a:off x="395536" y="404664"/>
            <a:ext cx="8280920" cy="1470025"/>
          </a:xfrm>
        </p:spPr>
        <p:txBody>
          <a:bodyPr>
            <a:noAutofit/>
          </a:bodyPr>
          <a:lstStyle>
            <a:lvl1pPr algn="l">
              <a:defRPr sz="2800" b="1">
                <a:solidFill>
                  <a:schemeClr val="bg1"/>
                </a:solidFill>
                <a:latin typeface="Arial" pitchFamily="34" charset="0"/>
                <a:cs typeface="Arial" pitchFamily="34" charset="0"/>
              </a:defRPr>
            </a:lvl1pPr>
          </a:lstStyle>
          <a:p>
            <a:r>
              <a:rPr lang="en-GB" noProof="0" dirty="0" smtClean="0"/>
              <a:t>Title of your separator slide </a:t>
            </a:r>
            <a:br>
              <a:rPr lang="en-GB" noProof="0" dirty="0" smtClean="0"/>
            </a:br>
            <a:r>
              <a:rPr lang="en-GB" noProof="0" dirty="0" smtClean="0"/>
              <a:t>(Arial bold 28 </a:t>
            </a:r>
            <a:r>
              <a:rPr lang="en-GB" noProof="0" dirty="0" err="1" smtClean="0"/>
              <a:t>pts</a:t>
            </a:r>
            <a:r>
              <a:rPr lang="en-GB" noProof="0" dirty="0" smtClean="0"/>
              <a:t>)</a:t>
            </a:r>
            <a:endParaRPr lang="en-GB" noProof="0" dirty="0"/>
          </a:p>
        </p:txBody>
      </p:sp>
    </p:spTree>
    <p:extLst>
      <p:ext uri="{BB962C8B-B14F-4D97-AF65-F5344CB8AC3E}">
        <p14:creationId xmlns:p14="http://schemas.microsoft.com/office/powerpoint/2010/main" xmlns="" val="3172205476"/>
      </p:ext>
    </p:extLst>
  </p:cSld>
  <p:clrMapOvr>
    <a:masterClrMapping/>
  </p:clrMapOvr>
  <p:hf hdr="0" ftr="0"/>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Separator 6">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5" name="Title 1"/>
          <p:cNvSpPr>
            <a:spLocks noGrp="1"/>
          </p:cNvSpPr>
          <p:nvPr>
            <p:ph type="ctrTitle" hasCustomPrompt="1"/>
          </p:nvPr>
        </p:nvSpPr>
        <p:spPr>
          <a:xfrm>
            <a:off x="395536" y="404664"/>
            <a:ext cx="8280920" cy="1470025"/>
          </a:xfrm>
        </p:spPr>
        <p:txBody>
          <a:bodyPr>
            <a:noAutofit/>
          </a:bodyPr>
          <a:lstStyle>
            <a:lvl1pPr algn="l">
              <a:defRPr sz="2800" b="1">
                <a:solidFill>
                  <a:schemeClr val="bg1"/>
                </a:solidFill>
                <a:latin typeface="Arial" pitchFamily="34" charset="0"/>
                <a:cs typeface="Arial" pitchFamily="34" charset="0"/>
              </a:defRPr>
            </a:lvl1pPr>
          </a:lstStyle>
          <a:p>
            <a:r>
              <a:rPr lang="en-GB" noProof="0" dirty="0" smtClean="0"/>
              <a:t>Title of your separator slide </a:t>
            </a:r>
            <a:br>
              <a:rPr lang="en-GB" noProof="0" dirty="0" smtClean="0"/>
            </a:br>
            <a:r>
              <a:rPr lang="en-GB" noProof="0" dirty="0" smtClean="0"/>
              <a:t>(Arial bold 28 </a:t>
            </a:r>
            <a:r>
              <a:rPr lang="en-GB" noProof="0" dirty="0" err="1" smtClean="0"/>
              <a:t>pts</a:t>
            </a:r>
            <a:r>
              <a:rPr lang="en-GB" noProof="0" dirty="0" smtClean="0"/>
              <a:t>)</a:t>
            </a:r>
            <a:endParaRPr lang="en-GB" noProof="0" dirty="0"/>
          </a:p>
        </p:txBody>
      </p:sp>
    </p:spTree>
    <p:extLst>
      <p:ext uri="{BB962C8B-B14F-4D97-AF65-F5344CB8AC3E}">
        <p14:creationId xmlns:p14="http://schemas.microsoft.com/office/powerpoint/2010/main" xmlns="" val="1118479249"/>
      </p:ext>
    </p:extLst>
  </p:cSld>
  <p:clrMapOvr>
    <a:masterClrMapping/>
  </p:clrMapOvr>
  <p:hf hdr="0" ftr="0"/>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Page de texte">
    <p:spTree>
      <p:nvGrpSpPr>
        <p:cNvPr id="1" name=""/>
        <p:cNvGrpSpPr/>
        <p:nvPr/>
      </p:nvGrpSpPr>
      <p:grpSpPr>
        <a:xfrm>
          <a:off x="0" y="0"/>
          <a:ext cx="0" cy="0"/>
          <a:chOff x="0" y="0"/>
          <a:chExt cx="0" cy="0"/>
        </a:xfrm>
      </p:grpSpPr>
      <p:sp>
        <p:nvSpPr>
          <p:cNvPr id="7" name="Espace réservé du texte 17"/>
          <p:cNvSpPr>
            <a:spLocks noGrp="1"/>
          </p:cNvSpPr>
          <p:nvPr>
            <p:ph type="body" sz="quarter" idx="23" hasCustomPrompt="1"/>
          </p:nvPr>
        </p:nvSpPr>
        <p:spPr>
          <a:xfrm>
            <a:off x="467544" y="1268760"/>
            <a:ext cx="8208912" cy="360040"/>
          </a:xfrm>
          <a:prstGeom prst="rect">
            <a:avLst/>
          </a:prstGeom>
        </p:spPr>
        <p:txBody>
          <a:bodyPr/>
          <a:lstStyle>
            <a:lvl1pPr>
              <a:buNone/>
              <a:defRPr sz="1800">
                <a:solidFill>
                  <a:srgbClr val="2388CF"/>
                </a:solidFill>
                <a:latin typeface="Impact" pitchFamily="34" charset="0"/>
              </a:defRPr>
            </a:lvl1pPr>
          </a:lstStyle>
          <a:p>
            <a:pPr lvl="0"/>
            <a:r>
              <a:rPr lang="fr-FR" dirty="0" smtClean="0"/>
              <a:t>TITRE DU PARAGRAPHE</a:t>
            </a:r>
          </a:p>
        </p:txBody>
      </p:sp>
      <p:sp>
        <p:nvSpPr>
          <p:cNvPr id="8" name="Espace réservé du texte 27"/>
          <p:cNvSpPr>
            <a:spLocks noGrp="1"/>
          </p:cNvSpPr>
          <p:nvPr>
            <p:ph type="body" sz="quarter" idx="27" hasCustomPrompt="1"/>
          </p:nvPr>
        </p:nvSpPr>
        <p:spPr>
          <a:xfrm>
            <a:off x="467544" y="1628800"/>
            <a:ext cx="8208912" cy="4536504"/>
          </a:xfrm>
          <a:prstGeom prst="rect">
            <a:avLst/>
          </a:prstGeom>
        </p:spPr>
        <p:txBody>
          <a:bodyPr/>
          <a:lstStyle>
            <a:lvl1pPr marL="182563" indent="-182563">
              <a:buClr>
                <a:srgbClr val="2388CF"/>
              </a:buClr>
              <a:defRPr sz="2000">
                <a:latin typeface="+mj-lt"/>
                <a:ea typeface="Verdana" pitchFamily="34" charset="0"/>
                <a:cs typeface="Verdana" pitchFamily="34" charset="0"/>
              </a:defRPr>
            </a:lvl1pPr>
            <a:lvl2pPr marL="630238" indent="-173038">
              <a:buClr>
                <a:schemeClr val="tx1"/>
              </a:buClr>
              <a:buFont typeface="Arial" pitchFamily="34" charset="0"/>
              <a:buChar char="•"/>
              <a:defRPr sz="1800">
                <a:latin typeface="+mj-lt"/>
                <a:ea typeface="Verdana" pitchFamily="34" charset="0"/>
                <a:cs typeface="Verdana" pitchFamily="34" charset="0"/>
              </a:defRPr>
            </a:lvl2pPr>
            <a:lvl3pPr marL="1079500" indent="-165100">
              <a:buSzPct val="70000"/>
              <a:buFont typeface="Courier New" pitchFamily="49" charset="0"/>
              <a:buChar char="o"/>
              <a:defRPr sz="1600">
                <a:latin typeface="+mj-lt"/>
                <a:ea typeface="Verdana" pitchFamily="34" charset="0"/>
                <a:cs typeface="Verdana" pitchFamily="34" charset="0"/>
              </a:defRPr>
            </a:lvl3pPr>
            <a:lvl4pPr marL="1527175" indent="-182563">
              <a:buClr>
                <a:schemeClr val="tx1"/>
              </a:buClr>
              <a:buSzPct val="100000"/>
              <a:buFont typeface="Calibri" pitchFamily="34" charset="0"/>
              <a:buChar char="−"/>
              <a:defRPr sz="1400">
                <a:latin typeface="+mj-lt"/>
                <a:ea typeface="Verdana" pitchFamily="34" charset="0"/>
                <a:cs typeface="Verdana" pitchFamily="34" charset="0"/>
              </a:defRPr>
            </a:lvl4pPr>
            <a:lvl5pPr marL="1971675" indent="-142875">
              <a:buSzPct val="50000"/>
              <a:buFont typeface="Verdana" pitchFamily="34" charset="0"/>
              <a:buChar char="−"/>
              <a:defRPr sz="1200">
                <a:latin typeface="+mj-lt"/>
                <a:ea typeface="Verdana" pitchFamily="34" charset="0"/>
                <a:cs typeface="Verdana" pitchFamily="34" charset="0"/>
              </a:defRPr>
            </a:lvl5pPr>
          </a:lstStyle>
          <a:p>
            <a:pPr lvl="0"/>
            <a:r>
              <a:rPr lang="fr-FR" dirty="0" smtClean="0"/>
              <a:t> 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9" name="Espace réservé de la date 2"/>
          <p:cNvSpPr>
            <a:spLocks noGrp="1"/>
          </p:cNvSpPr>
          <p:nvPr>
            <p:ph type="dt" sz="half" idx="2"/>
          </p:nvPr>
        </p:nvSpPr>
        <p:spPr>
          <a:xfrm>
            <a:off x="323528" y="6428358"/>
            <a:ext cx="2133600" cy="241002"/>
          </a:xfrm>
          <a:prstGeom prst="rect">
            <a:avLst/>
          </a:prstGeom>
          <a:noFill/>
          <a:ln>
            <a:noFill/>
          </a:ln>
        </p:spPr>
        <p:txBody>
          <a:bodyPr/>
          <a:lstStyle>
            <a:lvl1pPr>
              <a:defRPr sz="1000">
                <a:solidFill>
                  <a:srgbClr val="2388CF"/>
                </a:solidFill>
                <a:latin typeface="Impact" pitchFamily="34" charset="0"/>
              </a:defRPr>
            </a:lvl1pPr>
          </a:lstStyle>
          <a:p>
            <a:fld id="{B760C188-3084-43BE-8D7F-742268859ECE}" type="datetime4">
              <a:rPr lang="fr-FR" smtClean="0"/>
              <a:pPr/>
              <a:t>11 mai 2016</a:t>
            </a:fld>
            <a:endParaRPr lang="fr-FR" dirty="0"/>
          </a:p>
        </p:txBody>
      </p:sp>
      <p:sp>
        <p:nvSpPr>
          <p:cNvPr id="10" name="Espace réservé du numéro de diapositive 4"/>
          <p:cNvSpPr>
            <a:spLocks noGrp="1"/>
          </p:cNvSpPr>
          <p:nvPr>
            <p:ph type="sldNum" sz="quarter" idx="4"/>
          </p:nvPr>
        </p:nvSpPr>
        <p:spPr>
          <a:xfrm>
            <a:off x="6660232" y="6448251"/>
            <a:ext cx="2133600" cy="221109"/>
          </a:xfrm>
          <a:prstGeom prst="rect">
            <a:avLst/>
          </a:prstGeom>
        </p:spPr>
        <p:txBody>
          <a:bodyPr/>
          <a:lstStyle>
            <a:lvl1pPr algn="r">
              <a:defRPr sz="1000">
                <a:solidFill>
                  <a:srgbClr val="2388CF"/>
                </a:solidFill>
                <a:latin typeface="Impact" pitchFamily="34" charset="0"/>
              </a:defRPr>
            </a:lvl1pPr>
          </a:lstStyle>
          <a:p>
            <a:fld id="{F7B7836B-6B29-4A6B-82AE-FEB183B8DC89}" type="slidenum">
              <a:rPr lang="fr-FR" smtClean="0"/>
              <a:pPr/>
              <a:t>‹N°›</a:t>
            </a:fld>
            <a:endParaRPr lang="fr-FR" dirty="0"/>
          </a:p>
        </p:txBody>
      </p:sp>
      <p:sp>
        <p:nvSpPr>
          <p:cNvPr id="11" name="Espace réservé du texte 12"/>
          <p:cNvSpPr>
            <a:spLocks noGrp="1"/>
          </p:cNvSpPr>
          <p:nvPr>
            <p:ph type="body" sz="quarter" idx="19" hasCustomPrompt="1"/>
          </p:nvPr>
        </p:nvSpPr>
        <p:spPr>
          <a:xfrm>
            <a:off x="4788024" y="332656"/>
            <a:ext cx="3888432" cy="358527"/>
          </a:xfrm>
          <a:prstGeom prst="rect">
            <a:avLst/>
          </a:prstGeom>
        </p:spPr>
        <p:txBody>
          <a:bodyPr/>
          <a:lstStyle>
            <a:lvl1pPr algn="r">
              <a:spcBef>
                <a:spcPts val="0"/>
              </a:spcBef>
              <a:buNone/>
              <a:defRPr sz="1800" baseline="0">
                <a:solidFill>
                  <a:srgbClr val="2388CF"/>
                </a:solidFill>
                <a:latin typeface="Impact" pitchFamily="34" charset="0"/>
              </a:defRPr>
            </a:lvl1pPr>
          </a:lstStyle>
          <a:p>
            <a:pPr lvl="0"/>
            <a:r>
              <a:rPr lang="fr-FR" dirty="0" smtClean="0"/>
              <a:t>TITRE</a:t>
            </a: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Diapositive de titre">
    <p:spTree>
      <p:nvGrpSpPr>
        <p:cNvPr id="1" name=""/>
        <p:cNvGrpSpPr/>
        <p:nvPr/>
      </p:nvGrpSpPr>
      <p:grpSpPr>
        <a:xfrm>
          <a:off x="0" y="0"/>
          <a:ext cx="0" cy="0"/>
          <a:chOff x="0" y="0"/>
          <a:chExt cx="0" cy="0"/>
        </a:xfrm>
      </p:grpSpPr>
      <p:pic>
        <p:nvPicPr>
          <p:cNvPr id="7" name="Resim 6"/>
          <p:cNvPicPr>
            <a:picLocks noChangeAspect="1"/>
          </p:cNvPicPr>
          <p:nvPr userDrawn="1"/>
        </p:nvPicPr>
        <p:blipFill rotWithShape="1">
          <a:blip r:embed="rId2" cstate="print">
            <a:extLst>
              <a:ext uri="{28A0092B-C50C-407E-A947-70E740481C1C}">
                <a14:useLocalDpi xmlns="" xmlns:a14="http://schemas.microsoft.com/office/drawing/2010/main" val="0"/>
              </a:ext>
            </a:extLst>
          </a:blip>
          <a:srcRect b="87757"/>
          <a:stretch/>
        </p:blipFill>
        <p:spPr>
          <a:xfrm>
            <a:off x="0" y="0"/>
            <a:ext cx="9144000" cy="764704"/>
          </a:xfrm>
          <a:prstGeom prst="rect">
            <a:avLst/>
          </a:prstGeom>
        </p:spPr>
      </p:pic>
      <p:sp>
        <p:nvSpPr>
          <p:cNvPr id="5" name="Metin Yer Tutucusu 4"/>
          <p:cNvSpPr>
            <a:spLocks noGrp="1"/>
          </p:cNvSpPr>
          <p:nvPr>
            <p:ph type="body" sz="quarter" idx="10" hasCustomPrompt="1"/>
          </p:nvPr>
        </p:nvSpPr>
        <p:spPr>
          <a:xfrm>
            <a:off x="13599" y="129940"/>
            <a:ext cx="7380685" cy="504825"/>
          </a:xfrm>
          <a:prstGeom prst="rect">
            <a:avLst/>
          </a:prstGeom>
        </p:spPr>
        <p:txBody>
          <a:bodyPr/>
          <a:lstStyle>
            <a:lvl1pPr marL="0" indent="0">
              <a:buNone/>
              <a:defRPr lang="tr-TR" sz="2000" kern="1200" spc="300" dirty="0" smtClean="0">
                <a:solidFill>
                  <a:schemeClr val="bg1"/>
                </a:solidFill>
                <a:effectLst>
                  <a:glow rad="88900">
                    <a:schemeClr val="bg1">
                      <a:lumMod val="50000"/>
                      <a:alpha val="85000"/>
                    </a:schemeClr>
                  </a:glow>
                  <a:outerShdw dist="38100" dir="2700000" algn="tl" rotWithShape="0">
                    <a:srgbClr val="000000">
                      <a:alpha val="43000"/>
                    </a:srgbClr>
                  </a:outerShdw>
                </a:effectLst>
                <a:latin typeface="Eurostile"/>
                <a:ea typeface="ＭＳ Ｐゴシック" pitchFamily="34" charset="-128"/>
                <a:cs typeface="Eurostile"/>
              </a:defRPr>
            </a:lvl1pPr>
            <a:lvl2pPr marL="457200" indent="0">
              <a:buNone/>
              <a:defRPr/>
            </a:lvl2pPr>
            <a:lvl3pPr marL="914400" indent="0">
              <a:buNone/>
              <a:defRPr/>
            </a:lvl3pPr>
            <a:lvl4pPr marL="1371600" indent="0">
              <a:buNone/>
              <a:defRPr/>
            </a:lvl4pPr>
            <a:lvl5pPr marL="1828800" indent="0">
              <a:buNone/>
              <a:defRPr/>
            </a:lvl5pPr>
          </a:lstStyle>
          <a:p>
            <a:pPr lvl="0"/>
            <a:r>
              <a:rPr lang="tr-TR" dirty="0" smtClean="0"/>
              <a:t>ASIL METİN STİLLERİNİ DÜZENLEMEK İÇİN TIKLATIN</a:t>
            </a:r>
          </a:p>
        </p:txBody>
      </p:sp>
    </p:spTree>
    <p:extLst>
      <p:ext uri="{BB962C8B-B14F-4D97-AF65-F5344CB8AC3E}">
        <p14:creationId xmlns="" xmlns:p14="http://schemas.microsoft.com/office/powerpoint/2010/main" val="643217259"/>
      </p:ext>
    </p:extLst>
  </p:cSld>
  <p:clrMapOvr>
    <a:masterClrMapping/>
  </p:clrMapOvr>
  <mc:AlternateContent xmlns:mc="http://schemas.openxmlformats.org/markup-compatibility/2006">
    <mc:Choice xmlns="" xmlns:p14="http://schemas.microsoft.com/office/powerpoint/2010/main" Requires="p14">
      <p:transition spd="slow" p14:dur="1600">
        <p14:conveyor dir="l"/>
      </p:transition>
    </mc:Choice>
    <mc:Fallback>
      <p:transition spd="slow">
        <p:fade/>
      </p:transition>
    </mc:Fallback>
  </mc:AlternateContent>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obj">
  <p:cSld name="IMT 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Cliquez et modifiez le titre</a:t>
            </a:r>
          </a:p>
        </p:txBody>
      </p:sp>
      <p:sp>
        <p:nvSpPr>
          <p:cNvPr id="3" name="Espace réservé du contenu 2"/>
          <p:cNvSpPr>
            <a:spLocks noGrp="1"/>
          </p:cNvSpPr>
          <p:nvPr>
            <p:ph idx="1"/>
          </p:nvPr>
        </p:nvSpPr>
        <p:spPr/>
        <p:txBody>
          <a:bodyPr/>
          <a:lstStyle>
            <a:lvl1pPr>
              <a:buClr>
                <a:schemeClr val="accent1"/>
              </a:buClr>
              <a:defRPr/>
            </a:lvl1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7" name="Espace réservé de la date 6"/>
          <p:cNvSpPr>
            <a:spLocks noGrp="1"/>
          </p:cNvSpPr>
          <p:nvPr>
            <p:ph type="dt" sz="half" idx="10"/>
          </p:nvPr>
        </p:nvSpPr>
        <p:spPr>
          <a:xfrm>
            <a:off x="473076" y="6372529"/>
            <a:ext cx="936624" cy="365125"/>
          </a:xfrm>
          <a:prstGeom prst="rect">
            <a:avLst/>
          </a:prstGeom>
        </p:spPr>
        <p:txBody>
          <a:bodyPr/>
          <a:lstStyle/>
          <a:p>
            <a:r>
              <a:rPr lang="fr-FR"/>
              <a:t>16/05/11</a:t>
            </a:r>
            <a:endParaRPr lang="fr-FR" dirty="0"/>
          </a:p>
        </p:txBody>
      </p:sp>
      <p:sp>
        <p:nvSpPr>
          <p:cNvPr id="8" name="Espace réservé du numéro de diapositive 7"/>
          <p:cNvSpPr>
            <a:spLocks noGrp="1"/>
          </p:cNvSpPr>
          <p:nvPr>
            <p:ph type="sldNum" sz="quarter" idx="11"/>
          </p:nvPr>
        </p:nvSpPr>
        <p:spPr>
          <a:xfrm>
            <a:off x="120027" y="6451859"/>
            <a:ext cx="349874" cy="185121"/>
          </a:xfrm>
          <a:prstGeom prst="rect">
            <a:avLst/>
          </a:prstGeom>
        </p:spPr>
        <p:txBody>
          <a:bodyPr/>
          <a:lstStyle/>
          <a:p>
            <a:fld id="{751F8F20-966D-7D4D-A727-7503C46489E5}" type="slidenum">
              <a:rPr lang="fr-FR" smtClean="0"/>
              <a:pPr/>
              <a:t>‹N°›</a:t>
            </a:fld>
            <a:endParaRPr lang="fr-FR" dirty="0"/>
          </a:p>
        </p:txBody>
      </p:sp>
      <p:sp>
        <p:nvSpPr>
          <p:cNvPr id="9" name="Espace réservé du pied de page 8"/>
          <p:cNvSpPr>
            <a:spLocks noGrp="1"/>
          </p:cNvSpPr>
          <p:nvPr>
            <p:ph type="ftr" sz="quarter" idx="12"/>
          </p:nvPr>
        </p:nvSpPr>
        <p:spPr>
          <a:xfrm>
            <a:off x="4063998" y="6372530"/>
            <a:ext cx="4103626" cy="357012"/>
          </a:xfrm>
          <a:prstGeom prst="rect">
            <a:avLst/>
          </a:prstGeom>
        </p:spPr>
        <p:txBody>
          <a:bodyPr/>
          <a:lstStyle/>
          <a:p>
            <a:pPr algn="ctr"/>
            <a:r>
              <a:rPr lang="fr-FR"/>
              <a:t>Télécom SudParis Modèle de présentation</a:t>
            </a:r>
            <a:endParaRPr lang="fr-F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age de texte comparatif">
    <p:spTree>
      <p:nvGrpSpPr>
        <p:cNvPr id="1" name=""/>
        <p:cNvGrpSpPr/>
        <p:nvPr/>
      </p:nvGrpSpPr>
      <p:grpSpPr>
        <a:xfrm>
          <a:off x="0" y="0"/>
          <a:ext cx="0" cy="0"/>
          <a:chOff x="0" y="0"/>
          <a:chExt cx="0" cy="0"/>
        </a:xfrm>
      </p:grpSpPr>
      <p:sp>
        <p:nvSpPr>
          <p:cNvPr id="11" name="Espace réservé du texte 10"/>
          <p:cNvSpPr>
            <a:spLocks noGrp="1"/>
          </p:cNvSpPr>
          <p:nvPr>
            <p:ph type="body" sz="quarter" idx="16" hasCustomPrompt="1"/>
          </p:nvPr>
        </p:nvSpPr>
        <p:spPr>
          <a:xfrm>
            <a:off x="467543" y="1268760"/>
            <a:ext cx="4033231" cy="360040"/>
          </a:xfrm>
          <a:prstGeom prst="rect">
            <a:avLst/>
          </a:prstGeom>
        </p:spPr>
        <p:txBody>
          <a:bodyPr/>
          <a:lstStyle>
            <a:lvl1pPr>
              <a:buNone/>
              <a:defRPr sz="1600">
                <a:solidFill>
                  <a:srgbClr val="2388CF"/>
                </a:solidFill>
                <a:latin typeface="Impact" pitchFamily="34" charset="0"/>
              </a:defRPr>
            </a:lvl1pPr>
            <a:lvl2pPr marL="0" indent="0">
              <a:buNone/>
              <a:defRPr sz="1200">
                <a:latin typeface="Verdana" pitchFamily="34" charset="0"/>
                <a:ea typeface="Verdana" pitchFamily="34" charset="0"/>
                <a:cs typeface="Verdana" pitchFamily="34" charset="0"/>
              </a:defRPr>
            </a:lvl2pPr>
          </a:lstStyle>
          <a:p>
            <a:pPr lvl="0"/>
            <a:r>
              <a:rPr lang="fr-FR" dirty="0" smtClean="0"/>
              <a:t>TITRE DU PARAGRAPHE</a:t>
            </a:r>
          </a:p>
        </p:txBody>
      </p:sp>
      <p:sp>
        <p:nvSpPr>
          <p:cNvPr id="19" name="Espace réservé du texte 18"/>
          <p:cNvSpPr>
            <a:spLocks noGrp="1"/>
          </p:cNvSpPr>
          <p:nvPr>
            <p:ph type="body" sz="quarter" idx="28" hasCustomPrompt="1"/>
          </p:nvPr>
        </p:nvSpPr>
        <p:spPr>
          <a:xfrm>
            <a:off x="467544" y="1628800"/>
            <a:ext cx="4032448" cy="4536802"/>
          </a:xfrm>
          <a:prstGeom prst="rect">
            <a:avLst/>
          </a:prstGeom>
        </p:spPr>
        <p:txBody>
          <a:bodyPr/>
          <a:lstStyle>
            <a:lvl1pPr marL="85725" indent="-85725" algn="l" defTabSz="914400" rtl="0" eaLnBrk="1" latinLnBrk="0" hangingPunct="1">
              <a:spcBef>
                <a:spcPct val="20000"/>
              </a:spcBef>
              <a:buClr>
                <a:srgbClr val="2388CF"/>
              </a:buClr>
              <a:defRPr lang="fr-FR" sz="2000" kern="1200" dirty="0" smtClean="0">
                <a:solidFill>
                  <a:schemeClr val="tx1"/>
                </a:solidFill>
                <a:latin typeface="+mj-lt"/>
                <a:ea typeface="Verdana" pitchFamily="34" charset="0"/>
                <a:cs typeface="Verdana" pitchFamily="34" charset="0"/>
              </a:defRPr>
            </a:lvl1pPr>
            <a:lvl2pPr marL="447675" indent="-173038" algn="l" defTabSz="914400" rtl="0" eaLnBrk="1" latinLnBrk="0" hangingPunct="1">
              <a:spcBef>
                <a:spcPct val="20000"/>
              </a:spcBef>
              <a:defRPr lang="fr-FR" sz="1800" kern="1200" dirty="0" smtClean="0">
                <a:solidFill>
                  <a:schemeClr val="tx1"/>
                </a:solidFill>
                <a:latin typeface="+mj-lt"/>
                <a:ea typeface="Verdana" pitchFamily="34" charset="0"/>
                <a:cs typeface="Verdana" pitchFamily="34" charset="0"/>
              </a:defRPr>
            </a:lvl2pPr>
            <a:lvl3pPr marL="804863" indent="-165100">
              <a:defRPr lang="fr-FR" sz="1600" kern="1200" dirty="0" smtClean="0">
                <a:solidFill>
                  <a:schemeClr val="tx1"/>
                </a:solidFill>
                <a:latin typeface="+mj-lt"/>
                <a:ea typeface="Verdana" pitchFamily="34" charset="0"/>
                <a:cs typeface="Verdana" pitchFamily="34" charset="0"/>
              </a:defRPr>
            </a:lvl3pPr>
            <a:lvl4pPr marL="1079500" indent="-155575">
              <a:defRPr lang="fr-FR" sz="1400" kern="1200" dirty="0" smtClean="0">
                <a:solidFill>
                  <a:schemeClr val="tx1"/>
                </a:solidFill>
                <a:latin typeface="+mj-lt"/>
                <a:ea typeface="Verdana" pitchFamily="34" charset="0"/>
                <a:cs typeface="Verdana" pitchFamily="34" charset="0"/>
              </a:defRPr>
            </a:lvl4pPr>
            <a:lvl5pPr marL="1435100" indent="-146050">
              <a:tabLst>
                <a:tab pos="1435100" algn="l"/>
              </a:tabLst>
              <a:defRPr lang="fr-FR" sz="1200" kern="1200" dirty="0">
                <a:solidFill>
                  <a:schemeClr val="tx1"/>
                </a:solidFill>
                <a:latin typeface="+mj-lt"/>
                <a:ea typeface="Verdana" pitchFamily="34" charset="0"/>
                <a:cs typeface="Verdana" pitchFamily="34" charset="0"/>
              </a:defRPr>
            </a:lvl5pPr>
          </a:lstStyle>
          <a:p>
            <a:pPr lvl="0"/>
            <a:r>
              <a:rPr lang="fr-FR" dirty="0" smtClean="0"/>
              <a:t> Cliquez pour modifier les styles du texte du masque</a:t>
            </a:r>
          </a:p>
          <a:p>
            <a:pPr marL="630238" lvl="1" indent="-173038" algn="l" defTabSz="914400" rtl="0" eaLnBrk="1" latinLnBrk="0" hangingPunct="1">
              <a:spcBef>
                <a:spcPct val="20000"/>
              </a:spcBef>
              <a:buClr>
                <a:schemeClr val="tx1"/>
              </a:buClr>
              <a:buFont typeface="Arial" pitchFamily="34" charset="0"/>
              <a:buChar char="•"/>
            </a:pPr>
            <a:r>
              <a:rPr lang="fr-FR" dirty="0" smtClean="0"/>
              <a:t>Deuxième niveau</a:t>
            </a:r>
          </a:p>
          <a:p>
            <a:pPr marL="1079500" lvl="2" indent="-165100" algn="l" defTabSz="914400" rtl="0" eaLnBrk="1" latinLnBrk="0" hangingPunct="1">
              <a:spcBef>
                <a:spcPct val="20000"/>
              </a:spcBef>
              <a:buSzPct val="70000"/>
              <a:buFont typeface="Courier New" pitchFamily="49" charset="0"/>
              <a:buChar char="o"/>
            </a:pPr>
            <a:r>
              <a:rPr lang="fr-FR" dirty="0" smtClean="0"/>
              <a:t>Troisième niveau</a:t>
            </a:r>
          </a:p>
          <a:p>
            <a:pPr marL="1527175" lvl="3" indent="-182563" algn="l" defTabSz="914400" rtl="0" eaLnBrk="1" latinLnBrk="0" hangingPunct="1">
              <a:spcBef>
                <a:spcPct val="20000"/>
              </a:spcBef>
              <a:buClr>
                <a:schemeClr val="tx1"/>
              </a:buClr>
              <a:buSzPct val="100000"/>
              <a:buFont typeface="Calibri" pitchFamily="34" charset="0"/>
              <a:buChar char="−"/>
            </a:pPr>
            <a:r>
              <a:rPr lang="fr-FR" dirty="0" smtClean="0"/>
              <a:t>Quatrième niveau</a:t>
            </a:r>
          </a:p>
          <a:p>
            <a:pPr marL="1971675" lvl="4" indent="-142875" algn="l" defTabSz="914400" rtl="0" eaLnBrk="1" latinLnBrk="0" hangingPunct="1">
              <a:spcBef>
                <a:spcPct val="20000"/>
              </a:spcBef>
              <a:buSzPct val="50000"/>
              <a:buFont typeface="Verdana" pitchFamily="34" charset="0"/>
              <a:buChar char="−"/>
            </a:pPr>
            <a:r>
              <a:rPr lang="fr-FR" dirty="0" smtClean="0"/>
              <a:t>Cinquième niveau</a:t>
            </a:r>
            <a:endParaRPr lang="fr-FR" dirty="0"/>
          </a:p>
        </p:txBody>
      </p:sp>
      <p:sp>
        <p:nvSpPr>
          <p:cNvPr id="18" name="Espace réservé du texte 12"/>
          <p:cNvSpPr>
            <a:spLocks noGrp="1"/>
          </p:cNvSpPr>
          <p:nvPr>
            <p:ph type="body" sz="quarter" idx="19" hasCustomPrompt="1"/>
          </p:nvPr>
        </p:nvSpPr>
        <p:spPr>
          <a:xfrm>
            <a:off x="4788024" y="332656"/>
            <a:ext cx="3888432" cy="358527"/>
          </a:xfrm>
          <a:prstGeom prst="rect">
            <a:avLst/>
          </a:prstGeom>
        </p:spPr>
        <p:txBody>
          <a:bodyPr/>
          <a:lstStyle>
            <a:lvl1pPr algn="r">
              <a:spcBef>
                <a:spcPts val="0"/>
              </a:spcBef>
              <a:buNone/>
              <a:defRPr sz="1800" baseline="0">
                <a:solidFill>
                  <a:srgbClr val="2388CF"/>
                </a:solidFill>
                <a:latin typeface="Impact" pitchFamily="34" charset="0"/>
              </a:defRPr>
            </a:lvl1pPr>
          </a:lstStyle>
          <a:p>
            <a:pPr lvl="0"/>
            <a:r>
              <a:rPr lang="fr-FR" dirty="0" smtClean="0"/>
              <a:t>TITRE</a:t>
            </a:r>
          </a:p>
        </p:txBody>
      </p:sp>
      <p:sp>
        <p:nvSpPr>
          <p:cNvPr id="24" name="Espace réservé du texte 10"/>
          <p:cNvSpPr>
            <a:spLocks noGrp="1"/>
          </p:cNvSpPr>
          <p:nvPr>
            <p:ph type="body" sz="quarter" idx="29" hasCustomPrompt="1"/>
          </p:nvPr>
        </p:nvSpPr>
        <p:spPr>
          <a:xfrm>
            <a:off x="4644008" y="1268760"/>
            <a:ext cx="4033231" cy="360040"/>
          </a:xfrm>
          <a:prstGeom prst="rect">
            <a:avLst/>
          </a:prstGeom>
        </p:spPr>
        <p:txBody>
          <a:bodyPr/>
          <a:lstStyle>
            <a:lvl1pPr>
              <a:buNone/>
              <a:defRPr sz="1600">
                <a:solidFill>
                  <a:srgbClr val="2388CF"/>
                </a:solidFill>
                <a:latin typeface="Impact" pitchFamily="34" charset="0"/>
              </a:defRPr>
            </a:lvl1pPr>
            <a:lvl2pPr marL="0" indent="0">
              <a:buNone/>
              <a:defRPr sz="1200">
                <a:latin typeface="Verdana" pitchFamily="34" charset="0"/>
                <a:ea typeface="Verdana" pitchFamily="34" charset="0"/>
                <a:cs typeface="Verdana" pitchFamily="34" charset="0"/>
              </a:defRPr>
            </a:lvl2pPr>
          </a:lstStyle>
          <a:p>
            <a:pPr lvl="0"/>
            <a:r>
              <a:rPr lang="fr-FR" dirty="0" smtClean="0"/>
              <a:t>TITRE DU PARAGRAPHE</a:t>
            </a:r>
          </a:p>
        </p:txBody>
      </p:sp>
      <p:sp>
        <p:nvSpPr>
          <p:cNvPr id="25" name="Espace réservé du texte 18"/>
          <p:cNvSpPr>
            <a:spLocks noGrp="1"/>
          </p:cNvSpPr>
          <p:nvPr>
            <p:ph type="body" sz="quarter" idx="30" hasCustomPrompt="1"/>
          </p:nvPr>
        </p:nvSpPr>
        <p:spPr>
          <a:xfrm>
            <a:off x="4644009" y="1628800"/>
            <a:ext cx="4032448" cy="4536802"/>
          </a:xfrm>
          <a:prstGeom prst="rect">
            <a:avLst/>
          </a:prstGeom>
        </p:spPr>
        <p:txBody>
          <a:bodyPr/>
          <a:lstStyle>
            <a:lvl1pPr marL="85725" indent="-85725">
              <a:buClr>
                <a:srgbClr val="2388CF"/>
              </a:buClr>
              <a:defRPr lang="fr-FR" sz="2000" kern="1200" dirty="0" smtClean="0">
                <a:solidFill>
                  <a:schemeClr val="tx1"/>
                </a:solidFill>
                <a:latin typeface="+mj-lt"/>
                <a:ea typeface="Verdana" pitchFamily="34" charset="0"/>
                <a:cs typeface="Verdana" pitchFamily="34" charset="0"/>
              </a:defRPr>
            </a:lvl1pPr>
            <a:lvl2pPr marL="630238" indent="-173038" algn="l" defTabSz="914400" rtl="0" eaLnBrk="1" latinLnBrk="0" hangingPunct="1">
              <a:spcBef>
                <a:spcPct val="20000"/>
              </a:spcBef>
              <a:buClr>
                <a:schemeClr val="tx1"/>
              </a:buClr>
              <a:buFont typeface="Arial" pitchFamily="34" charset="0"/>
              <a:buChar char="•"/>
              <a:defRPr lang="fr-FR" sz="1800" kern="1200" dirty="0" smtClean="0">
                <a:solidFill>
                  <a:schemeClr val="tx1"/>
                </a:solidFill>
                <a:latin typeface="+mj-lt"/>
                <a:ea typeface="Verdana" pitchFamily="34" charset="0"/>
                <a:cs typeface="Verdana" pitchFamily="34" charset="0"/>
              </a:defRPr>
            </a:lvl2pPr>
            <a:lvl3pPr marL="1079500" indent="-165100" algn="l" defTabSz="914400" rtl="0" eaLnBrk="1" latinLnBrk="0" hangingPunct="1">
              <a:spcBef>
                <a:spcPct val="20000"/>
              </a:spcBef>
              <a:buSzPct val="70000"/>
              <a:buFont typeface="Courier New" pitchFamily="49" charset="0"/>
              <a:buChar char="o"/>
              <a:defRPr lang="fr-FR" sz="1600" kern="1200" dirty="0" smtClean="0">
                <a:solidFill>
                  <a:schemeClr val="tx1"/>
                </a:solidFill>
                <a:latin typeface="+mj-lt"/>
                <a:ea typeface="Verdana" pitchFamily="34" charset="0"/>
                <a:cs typeface="Verdana" pitchFamily="34" charset="0"/>
              </a:defRPr>
            </a:lvl3pPr>
            <a:lvl4pPr marL="1527175" indent="-182563" algn="l" defTabSz="914400" rtl="0" eaLnBrk="1" latinLnBrk="0" hangingPunct="1">
              <a:spcBef>
                <a:spcPct val="20000"/>
              </a:spcBef>
              <a:buClr>
                <a:schemeClr val="tx1"/>
              </a:buClr>
              <a:buSzPct val="100000"/>
              <a:buFont typeface="Calibri" pitchFamily="34" charset="0"/>
              <a:buChar char="−"/>
              <a:defRPr lang="fr-FR" sz="1400" kern="1200" dirty="0" smtClean="0">
                <a:solidFill>
                  <a:schemeClr val="tx1"/>
                </a:solidFill>
                <a:latin typeface="+mj-lt"/>
                <a:ea typeface="Verdana" pitchFamily="34" charset="0"/>
                <a:cs typeface="Verdana" pitchFamily="34" charset="0"/>
              </a:defRPr>
            </a:lvl4pPr>
            <a:lvl5pPr marL="1971675" indent="-142875" algn="l" defTabSz="914400" rtl="0" eaLnBrk="1" latinLnBrk="0" hangingPunct="1">
              <a:spcBef>
                <a:spcPct val="20000"/>
              </a:spcBef>
              <a:buSzPct val="50000"/>
              <a:buFont typeface="Verdana" pitchFamily="34" charset="0"/>
              <a:buChar char="−"/>
              <a:tabLst>
                <a:tab pos="1435100" algn="l"/>
              </a:tabLst>
              <a:defRPr lang="fr-FR" sz="1200" kern="1200" dirty="0">
                <a:solidFill>
                  <a:schemeClr val="tx1"/>
                </a:solidFill>
                <a:latin typeface="+mj-lt"/>
                <a:ea typeface="Verdana" pitchFamily="34" charset="0"/>
                <a:cs typeface="Verdana" pitchFamily="34" charset="0"/>
              </a:defRPr>
            </a:lvl5pPr>
          </a:lstStyle>
          <a:p>
            <a:pPr lvl="0"/>
            <a:r>
              <a:rPr lang="fr-FR" dirty="0" smtClean="0"/>
              <a:t> Cliquez pour modifier les styles du texte du masque</a:t>
            </a:r>
          </a:p>
          <a:p>
            <a:pPr marL="630238" lvl="1" indent="-173038" algn="l" defTabSz="914400" rtl="0" eaLnBrk="1" latinLnBrk="0" hangingPunct="1">
              <a:spcBef>
                <a:spcPct val="20000"/>
              </a:spcBef>
              <a:buClr>
                <a:schemeClr val="tx1"/>
              </a:buClr>
              <a:buFont typeface="Arial" pitchFamily="34" charset="0"/>
              <a:buChar char="•"/>
            </a:pPr>
            <a:r>
              <a:rPr lang="fr-FR" dirty="0" smtClean="0"/>
              <a:t>Deuxième niveau</a:t>
            </a:r>
          </a:p>
          <a:p>
            <a:pPr marL="1079500" lvl="2" indent="-165100" algn="l" defTabSz="914400" rtl="0" eaLnBrk="1" latinLnBrk="0" hangingPunct="1">
              <a:spcBef>
                <a:spcPct val="20000"/>
              </a:spcBef>
              <a:buSzPct val="70000"/>
              <a:buFont typeface="Courier New" pitchFamily="49" charset="0"/>
              <a:buChar char="o"/>
            </a:pPr>
            <a:r>
              <a:rPr lang="fr-FR" dirty="0" smtClean="0"/>
              <a:t>Troisième niveau</a:t>
            </a:r>
          </a:p>
          <a:p>
            <a:pPr marL="1527175" lvl="3" indent="-182563" algn="l" defTabSz="914400" rtl="0" eaLnBrk="1" latinLnBrk="0" hangingPunct="1">
              <a:spcBef>
                <a:spcPct val="20000"/>
              </a:spcBef>
              <a:buClr>
                <a:schemeClr val="tx1"/>
              </a:buClr>
              <a:buSzPct val="100000"/>
              <a:buFont typeface="Calibri" pitchFamily="34" charset="0"/>
              <a:buChar char="−"/>
            </a:pPr>
            <a:r>
              <a:rPr lang="fr-FR" dirty="0" smtClean="0"/>
              <a:t>Quatrième niveau</a:t>
            </a:r>
          </a:p>
          <a:p>
            <a:pPr marL="1971675" lvl="4" indent="-142875" algn="l" defTabSz="914400" rtl="0" eaLnBrk="1" latinLnBrk="0" hangingPunct="1">
              <a:spcBef>
                <a:spcPct val="20000"/>
              </a:spcBef>
              <a:buSzPct val="50000"/>
              <a:buFont typeface="Verdana" pitchFamily="34" charset="0"/>
              <a:buChar char="−"/>
            </a:pPr>
            <a:r>
              <a:rPr lang="fr-FR" dirty="0" smtClean="0"/>
              <a:t>Cinquième niveau</a:t>
            </a:r>
            <a:endParaRPr lang="fr-FR" dirty="0"/>
          </a:p>
        </p:txBody>
      </p:sp>
      <p:sp>
        <p:nvSpPr>
          <p:cNvPr id="9" name="Espace réservé de la date 2"/>
          <p:cNvSpPr txBox="1">
            <a:spLocks/>
          </p:cNvSpPr>
          <p:nvPr userDrawn="1"/>
        </p:nvSpPr>
        <p:spPr>
          <a:xfrm>
            <a:off x="323528" y="6428358"/>
            <a:ext cx="2133600" cy="241002"/>
          </a:xfrm>
          <a:prstGeom prst="rect">
            <a:avLst/>
          </a:prstGeom>
          <a:noFill/>
          <a:ln>
            <a:noFill/>
          </a:ln>
        </p:spPr>
        <p:txBody>
          <a:bodyPr/>
          <a:lstStyle>
            <a:lvl1pPr>
              <a:defRPr sz="1000">
                <a:solidFill>
                  <a:srgbClr val="2388CF"/>
                </a:solidFill>
                <a:latin typeface="Impact"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760C188-3084-43BE-8D7F-742268859ECE}" type="datetime4">
              <a:rPr kumimoji="0" lang="fr-FR" sz="1000" b="0" i="0" u="none" strike="noStrike" kern="1200" cap="none" spc="0" normalizeH="0" baseline="0" noProof="0" smtClean="0">
                <a:ln>
                  <a:noFill/>
                </a:ln>
                <a:solidFill>
                  <a:srgbClr val="2388CF"/>
                </a:solidFill>
                <a:effectLst/>
                <a:uLnTx/>
                <a:uFillTx/>
                <a:latin typeface="Impact"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 mai 2016</a:t>
            </a:fld>
            <a:endParaRPr kumimoji="0" lang="fr-FR" sz="1000" b="0" i="0" u="none" strike="noStrike" kern="1200" cap="none" spc="0" normalizeH="0" baseline="0" noProof="0" dirty="0">
              <a:ln>
                <a:noFill/>
              </a:ln>
              <a:solidFill>
                <a:srgbClr val="2388CF"/>
              </a:solidFill>
              <a:effectLst/>
              <a:uLnTx/>
              <a:uFillTx/>
              <a:latin typeface="Impact" pitchFamily="34" charset="0"/>
              <a:ea typeface="+mn-ea"/>
              <a:cs typeface="+mn-cs"/>
            </a:endParaRPr>
          </a:p>
        </p:txBody>
      </p:sp>
      <p:sp>
        <p:nvSpPr>
          <p:cNvPr id="10" name="Espace réservé du numéro de diapositive 4"/>
          <p:cNvSpPr txBox="1">
            <a:spLocks/>
          </p:cNvSpPr>
          <p:nvPr userDrawn="1"/>
        </p:nvSpPr>
        <p:spPr>
          <a:xfrm>
            <a:off x="6660232" y="6448251"/>
            <a:ext cx="2133600" cy="221109"/>
          </a:xfrm>
          <a:prstGeom prst="rect">
            <a:avLst/>
          </a:prstGeom>
        </p:spPr>
        <p:txBody>
          <a:bodyPr/>
          <a:lstStyle>
            <a:lvl1pPr algn="r">
              <a:defRPr sz="1000">
                <a:solidFill>
                  <a:srgbClr val="2388CF"/>
                </a:solidFill>
                <a:latin typeface="Impact"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7B7836B-6B29-4A6B-82AE-FEB183B8DC89}" type="slidenum">
              <a:rPr kumimoji="0" lang="fr-FR" sz="1000" b="0" i="0" u="none" strike="noStrike" kern="1200" cap="none" spc="0" normalizeH="0" baseline="0" noProof="0" smtClean="0">
                <a:ln>
                  <a:noFill/>
                </a:ln>
                <a:solidFill>
                  <a:srgbClr val="2388CF"/>
                </a:solidFill>
                <a:effectLst/>
                <a:uLnTx/>
                <a:uFillTx/>
                <a:latin typeface="Impact"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fr-FR" sz="1000" b="0" i="0" u="none" strike="noStrike" kern="1200" cap="none" spc="0" normalizeH="0" baseline="0" noProof="0" dirty="0">
              <a:ln>
                <a:noFill/>
              </a:ln>
              <a:solidFill>
                <a:srgbClr val="2388CF"/>
              </a:solidFill>
              <a:effectLst/>
              <a:uLnTx/>
              <a:uFillTx/>
              <a:latin typeface="Impact" pitchFamily="34" charset="0"/>
              <a:ea typeface="+mn-ea"/>
              <a:cs typeface="+mn-cs"/>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cSld name="Blank Slide">
    <p:bg>
      <p:bgPr>
        <a:solidFill>
          <a:srgbClr val="EAEBFA"/>
        </a:solidFill>
        <a:effectLst/>
      </p:bgPr>
    </p:bg>
    <p:spTree>
      <p:nvGrpSpPr>
        <p:cNvPr id="1" name=""/>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age de texte et illustration">
    <p:spTree>
      <p:nvGrpSpPr>
        <p:cNvPr id="1" name=""/>
        <p:cNvGrpSpPr/>
        <p:nvPr/>
      </p:nvGrpSpPr>
      <p:grpSpPr>
        <a:xfrm>
          <a:off x="0" y="0"/>
          <a:ext cx="0" cy="0"/>
          <a:chOff x="0" y="0"/>
          <a:chExt cx="0" cy="0"/>
        </a:xfrm>
      </p:grpSpPr>
      <p:sp>
        <p:nvSpPr>
          <p:cNvPr id="8" name="Espace réservé pour une image  7"/>
          <p:cNvSpPr>
            <a:spLocks noGrp="1"/>
          </p:cNvSpPr>
          <p:nvPr>
            <p:ph type="pic" sz="quarter" idx="16" hasCustomPrompt="1"/>
          </p:nvPr>
        </p:nvSpPr>
        <p:spPr>
          <a:xfrm>
            <a:off x="4644008" y="1268761"/>
            <a:ext cx="4032125" cy="4896544"/>
          </a:xfrm>
          <a:prstGeom prst="rect">
            <a:avLst/>
          </a:prstGeom>
        </p:spPr>
        <p:txBody>
          <a:bodyPr/>
          <a:lstStyle>
            <a:lvl1pPr algn="ctr">
              <a:buNone/>
              <a:defRPr sz="1200" baseline="0">
                <a:latin typeface="Verdana" pitchFamily="34" charset="0"/>
                <a:ea typeface="Verdana" pitchFamily="34" charset="0"/>
                <a:cs typeface="Verdana" pitchFamily="34" charset="0"/>
              </a:defRPr>
            </a:lvl1pPr>
          </a:lstStyle>
          <a:p>
            <a:r>
              <a:rPr lang="fr-FR" dirty="0" smtClean="0"/>
              <a:t>Cliquez sur l’icône </a:t>
            </a:r>
          </a:p>
          <a:p>
            <a:r>
              <a:rPr lang="fr-FR" dirty="0" smtClean="0"/>
              <a:t>pour insérer une image</a:t>
            </a:r>
            <a:endParaRPr lang="fr-FR" dirty="0"/>
          </a:p>
        </p:txBody>
      </p:sp>
      <p:sp>
        <p:nvSpPr>
          <p:cNvPr id="13" name="Espace réservé de la date 2"/>
          <p:cNvSpPr>
            <a:spLocks noGrp="1"/>
          </p:cNvSpPr>
          <p:nvPr>
            <p:ph type="dt" sz="half" idx="2"/>
          </p:nvPr>
        </p:nvSpPr>
        <p:spPr>
          <a:xfrm>
            <a:off x="323528" y="6428358"/>
            <a:ext cx="2133600" cy="241002"/>
          </a:xfrm>
          <a:prstGeom prst="rect">
            <a:avLst/>
          </a:prstGeom>
          <a:noFill/>
          <a:ln>
            <a:noFill/>
          </a:ln>
        </p:spPr>
        <p:txBody>
          <a:bodyPr/>
          <a:lstStyle>
            <a:lvl1pPr>
              <a:defRPr sz="1000">
                <a:solidFill>
                  <a:srgbClr val="2388CF"/>
                </a:solidFill>
                <a:latin typeface="Impact" pitchFamily="34" charset="0"/>
              </a:defRPr>
            </a:lvl1pPr>
          </a:lstStyle>
          <a:p>
            <a:fld id="{B760C188-3084-43BE-8D7F-742268859ECE}" type="datetime4">
              <a:rPr lang="fr-FR" smtClean="0"/>
              <a:pPr/>
              <a:t>11 mai 2016</a:t>
            </a:fld>
            <a:endParaRPr lang="fr-FR" dirty="0"/>
          </a:p>
        </p:txBody>
      </p:sp>
      <p:sp>
        <p:nvSpPr>
          <p:cNvPr id="18" name="Espace réservé du numéro de diapositive 4"/>
          <p:cNvSpPr>
            <a:spLocks noGrp="1"/>
          </p:cNvSpPr>
          <p:nvPr>
            <p:ph type="sldNum" sz="quarter" idx="4"/>
          </p:nvPr>
        </p:nvSpPr>
        <p:spPr>
          <a:xfrm>
            <a:off x="6660232" y="6448251"/>
            <a:ext cx="2133600" cy="221109"/>
          </a:xfrm>
          <a:prstGeom prst="rect">
            <a:avLst/>
          </a:prstGeom>
        </p:spPr>
        <p:txBody>
          <a:bodyPr/>
          <a:lstStyle>
            <a:lvl1pPr algn="r">
              <a:defRPr sz="1000">
                <a:solidFill>
                  <a:srgbClr val="2388CF"/>
                </a:solidFill>
                <a:latin typeface="Impact" pitchFamily="34" charset="0"/>
              </a:defRPr>
            </a:lvl1pPr>
          </a:lstStyle>
          <a:p>
            <a:fld id="{F7B7836B-6B29-4A6B-82AE-FEB183B8DC89}" type="slidenum">
              <a:rPr lang="fr-FR" smtClean="0"/>
              <a:pPr/>
              <a:t>‹N°›</a:t>
            </a:fld>
            <a:endParaRPr lang="fr-FR" dirty="0"/>
          </a:p>
        </p:txBody>
      </p:sp>
      <p:sp>
        <p:nvSpPr>
          <p:cNvPr id="24" name="Espace réservé du texte 12"/>
          <p:cNvSpPr>
            <a:spLocks noGrp="1"/>
          </p:cNvSpPr>
          <p:nvPr>
            <p:ph type="body" sz="quarter" idx="19" hasCustomPrompt="1"/>
          </p:nvPr>
        </p:nvSpPr>
        <p:spPr>
          <a:xfrm>
            <a:off x="4788024" y="332656"/>
            <a:ext cx="3888432" cy="358527"/>
          </a:xfrm>
          <a:prstGeom prst="rect">
            <a:avLst/>
          </a:prstGeom>
        </p:spPr>
        <p:txBody>
          <a:bodyPr/>
          <a:lstStyle>
            <a:lvl1pPr algn="r">
              <a:spcBef>
                <a:spcPts val="0"/>
              </a:spcBef>
              <a:buNone/>
              <a:defRPr sz="1800" baseline="0">
                <a:solidFill>
                  <a:srgbClr val="2388CF"/>
                </a:solidFill>
                <a:latin typeface="Impact" pitchFamily="34" charset="0"/>
              </a:defRPr>
            </a:lvl1pPr>
          </a:lstStyle>
          <a:p>
            <a:pPr lvl="0"/>
            <a:r>
              <a:rPr lang="fr-FR" dirty="0" smtClean="0"/>
              <a:t>TITRE</a:t>
            </a:r>
          </a:p>
        </p:txBody>
      </p:sp>
      <p:sp>
        <p:nvSpPr>
          <p:cNvPr id="9" name="Espace réservé du texte 10"/>
          <p:cNvSpPr>
            <a:spLocks noGrp="1"/>
          </p:cNvSpPr>
          <p:nvPr>
            <p:ph type="body" sz="quarter" idx="20" hasCustomPrompt="1"/>
          </p:nvPr>
        </p:nvSpPr>
        <p:spPr>
          <a:xfrm>
            <a:off x="467543" y="1268760"/>
            <a:ext cx="4033231" cy="360040"/>
          </a:xfrm>
          <a:prstGeom prst="rect">
            <a:avLst/>
          </a:prstGeom>
        </p:spPr>
        <p:txBody>
          <a:bodyPr/>
          <a:lstStyle>
            <a:lvl1pPr>
              <a:buNone/>
              <a:defRPr sz="1600">
                <a:solidFill>
                  <a:srgbClr val="2388CF"/>
                </a:solidFill>
                <a:latin typeface="Impact" pitchFamily="34" charset="0"/>
              </a:defRPr>
            </a:lvl1pPr>
            <a:lvl2pPr marL="0" indent="0">
              <a:buNone/>
              <a:defRPr sz="1200">
                <a:latin typeface="Verdana" pitchFamily="34" charset="0"/>
                <a:ea typeface="Verdana" pitchFamily="34" charset="0"/>
                <a:cs typeface="Verdana" pitchFamily="34" charset="0"/>
              </a:defRPr>
            </a:lvl2pPr>
          </a:lstStyle>
          <a:p>
            <a:pPr lvl="0"/>
            <a:r>
              <a:rPr lang="fr-FR" dirty="0" smtClean="0"/>
              <a:t>TITRE DU PARAGRAPHE</a:t>
            </a:r>
          </a:p>
        </p:txBody>
      </p:sp>
      <p:sp>
        <p:nvSpPr>
          <p:cNvPr id="10" name="Espace réservé du texte 18"/>
          <p:cNvSpPr>
            <a:spLocks noGrp="1"/>
          </p:cNvSpPr>
          <p:nvPr>
            <p:ph type="body" sz="quarter" idx="28" hasCustomPrompt="1"/>
          </p:nvPr>
        </p:nvSpPr>
        <p:spPr>
          <a:xfrm>
            <a:off x="467544" y="1628800"/>
            <a:ext cx="4032448" cy="4536802"/>
          </a:xfrm>
          <a:prstGeom prst="rect">
            <a:avLst/>
          </a:prstGeom>
        </p:spPr>
        <p:txBody>
          <a:bodyPr/>
          <a:lstStyle>
            <a:lvl1pPr marL="85725" indent="-85725" algn="l" defTabSz="914400" rtl="0" eaLnBrk="1" latinLnBrk="0" hangingPunct="1">
              <a:spcBef>
                <a:spcPct val="20000"/>
              </a:spcBef>
              <a:buClr>
                <a:srgbClr val="2388CF"/>
              </a:buClr>
              <a:defRPr lang="fr-FR" sz="2000" kern="1200" dirty="0" smtClean="0">
                <a:solidFill>
                  <a:schemeClr val="tx1"/>
                </a:solidFill>
                <a:latin typeface="+mj-lt"/>
                <a:ea typeface="Verdana" pitchFamily="34" charset="0"/>
                <a:cs typeface="Verdana" pitchFamily="34" charset="0"/>
              </a:defRPr>
            </a:lvl1pPr>
            <a:lvl2pPr marL="447675" indent="-173038" algn="l" defTabSz="914400" rtl="0" eaLnBrk="1" latinLnBrk="0" hangingPunct="1">
              <a:spcBef>
                <a:spcPct val="20000"/>
              </a:spcBef>
              <a:defRPr lang="fr-FR" sz="1800" kern="1200" dirty="0" smtClean="0">
                <a:solidFill>
                  <a:schemeClr val="tx1"/>
                </a:solidFill>
                <a:latin typeface="+mj-lt"/>
                <a:ea typeface="Verdana" pitchFamily="34" charset="0"/>
                <a:cs typeface="Verdana" pitchFamily="34" charset="0"/>
              </a:defRPr>
            </a:lvl2pPr>
            <a:lvl3pPr marL="804863" indent="-165100">
              <a:defRPr lang="fr-FR" sz="1600" kern="1200" dirty="0" smtClean="0">
                <a:solidFill>
                  <a:schemeClr val="tx1"/>
                </a:solidFill>
                <a:latin typeface="+mj-lt"/>
                <a:ea typeface="Verdana" pitchFamily="34" charset="0"/>
                <a:cs typeface="Verdana" pitchFamily="34" charset="0"/>
              </a:defRPr>
            </a:lvl3pPr>
            <a:lvl4pPr marL="1079500" indent="-155575">
              <a:defRPr lang="fr-FR" sz="1400" kern="1200" dirty="0" smtClean="0">
                <a:solidFill>
                  <a:schemeClr val="tx1"/>
                </a:solidFill>
                <a:latin typeface="+mj-lt"/>
                <a:ea typeface="Verdana" pitchFamily="34" charset="0"/>
                <a:cs typeface="Verdana" pitchFamily="34" charset="0"/>
              </a:defRPr>
            </a:lvl4pPr>
            <a:lvl5pPr marL="1435100" indent="-146050">
              <a:tabLst>
                <a:tab pos="1435100" algn="l"/>
              </a:tabLst>
              <a:defRPr lang="fr-FR" sz="1200" kern="1200" dirty="0">
                <a:solidFill>
                  <a:schemeClr val="tx1"/>
                </a:solidFill>
                <a:latin typeface="+mj-lt"/>
                <a:ea typeface="Verdana" pitchFamily="34" charset="0"/>
                <a:cs typeface="Verdana" pitchFamily="34" charset="0"/>
              </a:defRPr>
            </a:lvl5pPr>
          </a:lstStyle>
          <a:p>
            <a:pPr lvl="0"/>
            <a:r>
              <a:rPr lang="fr-FR" dirty="0" smtClean="0"/>
              <a:t> Cliquez pour modifier les styles du texte du masque</a:t>
            </a:r>
          </a:p>
          <a:p>
            <a:pPr marL="630238" lvl="1" indent="-173038" algn="l" defTabSz="914400" rtl="0" eaLnBrk="1" latinLnBrk="0" hangingPunct="1">
              <a:spcBef>
                <a:spcPct val="20000"/>
              </a:spcBef>
              <a:buClr>
                <a:schemeClr val="tx1"/>
              </a:buClr>
              <a:buFont typeface="Arial" pitchFamily="34" charset="0"/>
              <a:buChar char="•"/>
            </a:pPr>
            <a:r>
              <a:rPr lang="fr-FR" dirty="0" smtClean="0"/>
              <a:t>Deuxième niveau</a:t>
            </a:r>
          </a:p>
          <a:p>
            <a:pPr marL="1079500" lvl="2" indent="-165100" algn="l" defTabSz="914400" rtl="0" eaLnBrk="1" latinLnBrk="0" hangingPunct="1">
              <a:spcBef>
                <a:spcPct val="20000"/>
              </a:spcBef>
              <a:buSzPct val="70000"/>
              <a:buFont typeface="Courier New" pitchFamily="49" charset="0"/>
              <a:buChar char="o"/>
            </a:pPr>
            <a:r>
              <a:rPr lang="fr-FR" dirty="0" smtClean="0"/>
              <a:t>Troisième niveau</a:t>
            </a:r>
          </a:p>
          <a:p>
            <a:pPr marL="1527175" lvl="3" indent="-182563" algn="l" defTabSz="914400" rtl="0" eaLnBrk="1" latinLnBrk="0" hangingPunct="1">
              <a:spcBef>
                <a:spcPct val="20000"/>
              </a:spcBef>
              <a:buClr>
                <a:schemeClr val="tx1"/>
              </a:buClr>
              <a:buSzPct val="100000"/>
              <a:buFont typeface="Calibri" pitchFamily="34" charset="0"/>
              <a:buChar char="−"/>
            </a:pPr>
            <a:r>
              <a:rPr lang="fr-FR" dirty="0" smtClean="0"/>
              <a:t>Quatrième niveau</a:t>
            </a:r>
          </a:p>
          <a:p>
            <a:pPr marL="1971675" lvl="4" indent="-142875" algn="l" defTabSz="914400" rtl="0" eaLnBrk="1" latinLnBrk="0" hangingPunct="1">
              <a:spcBef>
                <a:spcPct val="20000"/>
              </a:spcBef>
              <a:buSzPct val="50000"/>
              <a:buFont typeface="Verdana" pitchFamily="34" charset="0"/>
              <a:buChar char="−"/>
            </a:pPr>
            <a:r>
              <a:rPr lang="fr-FR" dirty="0" smtClean="0"/>
              <a:t>Cinquième niveau</a:t>
            </a:r>
            <a:endParaRPr lang="fr-F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age de Chiffres clés">
    <p:spTree>
      <p:nvGrpSpPr>
        <p:cNvPr id="1" name=""/>
        <p:cNvGrpSpPr/>
        <p:nvPr/>
      </p:nvGrpSpPr>
      <p:grpSpPr>
        <a:xfrm>
          <a:off x="0" y="0"/>
          <a:ext cx="0" cy="0"/>
          <a:chOff x="0" y="0"/>
          <a:chExt cx="0" cy="0"/>
        </a:xfrm>
      </p:grpSpPr>
      <p:sp>
        <p:nvSpPr>
          <p:cNvPr id="11" name="Espace réservé du texte 10"/>
          <p:cNvSpPr>
            <a:spLocks noGrp="1"/>
          </p:cNvSpPr>
          <p:nvPr>
            <p:ph type="body" sz="quarter" idx="16" hasCustomPrompt="1"/>
          </p:nvPr>
        </p:nvSpPr>
        <p:spPr>
          <a:xfrm>
            <a:off x="468263" y="1268760"/>
            <a:ext cx="3095625" cy="4872126"/>
          </a:xfrm>
          <a:prstGeom prst="rect">
            <a:avLst/>
          </a:prstGeom>
        </p:spPr>
        <p:txBody>
          <a:bodyPr/>
          <a:lstStyle>
            <a:lvl1pPr>
              <a:buNone/>
              <a:defRPr sz="11000">
                <a:solidFill>
                  <a:schemeClr val="bg1">
                    <a:lumMod val="75000"/>
                  </a:schemeClr>
                </a:solidFill>
                <a:latin typeface="Impact" pitchFamily="34" charset="0"/>
                <a:ea typeface="Verdana" pitchFamily="34" charset="0"/>
                <a:cs typeface="Verdana" pitchFamily="34" charset="0"/>
              </a:defRPr>
            </a:lvl1pPr>
          </a:lstStyle>
          <a:p>
            <a:pPr lvl="0"/>
            <a:r>
              <a:rPr lang="fr-FR" dirty="0" smtClean="0"/>
              <a:t>45%</a:t>
            </a:r>
            <a:endParaRPr lang="fr-FR" dirty="0"/>
          </a:p>
        </p:txBody>
      </p:sp>
      <p:sp>
        <p:nvSpPr>
          <p:cNvPr id="12" name="Espace réservé de la date 2"/>
          <p:cNvSpPr>
            <a:spLocks noGrp="1"/>
          </p:cNvSpPr>
          <p:nvPr>
            <p:ph type="dt" sz="half" idx="2"/>
          </p:nvPr>
        </p:nvSpPr>
        <p:spPr>
          <a:xfrm>
            <a:off x="323528" y="6428358"/>
            <a:ext cx="2133600" cy="241002"/>
          </a:xfrm>
          <a:prstGeom prst="rect">
            <a:avLst/>
          </a:prstGeom>
          <a:noFill/>
          <a:ln>
            <a:noFill/>
          </a:ln>
        </p:spPr>
        <p:txBody>
          <a:bodyPr/>
          <a:lstStyle>
            <a:lvl1pPr>
              <a:defRPr sz="1000">
                <a:solidFill>
                  <a:srgbClr val="2388CF"/>
                </a:solidFill>
                <a:latin typeface="Impact" pitchFamily="34" charset="0"/>
              </a:defRPr>
            </a:lvl1pPr>
          </a:lstStyle>
          <a:p>
            <a:fld id="{B760C188-3084-43BE-8D7F-742268859ECE}" type="datetime4">
              <a:rPr lang="fr-FR" smtClean="0"/>
              <a:pPr/>
              <a:t>11 mai 2016</a:t>
            </a:fld>
            <a:endParaRPr lang="fr-FR" dirty="0"/>
          </a:p>
        </p:txBody>
      </p:sp>
      <p:sp>
        <p:nvSpPr>
          <p:cNvPr id="13" name="Espace réservé du numéro de diapositive 4"/>
          <p:cNvSpPr>
            <a:spLocks noGrp="1"/>
          </p:cNvSpPr>
          <p:nvPr>
            <p:ph type="sldNum" sz="quarter" idx="4"/>
          </p:nvPr>
        </p:nvSpPr>
        <p:spPr>
          <a:xfrm>
            <a:off x="6660232" y="6448251"/>
            <a:ext cx="2133600" cy="221109"/>
          </a:xfrm>
          <a:prstGeom prst="rect">
            <a:avLst/>
          </a:prstGeom>
        </p:spPr>
        <p:txBody>
          <a:bodyPr/>
          <a:lstStyle>
            <a:lvl1pPr algn="r">
              <a:defRPr sz="1000">
                <a:solidFill>
                  <a:srgbClr val="2388CF"/>
                </a:solidFill>
                <a:latin typeface="Impact" pitchFamily="34" charset="0"/>
              </a:defRPr>
            </a:lvl1pPr>
          </a:lstStyle>
          <a:p>
            <a:fld id="{F7B7836B-6B29-4A6B-82AE-FEB183B8DC89}" type="slidenum">
              <a:rPr lang="fr-FR" smtClean="0"/>
              <a:pPr/>
              <a:t>‹N°›</a:t>
            </a:fld>
            <a:endParaRPr lang="fr-FR" dirty="0"/>
          </a:p>
        </p:txBody>
      </p:sp>
      <p:sp>
        <p:nvSpPr>
          <p:cNvPr id="16" name="Espace réservé du texte 12"/>
          <p:cNvSpPr>
            <a:spLocks noGrp="1"/>
          </p:cNvSpPr>
          <p:nvPr>
            <p:ph type="body" sz="quarter" idx="19" hasCustomPrompt="1"/>
          </p:nvPr>
        </p:nvSpPr>
        <p:spPr>
          <a:xfrm>
            <a:off x="4788024" y="332656"/>
            <a:ext cx="3888432" cy="358527"/>
          </a:xfrm>
          <a:prstGeom prst="rect">
            <a:avLst/>
          </a:prstGeom>
        </p:spPr>
        <p:txBody>
          <a:bodyPr/>
          <a:lstStyle>
            <a:lvl1pPr algn="r">
              <a:spcBef>
                <a:spcPts val="0"/>
              </a:spcBef>
              <a:buNone/>
              <a:defRPr sz="1800" baseline="0">
                <a:solidFill>
                  <a:srgbClr val="2388CF"/>
                </a:solidFill>
                <a:latin typeface="Impact" pitchFamily="34" charset="0"/>
              </a:defRPr>
            </a:lvl1pPr>
          </a:lstStyle>
          <a:p>
            <a:pPr lvl="0"/>
            <a:r>
              <a:rPr lang="fr-FR" dirty="0" smtClean="0"/>
              <a:t>TITRE</a:t>
            </a:r>
          </a:p>
        </p:txBody>
      </p:sp>
      <p:sp>
        <p:nvSpPr>
          <p:cNvPr id="8" name="Espace réservé du texte 10"/>
          <p:cNvSpPr>
            <a:spLocks noGrp="1"/>
          </p:cNvSpPr>
          <p:nvPr>
            <p:ph type="body" sz="quarter" idx="20" hasCustomPrompt="1"/>
          </p:nvPr>
        </p:nvSpPr>
        <p:spPr>
          <a:xfrm>
            <a:off x="3779129" y="1268760"/>
            <a:ext cx="4899096" cy="360040"/>
          </a:xfrm>
          <a:prstGeom prst="rect">
            <a:avLst/>
          </a:prstGeom>
        </p:spPr>
        <p:txBody>
          <a:bodyPr/>
          <a:lstStyle>
            <a:lvl1pPr>
              <a:buNone/>
              <a:defRPr sz="1600">
                <a:solidFill>
                  <a:srgbClr val="2388CF"/>
                </a:solidFill>
                <a:latin typeface="Impact" pitchFamily="34" charset="0"/>
              </a:defRPr>
            </a:lvl1pPr>
            <a:lvl2pPr marL="0" indent="0">
              <a:buNone/>
              <a:defRPr sz="1200">
                <a:latin typeface="Verdana" pitchFamily="34" charset="0"/>
                <a:ea typeface="Verdana" pitchFamily="34" charset="0"/>
                <a:cs typeface="Verdana" pitchFamily="34" charset="0"/>
              </a:defRPr>
            </a:lvl2pPr>
          </a:lstStyle>
          <a:p>
            <a:pPr lvl="0"/>
            <a:r>
              <a:rPr lang="fr-FR" dirty="0" smtClean="0"/>
              <a:t>TITRE DU PARAGRAPHE</a:t>
            </a:r>
          </a:p>
        </p:txBody>
      </p:sp>
      <p:sp>
        <p:nvSpPr>
          <p:cNvPr id="9" name="Espace réservé du texte 18"/>
          <p:cNvSpPr>
            <a:spLocks noGrp="1"/>
          </p:cNvSpPr>
          <p:nvPr>
            <p:ph type="body" sz="quarter" idx="28" hasCustomPrompt="1"/>
          </p:nvPr>
        </p:nvSpPr>
        <p:spPr>
          <a:xfrm>
            <a:off x="3779129" y="1628800"/>
            <a:ext cx="4898145" cy="4536802"/>
          </a:xfrm>
          <a:prstGeom prst="rect">
            <a:avLst/>
          </a:prstGeom>
        </p:spPr>
        <p:txBody>
          <a:bodyPr/>
          <a:lstStyle>
            <a:lvl1pPr marL="85725" indent="-85725" algn="l" defTabSz="914400" rtl="0" eaLnBrk="1" latinLnBrk="0" hangingPunct="1">
              <a:spcBef>
                <a:spcPct val="20000"/>
              </a:spcBef>
              <a:buClr>
                <a:srgbClr val="2388CF"/>
              </a:buClr>
              <a:defRPr lang="fr-FR" sz="2000" kern="1200" dirty="0" smtClean="0">
                <a:solidFill>
                  <a:schemeClr val="tx1"/>
                </a:solidFill>
                <a:latin typeface="+mj-lt"/>
                <a:ea typeface="Verdana" pitchFamily="34" charset="0"/>
                <a:cs typeface="Verdana" pitchFamily="34" charset="0"/>
              </a:defRPr>
            </a:lvl1pPr>
            <a:lvl2pPr marL="447675" indent="-173038" algn="l" defTabSz="914400" rtl="0" eaLnBrk="1" latinLnBrk="0" hangingPunct="1">
              <a:spcBef>
                <a:spcPct val="20000"/>
              </a:spcBef>
              <a:defRPr lang="fr-FR" sz="1800" kern="1200" dirty="0" smtClean="0">
                <a:solidFill>
                  <a:schemeClr val="tx1"/>
                </a:solidFill>
                <a:latin typeface="+mj-lt"/>
                <a:ea typeface="Verdana" pitchFamily="34" charset="0"/>
                <a:cs typeface="Verdana" pitchFamily="34" charset="0"/>
              </a:defRPr>
            </a:lvl2pPr>
            <a:lvl3pPr marL="804863" indent="-165100">
              <a:defRPr lang="fr-FR" sz="1600" kern="1200" dirty="0" smtClean="0">
                <a:solidFill>
                  <a:schemeClr val="tx1"/>
                </a:solidFill>
                <a:latin typeface="+mj-lt"/>
                <a:ea typeface="Verdana" pitchFamily="34" charset="0"/>
                <a:cs typeface="Verdana" pitchFamily="34" charset="0"/>
              </a:defRPr>
            </a:lvl3pPr>
            <a:lvl4pPr marL="1079500" indent="-155575">
              <a:defRPr lang="fr-FR" sz="1400" kern="1200" dirty="0" smtClean="0">
                <a:solidFill>
                  <a:schemeClr val="tx1"/>
                </a:solidFill>
                <a:latin typeface="+mj-lt"/>
                <a:ea typeface="Verdana" pitchFamily="34" charset="0"/>
                <a:cs typeface="Verdana" pitchFamily="34" charset="0"/>
              </a:defRPr>
            </a:lvl4pPr>
            <a:lvl5pPr marL="1435100" indent="-146050">
              <a:tabLst>
                <a:tab pos="1435100" algn="l"/>
              </a:tabLst>
              <a:defRPr lang="fr-FR" sz="1200" kern="1200" dirty="0">
                <a:solidFill>
                  <a:schemeClr val="tx1"/>
                </a:solidFill>
                <a:latin typeface="+mj-lt"/>
                <a:ea typeface="Verdana" pitchFamily="34" charset="0"/>
                <a:cs typeface="Verdana" pitchFamily="34" charset="0"/>
              </a:defRPr>
            </a:lvl5pPr>
          </a:lstStyle>
          <a:p>
            <a:pPr lvl="0"/>
            <a:r>
              <a:rPr lang="fr-FR" dirty="0" smtClean="0"/>
              <a:t> Cliquez pour modifier les styles du texte du masque</a:t>
            </a:r>
          </a:p>
          <a:p>
            <a:pPr marL="630238" lvl="1" indent="-173038" algn="l" defTabSz="914400" rtl="0" eaLnBrk="1" latinLnBrk="0" hangingPunct="1">
              <a:spcBef>
                <a:spcPct val="20000"/>
              </a:spcBef>
              <a:buClr>
                <a:schemeClr val="tx1"/>
              </a:buClr>
              <a:buFont typeface="Arial" pitchFamily="34" charset="0"/>
              <a:buChar char="•"/>
            </a:pPr>
            <a:r>
              <a:rPr lang="fr-FR" dirty="0" smtClean="0"/>
              <a:t>Deuxième niveau</a:t>
            </a:r>
          </a:p>
          <a:p>
            <a:pPr marL="1079500" lvl="2" indent="-165100" algn="l" defTabSz="914400" rtl="0" eaLnBrk="1" latinLnBrk="0" hangingPunct="1">
              <a:spcBef>
                <a:spcPct val="20000"/>
              </a:spcBef>
              <a:buSzPct val="70000"/>
              <a:buFont typeface="Courier New" pitchFamily="49" charset="0"/>
              <a:buChar char="o"/>
            </a:pPr>
            <a:r>
              <a:rPr lang="fr-FR" dirty="0" smtClean="0"/>
              <a:t>Troisième niveau</a:t>
            </a:r>
          </a:p>
          <a:p>
            <a:pPr marL="1527175" lvl="3" indent="-182563" algn="l" defTabSz="914400" rtl="0" eaLnBrk="1" latinLnBrk="0" hangingPunct="1">
              <a:spcBef>
                <a:spcPct val="20000"/>
              </a:spcBef>
              <a:buClr>
                <a:schemeClr val="tx1"/>
              </a:buClr>
              <a:buSzPct val="100000"/>
              <a:buFont typeface="Calibri" pitchFamily="34" charset="0"/>
              <a:buChar char="−"/>
            </a:pPr>
            <a:r>
              <a:rPr lang="fr-FR" dirty="0" smtClean="0"/>
              <a:t>Quatrième niveau</a:t>
            </a:r>
          </a:p>
          <a:p>
            <a:pPr marL="1971675" lvl="4" indent="-142875" algn="l" defTabSz="914400" rtl="0" eaLnBrk="1" latinLnBrk="0" hangingPunct="1">
              <a:spcBef>
                <a:spcPct val="20000"/>
              </a:spcBef>
              <a:buSzPct val="50000"/>
              <a:buFont typeface="Verdana" pitchFamily="34" charset="0"/>
              <a:buChar char="−"/>
            </a:pPr>
            <a:r>
              <a:rPr lang="fr-FR" dirty="0" smtClean="0"/>
              <a:t>Cinquième niveau</a:t>
            </a:r>
            <a:endParaRPr lang="fr-F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age d'illustration">
    <p:spTree>
      <p:nvGrpSpPr>
        <p:cNvPr id="1" name=""/>
        <p:cNvGrpSpPr/>
        <p:nvPr/>
      </p:nvGrpSpPr>
      <p:grpSpPr>
        <a:xfrm>
          <a:off x="0" y="0"/>
          <a:ext cx="0" cy="0"/>
          <a:chOff x="0" y="0"/>
          <a:chExt cx="0" cy="0"/>
        </a:xfrm>
      </p:grpSpPr>
      <p:sp>
        <p:nvSpPr>
          <p:cNvPr id="12" name="Espace réservé du contenu 11"/>
          <p:cNvSpPr>
            <a:spLocks noGrp="1"/>
          </p:cNvSpPr>
          <p:nvPr>
            <p:ph sz="quarter" idx="24" hasCustomPrompt="1"/>
          </p:nvPr>
        </p:nvSpPr>
        <p:spPr>
          <a:xfrm>
            <a:off x="467544" y="1268760"/>
            <a:ext cx="8208143" cy="4896544"/>
          </a:xfrm>
          <a:prstGeom prst="rect">
            <a:avLst/>
          </a:prstGeom>
        </p:spPr>
        <p:txBody>
          <a:bodyPr/>
          <a:lstStyle>
            <a:lvl1pPr algn="ctr">
              <a:buNone/>
              <a:defRPr sz="1200" baseline="0">
                <a:latin typeface="Verdana" pitchFamily="34" charset="0"/>
                <a:ea typeface="Verdana" pitchFamily="34" charset="0"/>
                <a:cs typeface="Verdana" pitchFamily="34" charset="0"/>
              </a:defRPr>
            </a:lvl1pPr>
          </a:lstStyle>
          <a:p>
            <a:pPr lvl="0"/>
            <a:r>
              <a:rPr lang="fr-FR" dirty="0" smtClean="0"/>
              <a:t>Cliquez pour insérer sur l’icône une image</a:t>
            </a:r>
            <a:endParaRPr lang="fr-FR" dirty="0"/>
          </a:p>
        </p:txBody>
      </p:sp>
      <p:sp>
        <p:nvSpPr>
          <p:cNvPr id="11" name="Espace réservé de la date 2"/>
          <p:cNvSpPr>
            <a:spLocks noGrp="1"/>
          </p:cNvSpPr>
          <p:nvPr>
            <p:ph type="dt" sz="half" idx="2"/>
          </p:nvPr>
        </p:nvSpPr>
        <p:spPr>
          <a:xfrm>
            <a:off x="323528" y="6428358"/>
            <a:ext cx="2133600" cy="241002"/>
          </a:xfrm>
          <a:prstGeom prst="rect">
            <a:avLst/>
          </a:prstGeom>
          <a:noFill/>
          <a:ln>
            <a:noFill/>
          </a:ln>
        </p:spPr>
        <p:txBody>
          <a:bodyPr/>
          <a:lstStyle>
            <a:lvl1pPr>
              <a:defRPr sz="1000">
                <a:solidFill>
                  <a:srgbClr val="2388CF"/>
                </a:solidFill>
                <a:latin typeface="Impact" pitchFamily="34" charset="0"/>
              </a:defRPr>
            </a:lvl1pPr>
          </a:lstStyle>
          <a:p>
            <a:fld id="{B760C188-3084-43BE-8D7F-742268859ECE}" type="datetime4">
              <a:rPr lang="fr-FR" smtClean="0"/>
              <a:pPr/>
              <a:t>11 mai 2016</a:t>
            </a:fld>
            <a:endParaRPr lang="fr-FR" dirty="0"/>
          </a:p>
        </p:txBody>
      </p:sp>
      <p:sp>
        <p:nvSpPr>
          <p:cNvPr id="18" name="Espace réservé du numéro de diapositive 4"/>
          <p:cNvSpPr>
            <a:spLocks noGrp="1"/>
          </p:cNvSpPr>
          <p:nvPr>
            <p:ph type="sldNum" sz="quarter" idx="4"/>
          </p:nvPr>
        </p:nvSpPr>
        <p:spPr>
          <a:xfrm>
            <a:off x="6660232" y="6448251"/>
            <a:ext cx="2133600" cy="221109"/>
          </a:xfrm>
          <a:prstGeom prst="rect">
            <a:avLst/>
          </a:prstGeom>
        </p:spPr>
        <p:txBody>
          <a:bodyPr/>
          <a:lstStyle>
            <a:lvl1pPr algn="r">
              <a:defRPr sz="1000">
                <a:solidFill>
                  <a:srgbClr val="2388CF"/>
                </a:solidFill>
                <a:latin typeface="Impact" pitchFamily="34" charset="0"/>
              </a:defRPr>
            </a:lvl1pPr>
          </a:lstStyle>
          <a:p>
            <a:fld id="{F7B7836B-6B29-4A6B-82AE-FEB183B8DC89}" type="slidenum">
              <a:rPr lang="fr-FR" smtClean="0"/>
              <a:pPr/>
              <a:t>‹N°›</a:t>
            </a:fld>
            <a:endParaRPr lang="fr-FR" dirty="0"/>
          </a:p>
        </p:txBody>
      </p:sp>
      <p:sp>
        <p:nvSpPr>
          <p:cNvPr id="20" name="Espace réservé du texte 12"/>
          <p:cNvSpPr>
            <a:spLocks noGrp="1"/>
          </p:cNvSpPr>
          <p:nvPr>
            <p:ph type="body" sz="quarter" idx="19" hasCustomPrompt="1"/>
          </p:nvPr>
        </p:nvSpPr>
        <p:spPr>
          <a:xfrm>
            <a:off x="4788024" y="332656"/>
            <a:ext cx="3888432" cy="358527"/>
          </a:xfrm>
          <a:prstGeom prst="rect">
            <a:avLst/>
          </a:prstGeom>
        </p:spPr>
        <p:txBody>
          <a:bodyPr/>
          <a:lstStyle>
            <a:lvl1pPr algn="r">
              <a:spcBef>
                <a:spcPts val="0"/>
              </a:spcBef>
              <a:buNone/>
              <a:defRPr sz="1800" baseline="0">
                <a:solidFill>
                  <a:srgbClr val="2388CF"/>
                </a:solidFill>
                <a:latin typeface="Impact" pitchFamily="34" charset="0"/>
              </a:defRPr>
            </a:lvl1pPr>
          </a:lstStyle>
          <a:p>
            <a:pPr lvl="0"/>
            <a:r>
              <a:rPr lang="fr-FR" dirty="0" smtClean="0"/>
              <a:t>TITRE</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Masque blanc : Page de texte 5 niveaux">
    <p:spTree>
      <p:nvGrpSpPr>
        <p:cNvPr id="1" name=""/>
        <p:cNvGrpSpPr/>
        <p:nvPr/>
      </p:nvGrpSpPr>
      <p:grpSpPr>
        <a:xfrm>
          <a:off x="0" y="0"/>
          <a:ext cx="0" cy="0"/>
          <a:chOff x="0" y="0"/>
          <a:chExt cx="0" cy="0"/>
        </a:xfrm>
      </p:grpSpPr>
      <p:sp>
        <p:nvSpPr>
          <p:cNvPr id="13" name="Espace réservé de la date 2"/>
          <p:cNvSpPr>
            <a:spLocks noGrp="1"/>
          </p:cNvSpPr>
          <p:nvPr>
            <p:ph type="dt" sz="half" idx="2"/>
          </p:nvPr>
        </p:nvSpPr>
        <p:spPr>
          <a:xfrm>
            <a:off x="323528" y="6428358"/>
            <a:ext cx="2133600" cy="241002"/>
          </a:xfrm>
          <a:prstGeom prst="rect">
            <a:avLst/>
          </a:prstGeom>
          <a:noFill/>
          <a:ln>
            <a:noFill/>
          </a:ln>
        </p:spPr>
        <p:txBody>
          <a:bodyPr/>
          <a:lstStyle>
            <a:lvl1pPr>
              <a:defRPr sz="1000">
                <a:solidFill>
                  <a:srgbClr val="2388CF"/>
                </a:solidFill>
                <a:latin typeface="Impact" pitchFamily="34" charset="0"/>
              </a:defRPr>
            </a:lvl1pPr>
          </a:lstStyle>
          <a:p>
            <a:fld id="{B760C188-3084-43BE-8D7F-742268859ECE}" type="datetime4">
              <a:rPr lang="fr-FR" smtClean="0"/>
              <a:pPr/>
              <a:t>11 mai 2016</a:t>
            </a:fld>
            <a:endParaRPr lang="fr-FR" dirty="0"/>
          </a:p>
        </p:txBody>
      </p:sp>
      <p:sp>
        <p:nvSpPr>
          <p:cNvPr id="19" name="Espace réservé du numéro de diapositive 4"/>
          <p:cNvSpPr>
            <a:spLocks noGrp="1"/>
          </p:cNvSpPr>
          <p:nvPr>
            <p:ph type="sldNum" sz="quarter" idx="4"/>
          </p:nvPr>
        </p:nvSpPr>
        <p:spPr>
          <a:xfrm>
            <a:off x="6660232" y="6448251"/>
            <a:ext cx="2133600" cy="221109"/>
          </a:xfrm>
          <a:prstGeom prst="rect">
            <a:avLst/>
          </a:prstGeom>
        </p:spPr>
        <p:txBody>
          <a:bodyPr/>
          <a:lstStyle>
            <a:lvl1pPr algn="r">
              <a:defRPr sz="1000">
                <a:solidFill>
                  <a:srgbClr val="2388CF"/>
                </a:solidFill>
                <a:latin typeface="Impact" pitchFamily="34" charset="0"/>
              </a:defRPr>
            </a:lvl1pPr>
          </a:lstStyle>
          <a:p>
            <a:fld id="{F7B7836B-6B29-4A6B-82AE-FEB183B8DC89}" type="slidenum">
              <a:rPr lang="fr-FR" smtClean="0"/>
              <a:pPr/>
              <a:t>‹N°›</a:t>
            </a:fld>
            <a:endParaRPr lang="fr-FR" dirty="0"/>
          </a:p>
        </p:txBody>
      </p:sp>
      <p:sp>
        <p:nvSpPr>
          <p:cNvPr id="20" name="Espace réservé du texte 12"/>
          <p:cNvSpPr>
            <a:spLocks noGrp="1"/>
          </p:cNvSpPr>
          <p:nvPr>
            <p:ph type="body" sz="quarter" idx="19" hasCustomPrompt="1"/>
          </p:nvPr>
        </p:nvSpPr>
        <p:spPr>
          <a:xfrm>
            <a:off x="4788024" y="332656"/>
            <a:ext cx="3888432" cy="358527"/>
          </a:xfrm>
          <a:prstGeom prst="rect">
            <a:avLst/>
          </a:prstGeom>
        </p:spPr>
        <p:txBody>
          <a:bodyPr/>
          <a:lstStyle>
            <a:lvl1pPr algn="r">
              <a:spcBef>
                <a:spcPts val="0"/>
              </a:spcBef>
              <a:buNone/>
              <a:defRPr sz="1800" baseline="0">
                <a:solidFill>
                  <a:srgbClr val="2388CF"/>
                </a:solidFill>
                <a:latin typeface="Impact" pitchFamily="34" charset="0"/>
              </a:defRPr>
            </a:lvl1pPr>
          </a:lstStyle>
          <a:p>
            <a:pPr lvl="0"/>
            <a:r>
              <a:rPr lang="fr-FR" dirty="0" smtClean="0"/>
              <a:t>TITRE</a:t>
            </a:r>
          </a:p>
        </p:txBody>
      </p:sp>
      <p:sp>
        <p:nvSpPr>
          <p:cNvPr id="8" name="Espace réservé du texte 17"/>
          <p:cNvSpPr>
            <a:spLocks noGrp="1"/>
          </p:cNvSpPr>
          <p:nvPr>
            <p:ph type="body" sz="quarter" idx="28" hasCustomPrompt="1"/>
          </p:nvPr>
        </p:nvSpPr>
        <p:spPr>
          <a:xfrm>
            <a:off x="467544" y="1268760"/>
            <a:ext cx="8208912" cy="360040"/>
          </a:xfrm>
          <a:prstGeom prst="rect">
            <a:avLst/>
          </a:prstGeom>
        </p:spPr>
        <p:txBody>
          <a:bodyPr/>
          <a:lstStyle>
            <a:lvl1pPr>
              <a:buNone/>
              <a:defRPr sz="1800">
                <a:solidFill>
                  <a:srgbClr val="2388CF"/>
                </a:solidFill>
                <a:latin typeface="Impact" pitchFamily="34" charset="0"/>
              </a:defRPr>
            </a:lvl1pPr>
          </a:lstStyle>
          <a:p>
            <a:pPr lvl="0"/>
            <a:r>
              <a:rPr lang="fr-FR" dirty="0" smtClean="0"/>
              <a:t>TITRE DU PARAGRAPHE</a:t>
            </a:r>
          </a:p>
        </p:txBody>
      </p:sp>
      <p:sp>
        <p:nvSpPr>
          <p:cNvPr id="9" name="Espace réservé du texte 27"/>
          <p:cNvSpPr>
            <a:spLocks noGrp="1"/>
          </p:cNvSpPr>
          <p:nvPr>
            <p:ph type="body" sz="quarter" idx="29" hasCustomPrompt="1"/>
          </p:nvPr>
        </p:nvSpPr>
        <p:spPr>
          <a:xfrm>
            <a:off x="467544" y="1628800"/>
            <a:ext cx="8208912" cy="4536504"/>
          </a:xfrm>
          <a:prstGeom prst="rect">
            <a:avLst/>
          </a:prstGeom>
        </p:spPr>
        <p:txBody>
          <a:bodyPr/>
          <a:lstStyle>
            <a:lvl1pPr marL="182563" indent="-182563">
              <a:buClr>
                <a:srgbClr val="2388CF"/>
              </a:buClr>
              <a:defRPr sz="2000">
                <a:latin typeface="+mj-lt"/>
                <a:ea typeface="Verdana" pitchFamily="34" charset="0"/>
                <a:cs typeface="Verdana" pitchFamily="34" charset="0"/>
              </a:defRPr>
            </a:lvl1pPr>
            <a:lvl2pPr marL="630238" indent="-173038">
              <a:buClr>
                <a:schemeClr val="tx1"/>
              </a:buClr>
              <a:buFont typeface="Arial" pitchFamily="34" charset="0"/>
              <a:buChar char="•"/>
              <a:defRPr sz="1800">
                <a:latin typeface="+mj-lt"/>
                <a:ea typeface="Verdana" pitchFamily="34" charset="0"/>
                <a:cs typeface="Verdana" pitchFamily="34" charset="0"/>
              </a:defRPr>
            </a:lvl2pPr>
            <a:lvl3pPr marL="1079500" indent="-165100">
              <a:buSzPct val="70000"/>
              <a:buFont typeface="Courier New" pitchFamily="49" charset="0"/>
              <a:buChar char="o"/>
              <a:defRPr sz="1600">
                <a:latin typeface="+mj-lt"/>
                <a:ea typeface="Verdana" pitchFamily="34" charset="0"/>
                <a:cs typeface="Verdana" pitchFamily="34" charset="0"/>
              </a:defRPr>
            </a:lvl3pPr>
            <a:lvl4pPr marL="1527175" indent="-182563">
              <a:buClr>
                <a:schemeClr val="tx1"/>
              </a:buClr>
              <a:buSzPct val="100000"/>
              <a:buFont typeface="Calibri" pitchFamily="34" charset="0"/>
              <a:buChar char="−"/>
              <a:defRPr sz="1400">
                <a:latin typeface="+mj-lt"/>
                <a:ea typeface="Verdana" pitchFamily="34" charset="0"/>
                <a:cs typeface="Verdana" pitchFamily="34" charset="0"/>
              </a:defRPr>
            </a:lvl4pPr>
            <a:lvl5pPr marL="1971675" indent="-142875">
              <a:buSzPct val="50000"/>
              <a:buFont typeface="Verdana" pitchFamily="34" charset="0"/>
              <a:buChar char="−"/>
              <a:defRPr sz="1200">
                <a:latin typeface="+mj-lt"/>
                <a:ea typeface="Verdana" pitchFamily="34" charset="0"/>
                <a:cs typeface="Verdana" pitchFamily="34" charset="0"/>
              </a:defRPr>
            </a:lvl5pPr>
          </a:lstStyle>
          <a:p>
            <a:pPr lvl="0"/>
            <a:r>
              <a:rPr lang="fr-FR" dirty="0" smtClean="0"/>
              <a:t> 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Masque blanc : Page de texte">
    <p:spTree>
      <p:nvGrpSpPr>
        <p:cNvPr id="1" name=""/>
        <p:cNvGrpSpPr/>
        <p:nvPr/>
      </p:nvGrpSpPr>
      <p:grpSpPr>
        <a:xfrm>
          <a:off x="0" y="0"/>
          <a:ext cx="0" cy="0"/>
          <a:chOff x="0" y="0"/>
          <a:chExt cx="0" cy="0"/>
        </a:xfrm>
      </p:grpSpPr>
      <p:sp>
        <p:nvSpPr>
          <p:cNvPr id="13" name="Espace réservé de la date 2"/>
          <p:cNvSpPr>
            <a:spLocks noGrp="1"/>
          </p:cNvSpPr>
          <p:nvPr>
            <p:ph type="dt" sz="half" idx="2"/>
          </p:nvPr>
        </p:nvSpPr>
        <p:spPr>
          <a:xfrm>
            <a:off x="323528" y="6428358"/>
            <a:ext cx="2133600" cy="241002"/>
          </a:xfrm>
          <a:prstGeom prst="rect">
            <a:avLst/>
          </a:prstGeom>
          <a:noFill/>
          <a:ln>
            <a:noFill/>
          </a:ln>
        </p:spPr>
        <p:txBody>
          <a:bodyPr/>
          <a:lstStyle>
            <a:lvl1pPr>
              <a:defRPr sz="1000">
                <a:solidFill>
                  <a:srgbClr val="2388CF"/>
                </a:solidFill>
                <a:latin typeface="Impact" pitchFamily="34" charset="0"/>
              </a:defRPr>
            </a:lvl1pPr>
          </a:lstStyle>
          <a:p>
            <a:fld id="{B760C188-3084-43BE-8D7F-742268859ECE}" type="datetime4">
              <a:rPr lang="fr-FR" smtClean="0"/>
              <a:pPr/>
              <a:t>11 mai 2016</a:t>
            </a:fld>
            <a:endParaRPr lang="fr-FR" dirty="0"/>
          </a:p>
        </p:txBody>
      </p:sp>
      <p:sp>
        <p:nvSpPr>
          <p:cNvPr id="19" name="Espace réservé du numéro de diapositive 4"/>
          <p:cNvSpPr>
            <a:spLocks noGrp="1"/>
          </p:cNvSpPr>
          <p:nvPr>
            <p:ph type="sldNum" sz="quarter" idx="4"/>
          </p:nvPr>
        </p:nvSpPr>
        <p:spPr>
          <a:xfrm>
            <a:off x="6660232" y="6448251"/>
            <a:ext cx="2133600" cy="221109"/>
          </a:xfrm>
          <a:prstGeom prst="rect">
            <a:avLst/>
          </a:prstGeom>
        </p:spPr>
        <p:txBody>
          <a:bodyPr/>
          <a:lstStyle>
            <a:lvl1pPr algn="r">
              <a:defRPr sz="1000">
                <a:solidFill>
                  <a:srgbClr val="2388CF"/>
                </a:solidFill>
                <a:latin typeface="Impact" pitchFamily="34" charset="0"/>
              </a:defRPr>
            </a:lvl1pPr>
          </a:lstStyle>
          <a:p>
            <a:fld id="{F7B7836B-6B29-4A6B-82AE-FEB183B8DC89}" type="slidenum">
              <a:rPr lang="fr-FR" smtClean="0"/>
              <a:pPr/>
              <a:t>‹N°›</a:t>
            </a:fld>
            <a:endParaRPr lang="fr-FR" dirty="0"/>
          </a:p>
        </p:txBody>
      </p:sp>
      <p:sp>
        <p:nvSpPr>
          <p:cNvPr id="20" name="Espace réservé du texte 12"/>
          <p:cNvSpPr>
            <a:spLocks noGrp="1"/>
          </p:cNvSpPr>
          <p:nvPr>
            <p:ph type="body" sz="quarter" idx="19" hasCustomPrompt="1"/>
          </p:nvPr>
        </p:nvSpPr>
        <p:spPr>
          <a:xfrm>
            <a:off x="4788024" y="332656"/>
            <a:ext cx="3888432" cy="358527"/>
          </a:xfrm>
          <a:prstGeom prst="rect">
            <a:avLst/>
          </a:prstGeom>
        </p:spPr>
        <p:txBody>
          <a:bodyPr/>
          <a:lstStyle>
            <a:lvl1pPr algn="r">
              <a:spcBef>
                <a:spcPts val="0"/>
              </a:spcBef>
              <a:buNone/>
              <a:defRPr sz="1800" baseline="0">
                <a:solidFill>
                  <a:srgbClr val="2388CF"/>
                </a:solidFill>
                <a:latin typeface="Impact" pitchFamily="34" charset="0"/>
              </a:defRPr>
            </a:lvl1pPr>
          </a:lstStyle>
          <a:p>
            <a:pPr lvl="0"/>
            <a:r>
              <a:rPr lang="fr-FR" dirty="0" smtClean="0"/>
              <a:t>TITRE</a:t>
            </a:r>
          </a:p>
        </p:txBody>
      </p:sp>
      <p:sp>
        <p:nvSpPr>
          <p:cNvPr id="7" name="Espace réservé du texte 17"/>
          <p:cNvSpPr>
            <a:spLocks noGrp="1"/>
          </p:cNvSpPr>
          <p:nvPr>
            <p:ph type="body" sz="quarter" idx="28" hasCustomPrompt="1"/>
          </p:nvPr>
        </p:nvSpPr>
        <p:spPr>
          <a:xfrm>
            <a:off x="467544" y="1268760"/>
            <a:ext cx="8208912" cy="360040"/>
          </a:xfrm>
          <a:prstGeom prst="rect">
            <a:avLst/>
          </a:prstGeom>
        </p:spPr>
        <p:txBody>
          <a:bodyPr/>
          <a:lstStyle>
            <a:lvl1pPr>
              <a:buNone/>
              <a:defRPr sz="1800">
                <a:solidFill>
                  <a:srgbClr val="2388CF"/>
                </a:solidFill>
                <a:latin typeface="Impact" pitchFamily="34" charset="0"/>
              </a:defRPr>
            </a:lvl1pPr>
          </a:lstStyle>
          <a:p>
            <a:pPr lvl="0"/>
            <a:r>
              <a:rPr lang="fr-FR" dirty="0" smtClean="0"/>
              <a:t>TITRE DU PARAGRAPHE</a:t>
            </a:r>
          </a:p>
        </p:txBody>
      </p:sp>
      <p:sp>
        <p:nvSpPr>
          <p:cNvPr id="8" name="Espace réservé du texte 27"/>
          <p:cNvSpPr>
            <a:spLocks noGrp="1"/>
          </p:cNvSpPr>
          <p:nvPr>
            <p:ph type="body" sz="quarter" idx="29" hasCustomPrompt="1"/>
          </p:nvPr>
        </p:nvSpPr>
        <p:spPr>
          <a:xfrm>
            <a:off x="467544" y="1628800"/>
            <a:ext cx="8208912" cy="4536504"/>
          </a:xfrm>
          <a:prstGeom prst="rect">
            <a:avLst/>
          </a:prstGeom>
        </p:spPr>
        <p:txBody>
          <a:bodyPr/>
          <a:lstStyle>
            <a:lvl1pPr marL="182563" indent="-182563">
              <a:buClr>
                <a:srgbClr val="2388CF"/>
              </a:buClr>
              <a:defRPr sz="2000">
                <a:latin typeface="+mj-lt"/>
                <a:ea typeface="Verdana" pitchFamily="34" charset="0"/>
                <a:cs typeface="Verdana" pitchFamily="34" charset="0"/>
              </a:defRPr>
            </a:lvl1pPr>
            <a:lvl2pPr marL="630238" indent="-173038">
              <a:buClr>
                <a:schemeClr val="tx1"/>
              </a:buClr>
              <a:buFont typeface="Arial" pitchFamily="34" charset="0"/>
              <a:buChar char="•"/>
              <a:defRPr sz="1800">
                <a:latin typeface="+mj-lt"/>
                <a:ea typeface="Verdana" pitchFamily="34" charset="0"/>
                <a:cs typeface="Verdana" pitchFamily="34" charset="0"/>
              </a:defRPr>
            </a:lvl2pPr>
            <a:lvl3pPr marL="1079500" indent="-165100">
              <a:buSzPct val="70000"/>
              <a:buFont typeface="Courier New" pitchFamily="49" charset="0"/>
              <a:buChar char="o"/>
              <a:defRPr sz="1600">
                <a:latin typeface="+mj-lt"/>
                <a:ea typeface="Verdana" pitchFamily="34" charset="0"/>
                <a:cs typeface="Verdana" pitchFamily="34" charset="0"/>
              </a:defRPr>
            </a:lvl3pPr>
            <a:lvl4pPr marL="1527175" indent="-182563">
              <a:buClr>
                <a:schemeClr val="tx1"/>
              </a:buClr>
              <a:buSzPct val="100000"/>
              <a:buFont typeface="Calibri" pitchFamily="34" charset="0"/>
              <a:buChar char="−"/>
              <a:defRPr sz="1400">
                <a:latin typeface="+mj-lt"/>
                <a:ea typeface="Verdana" pitchFamily="34" charset="0"/>
                <a:cs typeface="Verdana" pitchFamily="34" charset="0"/>
              </a:defRPr>
            </a:lvl4pPr>
            <a:lvl5pPr marL="1971675" indent="-142875">
              <a:buSzPct val="50000"/>
              <a:buFont typeface="Verdana" pitchFamily="34" charset="0"/>
              <a:buChar char="−"/>
              <a:defRPr sz="1200">
                <a:latin typeface="+mj-lt"/>
                <a:ea typeface="Verdana" pitchFamily="34" charset="0"/>
                <a:cs typeface="Verdana" pitchFamily="34" charset="0"/>
              </a:defRPr>
            </a:lvl5pPr>
          </a:lstStyle>
          <a:p>
            <a:pPr lvl="0"/>
            <a:r>
              <a:rPr lang="fr-FR" dirty="0" smtClean="0"/>
              <a:t> 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Masque blanc : Page de texte comparatif">
    <p:spTree>
      <p:nvGrpSpPr>
        <p:cNvPr id="1" name=""/>
        <p:cNvGrpSpPr/>
        <p:nvPr/>
      </p:nvGrpSpPr>
      <p:grpSpPr>
        <a:xfrm>
          <a:off x="0" y="0"/>
          <a:ext cx="0" cy="0"/>
          <a:chOff x="0" y="0"/>
          <a:chExt cx="0" cy="0"/>
        </a:xfrm>
      </p:grpSpPr>
      <p:sp>
        <p:nvSpPr>
          <p:cNvPr id="12" name="Espace réservé de la date 2"/>
          <p:cNvSpPr>
            <a:spLocks noGrp="1"/>
          </p:cNvSpPr>
          <p:nvPr>
            <p:ph type="dt" sz="half" idx="2"/>
          </p:nvPr>
        </p:nvSpPr>
        <p:spPr>
          <a:xfrm>
            <a:off x="323528" y="6428358"/>
            <a:ext cx="2133600" cy="241002"/>
          </a:xfrm>
          <a:prstGeom prst="rect">
            <a:avLst/>
          </a:prstGeom>
          <a:noFill/>
          <a:ln>
            <a:noFill/>
          </a:ln>
        </p:spPr>
        <p:txBody>
          <a:bodyPr/>
          <a:lstStyle>
            <a:lvl1pPr>
              <a:defRPr sz="1000">
                <a:solidFill>
                  <a:srgbClr val="2388CF"/>
                </a:solidFill>
                <a:latin typeface="Impact" pitchFamily="34" charset="0"/>
              </a:defRPr>
            </a:lvl1pPr>
          </a:lstStyle>
          <a:p>
            <a:fld id="{B760C188-3084-43BE-8D7F-742268859ECE}" type="datetime4">
              <a:rPr lang="fr-FR" smtClean="0"/>
              <a:pPr/>
              <a:t>11 mai 2016</a:t>
            </a:fld>
            <a:endParaRPr lang="fr-FR" dirty="0"/>
          </a:p>
        </p:txBody>
      </p:sp>
      <p:sp>
        <p:nvSpPr>
          <p:cNvPr id="13" name="Espace réservé du numéro de diapositive 4"/>
          <p:cNvSpPr>
            <a:spLocks noGrp="1"/>
          </p:cNvSpPr>
          <p:nvPr>
            <p:ph type="sldNum" sz="quarter" idx="4"/>
          </p:nvPr>
        </p:nvSpPr>
        <p:spPr>
          <a:xfrm>
            <a:off x="6660232" y="6448251"/>
            <a:ext cx="2133600" cy="221109"/>
          </a:xfrm>
          <a:prstGeom prst="rect">
            <a:avLst/>
          </a:prstGeom>
        </p:spPr>
        <p:txBody>
          <a:bodyPr/>
          <a:lstStyle>
            <a:lvl1pPr algn="r">
              <a:defRPr sz="1000">
                <a:solidFill>
                  <a:srgbClr val="2388CF"/>
                </a:solidFill>
                <a:latin typeface="Impact" pitchFamily="34" charset="0"/>
              </a:defRPr>
            </a:lvl1pPr>
          </a:lstStyle>
          <a:p>
            <a:fld id="{F7B7836B-6B29-4A6B-82AE-FEB183B8DC89}" type="slidenum">
              <a:rPr lang="fr-FR" smtClean="0"/>
              <a:pPr/>
              <a:t>‹N°›</a:t>
            </a:fld>
            <a:endParaRPr lang="fr-FR" dirty="0"/>
          </a:p>
        </p:txBody>
      </p:sp>
      <p:sp>
        <p:nvSpPr>
          <p:cNvPr id="18" name="Espace réservé du texte 12"/>
          <p:cNvSpPr>
            <a:spLocks noGrp="1"/>
          </p:cNvSpPr>
          <p:nvPr>
            <p:ph type="body" sz="quarter" idx="19" hasCustomPrompt="1"/>
          </p:nvPr>
        </p:nvSpPr>
        <p:spPr>
          <a:xfrm>
            <a:off x="4788024" y="332656"/>
            <a:ext cx="3888432" cy="358527"/>
          </a:xfrm>
          <a:prstGeom prst="rect">
            <a:avLst/>
          </a:prstGeom>
        </p:spPr>
        <p:txBody>
          <a:bodyPr/>
          <a:lstStyle>
            <a:lvl1pPr algn="r">
              <a:spcBef>
                <a:spcPts val="0"/>
              </a:spcBef>
              <a:buNone/>
              <a:defRPr sz="1800" baseline="0">
                <a:solidFill>
                  <a:srgbClr val="2388CF"/>
                </a:solidFill>
                <a:latin typeface="Impact" pitchFamily="34" charset="0"/>
              </a:defRPr>
            </a:lvl1pPr>
          </a:lstStyle>
          <a:p>
            <a:pPr lvl="0"/>
            <a:r>
              <a:rPr lang="fr-FR" dirty="0" smtClean="0"/>
              <a:t>TITRE</a:t>
            </a:r>
          </a:p>
        </p:txBody>
      </p:sp>
      <p:sp>
        <p:nvSpPr>
          <p:cNvPr id="9" name="Espace réservé du texte 10"/>
          <p:cNvSpPr>
            <a:spLocks noGrp="1"/>
          </p:cNvSpPr>
          <p:nvPr>
            <p:ph type="body" sz="quarter" idx="31" hasCustomPrompt="1"/>
          </p:nvPr>
        </p:nvSpPr>
        <p:spPr>
          <a:xfrm>
            <a:off x="467544" y="1268760"/>
            <a:ext cx="4033231" cy="360040"/>
          </a:xfrm>
          <a:prstGeom prst="rect">
            <a:avLst/>
          </a:prstGeom>
        </p:spPr>
        <p:txBody>
          <a:bodyPr/>
          <a:lstStyle>
            <a:lvl1pPr>
              <a:buNone/>
              <a:defRPr sz="1600">
                <a:solidFill>
                  <a:srgbClr val="2388CF"/>
                </a:solidFill>
                <a:latin typeface="Impact" pitchFamily="34" charset="0"/>
              </a:defRPr>
            </a:lvl1pPr>
            <a:lvl2pPr marL="0" indent="0">
              <a:buNone/>
              <a:defRPr sz="1200">
                <a:latin typeface="Verdana" pitchFamily="34" charset="0"/>
                <a:ea typeface="Verdana" pitchFamily="34" charset="0"/>
                <a:cs typeface="Verdana" pitchFamily="34" charset="0"/>
              </a:defRPr>
            </a:lvl2pPr>
          </a:lstStyle>
          <a:p>
            <a:pPr lvl="0"/>
            <a:r>
              <a:rPr lang="fr-FR" dirty="0" smtClean="0"/>
              <a:t>TITRE DU PARAGRAPHE</a:t>
            </a:r>
          </a:p>
        </p:txBody>
      </p:sp>
      <p:sp>
        <p:nvSpPr>
          <p:cNvPr id="10" name="Espace réservé du texte 18"/>
          <p:cNvSpPr>
            <a:spLocks noGrp="1"/>
          </p:cNvSpPr>
          <p:nvPr>
            <p:ph type="body" sz="quarter" idx="32" hasCustomPrompt="1"/>
          </p:nvPr>
        </p:nvSpPr>
        <p:spPr>
          <a:xfrm>
            <a:off x="467545" y="1628800"/>
            <a:ext cx="4032448" cy="4536802"/>
          </a:xfrm>
          <a:prstGeom prst="rect">
            <a:avLst/>
          </a:prstGeom>
        </p:spPr>
        <p:txBody>
          <a:bodyPr/>
          <a:lstStyle>
            <a:lvl1pPr marL="85725" indent="-85725" algn="l" defTabSz="914400" rtl="0" eaLnBrk="1" latinLnBrk="0" hangingPunct="1">
              <a:spcBef>
                <a:spcPct val="20000"/>
              </a:spcBef>
              <a:buClr>
                <a:srgbClr val="2388CF"/>
              </a:buClr>
              <a:defRPr lang="fr-FR" sz="2000" kern="1200" dirty="0" smtClean="0">
                <a:solidFill>
                  <a:schemeClr val="tx1"/>
                </a:solidFill>
                <a:latin typeface="+mj-lt"/>
                <a:ea typeface="Verdana" pitchFamily="34" charset="0"/>
                <a:cs typeface="Verdana" pitchFamily="34" charset="0"/>
              </a:defRPr>
            </a:lvl1pPr>
            <a:lvl2pPr marL="447675" indent="-173038" algn="l" defTabSz="914400" rtl="0" eaLnBrk="1" latinLnBrk="0" hangingPunct="1">
              <a:spcBef>
                <a:spcPct val="20000"/>
              </a:spcBef>
              <a:defRPr lang="fr-FR" sz="1800" kern="1200" dirty="0" smtClean="0">
                <a:solidFill>
                  <a:schemeClr val="tx1"/>
                </a:solidFill>
                <a:latin typeface="+mj-lt"/>
                <a:ea typeface="Verdana" pitchFamily="34" charset="0"/>
                <a:cs typeface="Verdana" pitchFamily="34" charset="0"/>
              </a:defRPr>
            </a:lvl2pPr>
            <a:lvl3pPr marL="804863" indent="-165100">
              <a:defRPr lang="fr-FR" sz="1600" kern="1200" dirty="0" smtClean="0">
                <a:solidFill>
                  <a:schemeClr val="tx1"/>
                </a:solidFill>
                <a:latin typeface="+mj-lt"/>
                <a:ea typeface="Verdana" pitchFamily="34" charset="0"/>
                <a:cs typeface="Verdana" pitchFamily="34" charset="0"/>
              </a:defRPr>
            </a:lvl3pPr>
            <a:lvl4pPr marL="1079500" indent="-155575">
              <a:defRPr lang="fr-FR" sz="1400" kern="1200" dirty="0" smtClean="0">
                <a:solidFill>
                  <a:schemeClr val="tx1"/>
                </a:solidFill>
                <a:latin typeface="+mj-lt"/>
                <a:ea typeface="Verdana" pitchFamily="34" charset="0"/>
                <a:cs typeface="Verdana" pitchFamily="34" charset="0"/>
              </a:defRPr>
            </a:lvl4pPr>
            <a:lvl5pPr marL="1435100" indent="-146050">
              <a:tabLst>
                <a:tab pos="1435100" algn="l"/>
              </a:tabLst>
              <a:defRPr lang="fr-FR" sz="1200" kern="1200" dirty="0">
                <a:solidFill>
                  <a:schemeClr val="tx1"/>
                </a:solidFill>
                <a:latin typeface="+mj-lt"/>
                <a:ea typeface="Verdana" pitchFamily="34" charset="0"/>
                <a:cs typeface="Verdana" pitchFamily="34" charset="0"/>
              </a:defRPr>
            </a:lvl5pPr>
          </a:lstStyle>
          <a:p>
            <a:pPr lvl="0"/>
            <a:r>
              <a:rPr lang="fr-FR" dirty="0" smtClean="0"/>
              <a:t> Cliquez pour modifier les styles du texte du masque</a:t>
            </a:r>
          </a:p>
          <a:p>
            <a:pPr marL="630238" lvl="1" indent="-173038" algn="l" defTabSz="914400" rtl="0" eaLnBrk="1" latinLnBrk="0" hangingPunct="1">
              <a:spcBef>
                <a:spcPct val="20000"/>
              </a:spcBef>
              <a:buClr>
                <a:schemeClr val="tx1"/>
              </a:buClr>
              <a:buFont typeface="Arial" pitchFamily="34" charset="0"/>
              <a:buChar char="•"/>
            </a:pPr>
            <a:r>
              <a:rPr lang="fr-FR" dirty="0" smtClean="0"/>
              <a:t>Deuxième niveau</a:t>
            </a:r>
          </a:p>
          <a:p>
            <a:pPr marL="1079500" lvl="2" indent="-165100" algn="l" defTabSz="914400" rtl="0" eaLnBrk="1" latinLnBrk="0" hangingPunct="1">
              <a:spcBef>
                <a:spcPct val="20000"/>
              </a:spcBef>
              <a:buSzPct val="70000"/>
              <a:buFont typeface="Courier New" pitchFamily="49" charset="0"/>
              <a:buChar char="o"/>
            </a:pPr>
            <a:r>
              <a:rPr lang="fr-FR" dirty="0" smtClean="0"/>
              <a:t>Troisième niveau</a:t>
            </a:r>
          </a:p>
          <a:p>
            <a:pPr marL="1527175" lvl="3" indent="-182563" algn="l" defTabSz="914400" rtl="0" eaLnBrk="1" latinLnBrk="0" hangingPunct="1">
              <a:spcBef>
                <a:spcPct val="20000"/>
              </a:spcBef>
              <a:buClr>
                <a:schemeClr val="tx1"/>
              </a:buClr>
              <a:buSzPct val="100000"/>
              <a:buFont typeface="Calibri" pitchFamily="34" charset="0"/>
              <a:buChar char="−"/>
            </a:pPr>
            <a:r>
              <a:rPr lang="fr-FR" dirty="0" smtClean="0"/>
              <a:t>Quatrième niveau</a:t>
            </a:r>
          </a:p>
          <a:p>
            <a:pPr marL="1971675" lvl="4" indent="-142875" algn="l" defTabSz="914400" rtl="0" eaLnBrk="1" latinLnBrk="0" hangingPunct="1">
              <a:spcBef>
                <a:spcPct val="20000"/>
              </a:spcBef>
              <a:buSzPct val="50000"/>
              <a:buFont typeface="Verdana" pitchFamily="34" charset="0"/>
              <a:buChar char="−"/>
            </a:pPr>
            <a:r>
              <a:rPr lang="fr-FR" dirty="0" smtClean="0"/>
              <a:t>Cinquième niveau</a:t>
            </a:r>
            <a:endParaRPr lang="fr-FR" dirty="0"/>
          </a:p>
        </p:txBody>
      </p:sp>
      <p:sp>
        <p:nvSpPr>
          <p:cNvPr id="14" name="Espace réservé du texte 10"/>
          <p:cNvSpPr>
            <a:spLocks noGrp="1"/>
          </p:cNvSpPr>
          <p:nvPr>
            <p:ph type="body" sz="quarter" idx="33" hasCustomPrompt="1"/>
          </p:nvPr>
        </p:nvSpPr>
        <p:spPr>
          <a:xfrm>
            <a:off x="4644008" y="1268760"/>
            <a:ext cx="4033231" cy="360040"/>
          </a:xfrm>
          <a:prstGeom prst="rect">
            <a:avLst/>
          </a:prstGeom>
        </p:spPr>
        <p:txBody>
          <a:bodyPr/>
          <a:lstStyle>
            <a:lvl1pPr>
              <a:buNone/>
              <a:defRPr sz="1600">
                <a:solidFill>
                  <a:srgbClr val="2388CF"/>
                </a:solidFill>
                <a:latin typeface="Impact" pitchFamily="34" charset="0"/>
              </a:defRPr>
            </a:lvl1pPr>
            <a:lvl2pPr marL="0" indent="0">
              <a:buNone/>
              <a:defRPr sz="1200">
                <a:latin typeface="Verdana" pitchFamily="34" charset="0"/>
                <a:ea typeface="Verdana" pitchFamily="34" charset="0"/>
                <a:cs typeface="Verdana" pitchFamily="34" charset="0"/>
              </a:defRPr>
            </a:lvl2pPr>
          </a:lstStyle>
          <a:p>
            <a:pPr lvl="0"/>
            <a:r>
              <a:rPr lang="fr-FR" dirty="0" smtClean="0"/>
              <a:t>TITRE DU PARAGRAPHE</a:t>
            </a:r>
          </a:p>
        </p:txBody>
      </p:sp>
      <p:sp>
        <p:nvSpPr>
          <p:cNvPr id="15" name="Espace réservé du texte 18"/>
          <p:cNvSpPr>
            <a:spLocks noGrp="1"/>
          </p:cNvSpPr>
          <p:nvPr>
            <p:ph type="body" sz="quarter" idx="34" hasCustomPrompt="1"/>
          </p:nvPr>
        </p:nvSpPr>
        <p:spPr>
          <a:xfrm>
            <a:off x="4644009" y="1628800"/>
            <a:ext cx="4032448" cy="4536802"/>
          </a:xfrm>
          <a:prstGeom prst="rect">
            <a:avLst/>
          </a:prstGeom>
        </p:spPr>
        <p:txBody>
          <a:bodyPr/>
          <a:lstStyle>
            <a:lvl1pPr marL="85725" indent="-85725">
              <a:buClr>
                <a:srgbClr val="2388CF"/>
              </a:buClr>
              <a:defRPr lang="fr-FR" sz="2000" kern="1200" dirty="0" smtClean="0">
                <a:solidFill>
                  <a:schemeClr val="tx1"/>
                </a:solidFill>
                <a:latin typeface="+mj-lt"/>
                <a:ea typeface="Verdana" pitchFamily="34" charset="0"/>
                <a:cs typeface="Verdana" pitchFamily="34" charset="0"/>
              </a:defRPr>
            </a:lvl1pPr>
            <a:lvl2pPr marL="630238" indent="-173038" algn="l" defTabSz="914400" rtl="0" eaLnBrk="1" latinLnBrk="0" hangingPunct="1">
              <a:spcBef>
                <a:spcPct val="20000"/>
              </a:spcBef>
              <a:buClr>
                <a:schemeClr val="tx1"/>
              </a:buClr>
              <a:buFont typeface="Arial" pitchFamily="34" charset="0"/>
              <a:buChar char="•"/>
              <a:defRPr lang="fr-FR" sz="1800" kern="1200" dirty="0" smtClean="0">
                <a:solidFill>
                  <a:schemeClr val="tx1"/>
                </a:solidFill>
                <a:latin typeface="+mj-lt"/>
                <a:ea typeface="Verdana" pitchFamily="34" charset="0"/>
                <a:cs typeface="Verdana" pitchFamily="34" charset="0"/>
              </a:defRPr>
            </a:lvl2pPr>
            <a:lvl3pPr marL="1079500" indent="-165100" algn="l" defTabSz="914400" rtl="0" eaLnBrk="1" latinLnBrk="0" hangingPunct="1">
              <a:spcBef>
                <a:spcPct val="20000"/>
              </a:spcBef>
              <a:buSzPct val="70000"/>
              <a:buFont typeface="Courier New" pitchFamily="49" charset="0"/>
              <a:buChar char="o"/>
              <a:defRPr lang="fr-FR" sz="1600" kern="1200" dirty="0" smtClean="0">
                <a:solidFill>
                  <a:schemeClr val="tx1"/>
                </a:solidFill>
                <a:latin typeface="+mj-lt"/>
                <a:ea typeface="Verdana" pitchFamily="34" charset="0"/>
                <a:cs typeface="Verdana" pitchFamily="34" charset="0"/>
              </a:defRPr>
            </a:lvl3pPr>
            <a:lvl4pPr marL="1527175" indent="-182563" algn="l" defTabSz="914400" rtl="0" eaLnBrk="1" latinLnBrk="0" hangingPunct="1">
              <a:spcBef>
                <a:spcPct val="20000"/>
              </a:spcBef>
              <a:buClr>
                <a:schemeClr val="tx1"/>
              </a:buClr>
              <a:buSzPct val="100000"/>
              <a:buFont typeface="Calibri" pitchFamily="34" charset="0"/>
              <a:buChar char="−"/>
              <a:defRPr lang="fr-FR" sz="1400" kern="1200" dirty="0" smtClean="0">
                <a:solidFill>
                  <a:schemeClr val="tx1"/>
                </a:solidFill>
                <a:latin typeface="+mj-lt"/>
                <a:ea typeface="Verdana" pitchFamily="34" charset="0"/>
                <a:cs typeface="Verdana" pitchFamily="34" charset="0"/>
              </a:defRPr>
            </a:lvl4pPr>
            <a:lvl5pPr marL="1971675" indent="-142875" algn="l" defTabSz="914400" rtl="0" eaLnBrk="1" latinLnBrk="0" hangingPunct="1">
              <a:spcBef>
                <a:spcPct val="20000"/>
              </a:spcBef>
              <a:buSzPct val="50000"/>
              <a:buFont typeface="Verdana" pitchFamily="34" charset="0"/>
              <a:buChar char="−"/>
              <a:tabLst>
                <a:tab pos="1435100" algn="l"/>
              </a:tabLst>
              <a:defRPr lang="fr-FR" sz="1200" kern="1200" dirty="0">
                <a:solidFill>
                  <a:schemeClr val="tx1"/>
                </a:solidFill>
                <a:latin typeface="+mj-lt"/>
                <a:ea typeface="Verdana" pitchFamily="34" charset="0"/>
                <a:cs typeface="Verdana" pitchFamily="34" charset="0"/>
              </a:defRPr>
            </a:lvl5pPr>
          </a:lstStyle>
          <a:p>
            <a:pPr lvl="0"/>
            <a:r>
              <a:rPr lang="fr-FR" dirty="0" smtClean="0"/>
              <a:t> Cliquez pour modifier les styles du texte du masque</a:t>
            </a:r>
          </a:p>
          <a:p>
            <a:pPr marL="630238" lvl="1" indent="-173038" algn="l" defTabSz="914400" rtl="0" eaLnBrk="1" latinLnBrk="0" hangingPunct="1">
              <a:spcBef>
                <a:spcPct val="20000"/>
              </a:spcBef>
              <a:buClr>
                <a:schemeClr val="tx1"/>
              </a:buClr>
              <a:buFont typeface="Arial" pitchFamily="34" charset="0"/>
              <a:buChar char="•"/>
            </a:pPr>
            <a:r>
              <a:rPr lang="fr-FR" dirty="0" smtClean="0"/>
              <a:t>Deuxième niveau</a:t>
            </a:r>
          </a:p>
          <a:p>
            <a:pPr marL="1079500" lvl="2" indent="-165100" algn="l" defTabSz="914400" rtl="0" eaLnBrk="1" latinLnBrk="0" hangingPunct="1">
              <a:spcBef>
                <a:spcPct val="20000"/>
              </a:spcBef>
              <a:buSzPct val="70000"/>
              <a:buFont typeface="Courier New" pitchFamily="49" charset="0"/>
              <a:buChar char="o"/>
            </a:pPr>
            <a:r>
              <a:rPr lang="fr-FR" dirty="0" smtClean="0"/>
              <a:t>Troisième niveau</a:t>
            </a:r>
          </a:p>
          <a:p>
            <a:pPr marL="1527175" lvl="3" indent="-182563" algn="l" defTabSz="914400" rtl="0" eaLnBrk="1" latinLnBrk="0" hangingPunct="1">
              <a:spcBef>
                <a:spcPct val="20000"/>
              </a:spcBef>
              <a:buClr>
                <a:schemeClr val="tx1"/>
              </a:buClr>
              <a:buSzPct val="100000"/>
              <a:buFont typeface="Calibri" pitchFamily="34" charset="0"/>
              <a:buChar char="−"/>
            </a:pPr>
            <a:r>
              <a:rPr lang="fr-FR" dirty="0" smtClean="0"/>
              <a:t>Quatrième niveau</a:t>
            </a:r>
          </a:p>
          <a:p>
            <a:pPr marL="1971675" lvl="4" indent="-142875" algn="l" defTabSz="914400" rtl="0" eaLnBrk="1" latinLnBrk="0" hangingPunct="1">
              <a:spcBef>
                <a:spcPct val="20000"/>
              </a:spcBef>
              <a:buSzPct val="50000"/>
              <a:buFont typeface="Verdana" pitchFamily="34" charset="0"/>
              <a:buChar char="−"/>
            </a:pPr>
            <a:r>
              <a:rPr lang="fr-FR" dirty="0" smtClean="0"/>
              <a:t>Cinquième niveau</a:t>
            </a:r>
            <a:endParaRPr lang="fr-F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image" Target="../media/image2.jpeg"/><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theme" Target="../theme/theme2.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6" Type="http://schemas.openxmlformats.org/officeDocument/2006/relationships/image" Target="../media/image5.jpeg"/><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theme" Target="../theme/theme3.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074" name="Picture 2" descr="C:\Users\lmarotta\Desktop\OT_courant.jpg"/>
          <p:cNvPicPr>
            <a:picLocks noChangeAspect="1" noChangeArrowheads="1"/>
          </p:cNvPicPr>
          <p:nvPr/>
        </p:nvPicPr>
        <p:blipFill>
          <a:blip r:embed="rId8" cstate="print"/>
          <a:srcRect/>
          <a:stretch>
            <a:fillRect/>
          </a:stretch>
        </p:blipFill>
        <p:spPr bwMode="auto">
          <a:xfrm>
            <a:off x="0" y="0"/>
            <a:ext cx="9144000" cy="6858000"/>
          </a:xfrm>
          <a:prstGeom prst="rect">
            <a:avLst/>
          </a:prstGeom>
          <a:noFill/>
        </p:spPr>
      </p:pic>
      <p:sp>
        <p:nvSpPr>
          <p:cNvPr id="5" name="Espace réservé de la date 2"/>
          <p:cNvSpPr>
            <a:spLocks noGrp="1"/>
          </p:cNvSpPr>
          <p:nvPr>
            <p:ph type="dt" sz="half" idx="2"/>
          </p:nvPr>
        </p:nvSpPr>
        <p:spPr>
          <a:xfrm>
            <a:off x="323528" y="6428358"/>
            <a:ext cx="2133600" cy="241002"/>
          </a:xfrm>
          <a:prstGeom prst="rect">
            <a:avLst/>
          </a:prstGeom>
          <a:noFill/>
          <a:ln>
            <a:noFill/>
          </a:ln>
        </p:spPr>
        <p:txBody>
          <a:bodyPr/>
          <a:lstStyle>
            <a:lvl1pPr>
              <a:defRPr sz="1000">
                <a:solidFill>
                  <a:srgbClr val="2388CF"/>
                </a:solidFill>
                <a:latin typeface="Impact" pitchFamily="34" charset="0"/>
              </a:defRPr>
            </a:lvl1pPr>
          </a:lstStyle>
          <a:p>
            <a:fld id="{B760C188-3084-43BE-8D7F-742268859ECE}" type="datetime4">
              <a:rPr lang="fr-FR" smtClean="0"/>
              <a:pPr/>
              <a:t>11 mai 2016</a:t>
            </a:fld>
            <a:endParaRPr lang="fr-FR" dirty="0"/>
          </a:p>
        </p:txBody>
      </p:sp>
      <p:sp>
        <p:nvSpPr>
          <p:cNvPr id="6" name="Espace réservé du numéro de diapositive 4"/>
          <p:cNvSpPr>
            <a:spLocks noGrp="1"/>
          </p:cNvSpPr>
          <p:nvPr>
            <p:ph type="sldNum" sz="quarter" idx="4"/>
          </p:nvPr>
        </p:nvSpPr>
        <p:spPr>
          <a:xfrm>
            <a:off x="6660232" y="6448251"/>
            <a:ext cx="2133600" cy="221109"/>
          </a:xfrm>
          <a:prstGeom prst="rect">
            <a:avLst/>
          </a:prstGeom>
        </p:spPr>
        <p:txBody>
          <a:bodyPr/>
          <a:lstStyle>
            <a:lvl1pPr algn="r">
              <a:defRPr sz="1000">
                <a:solidFill>
                  <a:srgbClr val="2388CF"/>
                </a:solidFill>
                <a:latin typeface="Impact" pitchFamily="34" charset="0"/>
              </a:defRPr>
            </a:lvl1pPr>
          </a:lstStyle>
          <a:p>
            <a:fld id="{F7B7836B-6B29-4A6B-82AE-FEB183B8DC89}" type="slidenum">
              <a:rPr lang="fr-FR" smtClean="0"/>
              <a:pPr/>
              <a:t>‹N°›</a:t>
            </a:fld>
            <a:endParaRPr lang="fr-FR" dirty="0"/>
          </a:p>
        </p:txBody>
      </p:sp>
      <p:pic>
        <p:nvPicPr>
          <p:cNvPr id="3075" name="Picture 3" descr="C:\Users\lmarotta\Desktop\OT_logo.jpg"/>
          <p:cNvPicPr>
            <a:picLocks noChangeAspect="1" noChangeArrowheads="1"/>
          </p:cNvPicPr>
          <p:nvPr/>
        </p:nvPicPr>
        <p:blipFill>
          <a:blip r:embed="rId9" cstate="print"/>
          <a:srcRect/>
          <a:stretch>
            <a:fillRect/>
          </a:stretch>
        </p:blipFill>
        <p:spPr bwMode="auto">
          <a:xfrm>
            <a:off x="179512" y="116633"/>
            <a:ext cx="1766425" cy="864095"/>
          </a:xfrm>
          <a:prstGeom prst="rect">
            <a:avLst/>
          </a:prstGeom>
          <a:noFill/>
        </p:spPr>
      </p:pic>
    </p:spTree>
  </p:cSld>
  <p:clrMap bg1="lt1" tx1="dk1" bg2="lt2" tx2="dk2" accent1="accent1" accent2="accent2" accent3="accent3" accent4="accent4" accent5="accent5" accent6="accent6" hlink="hlink" folHlink="folHlink"/>
  <p:sldLayoutIdLst>
    <p:sldLayoutId id="2147483660" r:id="rId1"/>
    <p:sldLayoutId id="2147483669" r:id="rId2"/>
    <p:sldLayoutId id="2147483655" r:id="rId3"/>
    <p:sldLayoutId id="2147483656" r:id="rId4"/>
    <p:sldLayoutId id="2147483657" r:id="rId5"/>
    <p:sldLayoutId id="2147483661" r:id="rId6"/>
  </p:sldLayoutIdLst>
  <p:hf hdr="0" ft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Espace réservé de la date 2"/>
          <p:cNvSpPr>
            <a:spLocks noGrp="1"/>
          </p:cNvSpPr>
          <p:nvPr>
            <p:ph type="dt" sz="half" idx="2"/>
          </p:nvPr>
        </p:nvSpPr>
        <p:spPr>
          <a:xfrm>
            <a:off x="323528" y="6428358"/>
            <a:ext cx="2133600" cy="241002"/>
          </a:xfrm>
          <a:prstGeom prst="rect">
            <a:avLst/>
          </a:prstGeom>
          <a:noFill/>
          <a:ln>
            <a:noFill/>
          </a:ln>
        </p:spPr>
        <p:txBody>
          <a:bodyPr/>
          <a:lstStyle>
            <a:lvl1pPr>
              <a:defRPr sz="1000">
                <a:solidFill>
                  <a:srgbClr val="2388CF"/>
                </a:solidFill>
                <a:latin typeface="Impact" pitchFamily="34" charset="0"/>
              </a:defRPr>
            </a:lvl1pPr>
          </a:lstStyle>
          <a:p>
            <a:fld id="{B760C188-3084-43BE-8D7F-742268859ECE}" type="datetime4">
              <a:rPr lang="fr-FR" smtClean="0"/>
              <a:pPr/>
              <a:t>11 mai 2016</a:t>
            </a:fld>
            <a:endParaRPr lang="fr-FR" dirty="0"/>
          </a:p>
        </p:txBody>
      </p:sp>
      <p:sp>
        <p:nvSpPr>
          <p:cNvPr id="6" name="Espace réservé du numéro de diapositive 4"/>
          <p:cNvSpPr>
            <a:spLocks noGrp="1"/>
          </p:cNvSpPr>
          <p:nvPr>
            <p:ph type="sldNum" sz="quarter" idx="4"/>
          </p:nvPr>
        </p:nvSpPr>
        <p:spPr>
          <a:xfrm>
            <a:off x="6660232" y="6448251"/>
            <a:ext cx="2133600" cy="221109"/>
          </a:xfrm>
          <a:prstGeom prst="rect">
            <a:avLst/>
          </a:prstGeom>
        </p:spPr>
        <p:txBody>
          <a:bodyPr/>
          <a:lstStyle>
            <a:lvl1pPr algn="r">
              <a:defRPr sz="1000">
                <a:solidFill>
                  <a:srgbClr val="2388CF"/>
                </a:solidFill>
                <a:latin typeface="Impact" pitchFamily="34" charset="0"/>
              </a:defRPr>
            </a:lvl1pPr>
          </a:lstStyle>
          <a:p>
            <a:fld id="{F7B7836B-6B29-4A6B-82AE-FEB183B8DC89}" type="slidenum">
              <a:rPr lang="fr-FR" smtClean="0"/>
              <a:pPr/>
              <a:t>‹N°›</a:t>
            </a:fld>
            <a:endParaRPr lang="fr-FR" dirty="0"/>
          </a:p>
        </p:txBody>
      </p:sp>
      <p:pic>
        <p:nvPicPr>
          <p:cNvPr id="3075" name="Picture 3" descr="C:\Users\lmarotta\Desktop\OT_logo.jpg"/>
          <p:cNvPicPr>
            <a:picLocks noChangeAspect="1" noChangeArrowheads="1"/>
          </p:cNvPicPr>
          <p:nvPr/>
        </p:nvPicPr>
        <p:blipFill>
          <a:blip r:embed="rId12" cstate="print"/>
          <a:srcRect/>
          <a:stretch>
            <a:fillRect/>
          </a:stretch>
        </p:blipFill>
        <p:spPr bwMode="auto">
          <a:xfrm>
            <a:off x="179512" y="116633"/>
            <a:ext cx="1766425" cy="864095"/>
          </a:xfrm>
          <a:prstGeom prst="rect">
            <a:avLst/>
          </a:prstGeom>
          <a:noFill/>
        </p:spPr>
      </p:pic>
    </p:spTree>
  </p:cSld>
  <p:clrMap bg1="lt1" tx1="dk1" bg2="lt2" tx2="dk2" accent1="accent1" accent2="accent2" accent3="accent3" accent4="accent4" accent5="accent5" accent6="accent6" hlink="hlink" folHlink="folHlink"/>
  <p:sldLayoutIdLst>
    <p:sldLayoutId id="2147483664" r:id="rId1"/>
    <p:sldLayoutId id="2147483671" r:id="rId2"/>
    <p:sldLayoutId id="2147483665" r:id="rId3"/>
    <p:sldLayoutId id="2147483666" r:id="rId4"/>
    <p:sldLayoutId id="2147483667" r:id="rId5"/>
    <p:sldLayoutId id="2147483668" r:id="rId6"/>
    <p:sldLayoutId id="2147483687" r:id="rId7"/>
    <p:sldLayoutId id="2147483649" r:id="rId8"/>
    <p:sldLayoutId id="2147483654" r:id="rId9"/>
    <p:sldLayoutId id="2147483652" r:id="rId10"/>
  </p:sldLayoutIdLst>
  <p:hf hdr="0" ft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6"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7544" y="144000"/>
            <a:ext cx="6228000" cy="828000"/>
          </a:xfrm>
          <a:prstGeom prst="rect">
            <a:avLst/>
          </a:prstGeom>
        </p:spPr>
        <p:txBody>
          <a:bodyPr vert="horz" wrap="square" lIns="91440" tIns="45720" rIns="91440" bIns="45720" rtlCol="0" anchor="b" anchorCtr="0">
            <a:noAutofit/>
          </a:bodyPr>
          <a:lstStyle/>
          <a:p>
            <a:r>
              <a:rPr lang="en-US" dirty="0" smtClean="0"/>
              <a:t>Title of your slide (Arial bold 24 </a:t>
            </a:r>
            <a:r>
              <a:rPr lang="en-US" dirty="0" err="1" smtClean="0"/>
              <a:t>pts</a:t>
            </a:r>
            <a:r>
              <a:rPr lang="en-US" dirty="0" smtClean="0"/>
              <a:t>)</a:t>
            </a:r>
            <a:br>
              <a:rPr lang="en-US" dirty="0" smtClean="0"/>
            </a:br>
            <a:r>
              <a:rPr lang="en-US" dirty="0" smtClean="0"/>
              <a:t>Subtitle - if applicable - (Arial bold 24 </a:t>
            </a:r>
            <a:r>
              <a:rPr lang="en-US" dirty="0" err="1" smtClean="0"/>
              <a:t>pts</a:t>
            </a:r>
            <a:r>
              <a:rPr lang="en-US" dirty="0" smtClean="0"/>
              <a:t>)</a:t>
            </a:r>
            <a:endParaRPr lang="nl-NL" dirty="0"/>
          </a:p>
        </p:txBody>
      </p:sp>
      <p:sp>
        <p:nvSpPr>
          <p:cNvPr id="3" name="Text Placeholder 2"/>
          <p:cNvSpPr>
            <a:spLocks noGrp="1"/>
          </p:cNvSpPr>
          <p:nvPr>
            <p:ph type="body" idx="1"/>
          </p:nvPr>
        </p:nvSpPr>
        <p:spPr>
          <a:xfrm>
            <a:off x="468000" y="1332000"/>
            <a:ext cx="8352150" cy="5040000"/>
          </a:xfrm>
          <a:prstGeom prst="rect">
            <a:avLst/>
          </a:prstGeom>
        </p:spPr>
        <p:txBody>
          <a:bodyPr vert="horz" wrap="square" lIns="91440" tIns="45720" rIns="91440" bIns="45720" rtlCol="0">
            <a:noAutofit/>
          </a:bodyPr>
          <a:lstStyle/>
          <a:p>
            <a:pPr marL="0" marR="0" lvl="0" indent="0" algn="l" defTabSz="914400" rtl="0" eaLnBrk="1" fontAlgn="auto" latinLnBrk="0" hangingPunct="1">
              <a:lnSpc>
                <a:spcPct val="100000"/>
              </a:lnSpc>
              <a:spcBef>
                <a:spcPct val="20000"/>
              </a:spcBef>
              <a:spcAft>
                <a:spcPts val="0"/>
              </a:spcAft>
              <a:buClrTx/>
              <a:buSzTx/>
              <a:buFont typeface="Wingdings" panose="05000000000000000000" pitchFamily="2" charset="2"/>
              <a:buNone/>
              <a:tabLst/>
              <a:defRPr/>
            </a:pPr>
            <a:r>
              <a:rPr lang="en-GB" noProof="0" dirty="0" smtClean="0"/>
              <a:t>Click to edit Master text styles (22 </a:t>
            </a:r>
            <a:r>
              <a:rPr lang="en-GB" noProof="0" dirty="0" err="1" smtClean="0"/>
              <a:t>pts</a:t>
            </a:r>
            <a:r>
              <a:rPr lang="en-GB" noProof="0" dirty="0" smtClean="0"/>
              <a:t>)</a:t>
            </a:r>
          </a:p>
          <a:p>
            <a:pPr lvl="0"/>
            <a:endParaRPr lang="en-GB" noProof="0" dirty="0" smtClean="0"/>
          </a:p>
          <a:p>
            <a:pPr lvl="0"/>
            <a:r>
              <a:rPr lang="en-GB" noProof="0" dirty="0" smtClean="0"/>
              <a:t>Click to edit Master text styles (22 </a:t>
            </a:r>
            <a:r>
              <a:rPr lang="en-GB" noProof="0" dirty="0" err="1" smtClean="0"/>
              <a:t>pts</a:t>
            </a:r>
            <a:r>
              <a:rPr lang="en-GB" noProof="0" dirty="0" smtClean="0"/>
              <a:t>)</a:t>
            </a:r>
          </a:p>
          <a:p>
            <a:pPr lvl="1"/>
            <a:r>
              <a:rPr lang="en-GB" noProof="0" dirty="0" smtClean="0"/>
              <a:t>Second level (20 </a:t>
            </a:r>
            <a:r>
              <a:rPr lang="en-GB" noProof="0" dirty="0" err="1" smtClean="0"/>
              <a:t>pts</a:t>
            </a:r>
            <a:r>
              <a:rPr lang="en-GB" noProof="0" dirty="0" smtClean="0"/>
              <a:t>)</a:t>
            </a:r>
          </a:p>
          <a:p>
            <a:pPr lvl="2"/>
            <a:r>
              <a:rPr lang="en-GB" noProof="0" dirty="0" smtClean="0"/>
              <a:t>Third level (18 </a:t>
            </a:r>
            <a:r>
              <a:rPr lang="en-GB" noProof="0" dirty="0" err="1" smtClean="0"/>
              <a:t>pts</a:t>
            </a:r>
            <a:r>
              <a:rPr lang="en-GB" noProof="0" dirty="0" smtClean="0"/>
              <a:t>)</a:t>
            </a:r>
          </a:p>
          <a:p>
            <a:pPr lvl="3"/>
            <a:r>
              <a:rPr lang="en-GB" noProof="0" dirty="0" smtClean="0"/>
              <a:t>Fourth level (16 </a:t>
            </a:r>
            <a:r>
              <a:rPr lang="en-GB" noProof="0" dirty="0" err="1" smtClean="0"/>
              <a:t>pts</a:t>
            </a:r>
            <a:r>
              <a:rPr lang="en-GB" noProof="0" dirty="0" smtClean="0"/>
              <a:t>)</a:t>
            </a:r>
          </a:p>
          <a:p>
            <a:pPr lvl="4"/>
            <a:r>
              <a:rPr lang="en-GB" noProof="0" dirty="0" smtClean="0"/>
              <a:t>Fifth level (16 </a:t>
            </a:r>
            <a:r>
              <a:rPr lang="en-GB" noProof="0" dirty="0" err="1" smtClean="0"/>
              <a:t>pts</a:t>
            </a:r>
            <a:r>
              <a:rPr lang="en-GB" noProof="0" dirty="0" smtClean="0"/>
              <a:t>)</a:t>
            </a:r>
            <a:endParaRPr lang="en-GB" noProof="0" dirty="0"/>
          </a:p>
        </p:txBody>
      </p:sp>
      <p:sp>
        <p:nvSpPr>
          <p:cNvPr id="9" name="Text Box 774"/>
          <p:cNvSpPr txBox="1">
            <a:spLocks noChangeArrowheads="1"/>
          </p:cNvSpPr>
          <p:nvPr/>
        </p:nvSpPr>
        <p:spPr bwMode="auto">
          <a:xfrm>
            <a:off x="7812360" y="6525344"/>
            <a:ext cx="1201737" cy="214313"/>
          </a:xfrm>
          <a:prstGeom prst="rect">
            <a:avLst/>
          </a:prstGeom>
          <a:noFill/>
          <a:ln w="9525">
            <a:noFill/>
            <a:miter lim="800000"/>
            <a:headEnd/>
            <a:tailEnd/>
          </a:ln>
          <a:effectLst/>
        </p:spPr>
        <p:txBody>
          <a:bodyPr anchor="b">
            <a:spAutoFit/>
          </a:bodyPr>
          <a:lstStyle/>
          <a:p>
            <a:pPr algn="r"/>
            <a:fld id="{B5D6819E-2BB9-42BD-8C27-2B2FF08F3B5E}" type="slidenum">
              <a:rPr lang="en-GB" sz="800" smtClean="0">
                <a:solidFill>
                  <a:srgbClr val="004621"/>
                </a:solidFill>
                <a:latin typeface="Arial" panose="020B0604020202020204" pitchFamily="34" charset="0"/>
                <a:cs typeface="Arial" panose="020B0604020202020204" pitchFamily="34" charset="0"/>
              </a:rPr>
              <a:pPr algn="r"/>
              <a:t>‹N°›</a:t>
            </a:fld>
            <a:endParaRPr lang="en-GB" sz="800" dirty="0">
              <a:solidFill>
                <a:srgbClr val="004621"/>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700" r:id="rId11"/>
    <p:sldLayoutId id="2147483701" r:id="rId12"/>
    <p:sldLayoutId id="2147483702" r:id="rId13"/>
    <p:sldLayoutId id="2147483703" r:id="rId14"/>
  </p:sldLayoutIdLst>
  <p:hf hdr="0" ftr="0"/>
  <p:txStyles>
    <p:titleStyle>
      <a:lvl1pPr algn="l" defTabSz="914400" rtl="0" eaLnBrk="1" latinLnBrk="0" hangingPunct="1">
        <a:spcBef>
          <a:spcPct val="0"/>
        </a:spcBef>
        <a:buNone/>
        <a:defRPr sz="2400" b="1" kern="1200" baseline="0">
          <a:solidFill>
            <a:srgbClr val="00A651"/>
          </a:solidFill>
          <a:latin typeface="Arial" pitchFamily="34" charset="0"/>
          <a:ea typeface="+mj-ea"/>
          <a:cs typeface="Arial" pitchFamily="34" charset="0"/>
        </a:defRPr>
      </a:lvl1pPr>
    </p:titleStyle>
    <p:bodyStyle>
      <a:lvl1pPr marL="457200" marR="0" indent="-457200" algn="l"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sz="2200" kern="1200">
          <a:solidFill>
            <a:schemeClr val="tx1"/>
          </a:solidFill>
          <a:latin typeface="Arial" panose="020B0604020202020204" pitchFamily="34" charset="0"/>
          <a:ea typeface="+mn-ea"/>
          <a:cs typeface="Arial" panose="020B0604020202020204" pitchFamily="34" charset="0"/>
        </a:defRPr>
      </a:lvl1pPr>
      <a:lvl2pPr marL="625475" indent="-265113"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898525" indent="-273050" algn="l" defTabSz="914400" rtl="0" eaLnBrk="1" latinLnBrk="0" hangingPunct="1">
        <a:spcBef>
          <a:spcPct val="20000"/>
        </a:spcBef>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3pPr>
      <a:lvl4pPr marL="1163638" indent="-265113"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1524000" indent="-360363" algn="l" defTabSz="914400" rtl="0" eaLnBrk="1" latinLnBrk="0" hangingPunct="1">
        <a:spcBef>
          <a:spcPct val="20000"/>
        </a:spcBef>
        <a:buFont typeface="Arial" pitchFamily="34" charset="0"/>
        <a:buChar char="»"/>
        <a:defRPr sz="1600" kern="12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2" Type="http://schemas.openxmlformats.org/officeDocument/2006/relationships/image" Target="../media/image27.wmf"/><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18.xml"/><Relationship Id="rId5" Type="http://schemas.openxmlformats.org/officeDocument/2006/relationships/image" Target="../media/image34.png"/><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jpeg"/><Relationship Id="rId1" Type="http://schemas.openxmlformats.org/officeDocument/2006/relationships/slideLayout" Target="../slideLayouts/slideLayout18.xml"/><Relationship Id="rId6" Type="http://schemas.openxmlformats.org/officeDocument/2006/relationships/image" Target="../media/image20.jpeg"/><Relationship Id="rId5" Type="http://schemas.openxmlformats.org/officeDocument/2006/relationships/image" Target="../media/image19.jpe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_rels/slide2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2" Type="http://schemas.openxmlformats.org/officeDocument/2006/relationships/image" Target="../media/image38.wmf"/><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2" Type="http://schemas.openxmlformats.org/officeDocument/2006/relationships/image" Target="../media/image40.wmf"/><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2" Type="http://schemas.openxmlformats.org/officeDocument/2006/relationships/image" Target="../media/image41.wmf"/><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3" Type="http://schemas.openxmlformats.org/officeDocument/2006/relationships/hyperlink" Target="IDEA4SWIFT_WP4-D4.1_Security_v1.0.pdf" TargetMode="External"/><Relationship Id="rId2" Type="http://schemas.openxmlformats.org/officeDocument/2006/relationships/slideLayout" Target="../slideLayouts/slideLayout18.xml"/><Relationship Id="rId1" Type="http://schemas.openxmlformats.org/officeDocument/2006/relationships/vmlDrawing" Target="../drawings/vmlDrawing2.vml"/><Relationship Id="rId4" Type="http://schemas.openxmlformats.org/officeDocument/2006/relationships/oleObject" Target="../embeddings/oleObject2.bin"/></Relationships>
</file>

<file path=ppt/slides/_rels/slide39.xml.rels><?xml version="1.0" encoding="UTF-8" standalone="yes"?>
<Relationships xmlns="http://schemas.openxmlformats.org/package/2006/relationships"><Relationship Id="rId3" Type="http://schemas.openxmlformats.org/officeDocument/2006/relationships/image" Target="../media/image49.jpeg"/><Relationship Id="rId7" Type="http://schemas.openxmlformats.org/officeDocument/2006/relationships/image" Target="../media/image53.jpeg"/><Relationship Id="rId2" Type="http://schemas.openxmlformats.org/officeDocument/2006/relationships/image" Target="../media/image48.jpeg"/><Relationship Id="rId1" Type="http://schemas.openxmlformats.org/officeDocument/2006/relationships/slideLayout" Target="../slideLayouts/slideLayout18.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4.png"/><Relationship Id="rId18" Type="http://schemas.openxmlformats.org/officeDocument/2006/relationships/image" Target="../media/image69.jpeg"/><Relationship Id="rId3" Type="http://schemas.openxmlformats.org/officeDocument/2006/relationships/image" Target="../media/image55.jpeg"/><Relationship Id="rId21" Type="http://schemas.openxmlformats.org/officeDocument/2006/relationships/image" Target="../media/image72.jpeg"/><Relationship Id="rId7" Type="http://schemas.openxmlformats.org/officeDocument/2006/relationships/image" Target="../media/image59.gif"/><Relationship Id="rId12" Type="http://schemas.openxmlformats.org/officeDocument/2006/relationships/image" Target="../media/image53.jpeg"/><Relationship Id="rId17" Type="http://schemas.openxmlformats.org/officeDocument/2006/relationships/image" Target="../media/image68.jpeg"/><Relationship Id="rId2" Type="http://schemas.openxmlformats.org/officeDocument/2006/relationships/image" Target="../media/image54.png"/><Relationship Id="rId16" Type="http://schemas.openxmlformats.org/officeDocument/2006/relationships/image" Target="../media/image67.png"/><Relationship Id="rId20" Type="http://schemas.openxmlformats.org/officeDocument/2006/relationships/image" Target="../media/image71.jpeg"/><Relationship Id="rId1" Type="http://schemas.openxmlformats.org/officeDocument/2006/relationships/slideLayout" Target="../slideLayouts/slideLayout18.xml"/><Relationship Id="rId6" Type="http://schemas.openxmlformats.org/officeDocument/2006/relationships/image" Target="../media/image58.png"/><Relationship Id="rId11" Type="http://schemas.openxmlformats.org/officeDocument/2006/relationships/image" Target="../media/image63.png"/><Relationship Id="rId5" Type="http://schemas.openxmlformats.org/officeDocument/2006/relationships/image" Target="../media/image57.png"/><Relationship Id="rId15" Type="http://schemas.openxmlformats.org/officeDocument/2006/relationships/image" Target="../media/image66.jpeg"/><Relationship Id="rId10" Type="http://schemas.openxmlformats.org/officeDocument/2006/relationships/image" Target="../media/image62.png"/><Relationship Id="rId19" Type="http://schemas.openxmlformats.org/officeDocument/2006/relationships/image" Target="../media/image70.jpeg"/><Relationship Id="rId4" Type="http://schemas.openxmlformats.org/officeDocument/2006/relationships/image" Target="../media/image56.png"/><Relationship Id="rId9" Type="http://schemas.openxmlformats.org/officeDocument/2006/relationships/image" Target="../media/image61.png"/><Relationship Id="rId14" Type="http://schemas.openxmlformats.org/officeDocument/2006/relationships/image" Target="../media/image65.png"/><Relationship Id="rId22" Type="http://schemas.openxmlformats.org/officeDocument/2006/relationships/image" Target="../media/image73.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png"/><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18.xml"/><Relationship Id="rId4" Type="http://schemas.openxmlformats.org/officeDocument/2006/relationships/image" Target="../media/image78.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3" Type="http://schemas.openxmlformats.org/officeDocument/2006/relationships/image" Target="../media/image80.gif"/><Relationship Id="rId2" Type="http://schemas.openxmlformats.org/officeDocument/2006/relationships/image" Target="../media/image79.jpeg"/><Relationship Id="rId1" Type="http://schemas.openxmlformats.org/officeDocument/2006/relationships/slideLayout" Target="../slideLayouts/slideLayout18.xml"/><Relationship Id="rId4" Type="http://schemas.openxmlformats.org/officeDocument/2006/relationships/image" Target="../media/image81.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18.xml"/><Relationship Id="rId5" Type="http://schemas.openxmlformats.org/officeDocument/2006/relationships/image" Target="../media/image85.jpeg"/><Relationship Id="rId4" Type="http://schemas.openxmlformats.org/officeDocument/2006/relationships/image" Target="../media/image84.png"/></Relationships>
</file>

<file path=ppt/slides/_rels/slide4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emf"/><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4.xml.rels><?xml version="1.0" encoding="UTF-8" standalone="yes"?>
<Relationships xmlns="http://schemas.openxmlformats.org/package/2006/relationships"><Relationship Id="rId3" Type="http://schemas.openxmlformats.org/officeDocument/2006/relationships/image" Target="../media/image80.gif"/><Relationship Id="rId2" Type="http://schemas.openxmlformats.org/officeDocument/2006/relationships/image" Target="../media/image79.jpeg"/><Relationship Id="rId1" Type="http://schemas.openxmlformats.org/officeDocument/2006/relationships/slideLayout" Target="../slideLayouts/slideLayout19.xml"/><Relationship Id="rId4" Type="http://schemas.openxmlformats.org/officeDocument/2006/relationships/image" Target="../media/image81.png"/></Relationships>
</file>

<file path=ppt/slides/_rels/slide5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gif"/><Relationship Id="rId1" Type="http://schemas.openxmlformats.org/officeDocument/2006/relationships/slideLayout" Target="../slideLayouts/slideLayout19.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0.xml.rels><?xml version="1.0" encoding="UTF-8" standalone="yes"?>
<Relationships xmlns="http://schemas.openxmlformats.org/package/2006/relationships"><Relationship Id="rId3" Type="http://schemas.openxmlformats.org/officeDocument/2006/relationships/image" Target="../media/image88.png"/><Relationship Id="rId7" Type="http://schemas.openxmlformats.org/officeDocument/2006/relationships/image" Target="../media/image92.jpeg"/><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3.xml.rels><?xml version="1.0" encoding="UTF-8" standalone="yes"?>
<Relationships xmlns="http://schemas.openxmlformats.org/package/2006/relationships"><Relationship Id="rId2" Type="http://schemas.openxmlformats.org/officeDocument/2006/relationships/image" Target="../media/image93.emf"/><Relationship Id="rId1" Type="http://schemas.openxmlformats.org/officeDocument/2006/relationships/slideLayout" Target="../slideLayouts/slideLayout18.xml"/></Relationships>
</file>

<file path=ppt/slides/_rels/slide64.xml.rels><?xml version="1.0" encoding="UTF-8" standalone="yes"?>
<Relationships xmlns="http://schemas.openxmlformats.org/package/2006/relationships"><Relationship Id="rId3" Type="http://schemas.openxmlformats.org/officeDocument/2006/relationships/image" Target="../media/image94.emf"/><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65.xml.rels><?xml version="1.0" encoding="UTF-8" standalone="yes"?>
<Relationships xmlns="http://schemas.openxmlformats.org/package/2006/relationships"><Relationship Id="rId3" Type="http://schemas.openxmlformats.org/officeDocument/2006/relationships/package" Target="../embeddings/Microsoft_Visio__izimi1.vsdx"/><Relationship Id="rId2" Type="http://schemas.openxmlformats.org/officeDocument/2006/relationships/slideLayout" Target="../slideLayouts/slideLayout18.xml"/><Relationship Id="rId1" Type="http://schemas.openxmlformats.org/officeDocument/2006/relationships/vmlDrawing" Target="../drawings/vmlDrawing3.vml"/></Relationships>
</file>

<file path=ppt/slides/_rels/slide66.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18.xml"/></Relationships>
</file>

<file path=ppt/slides/_rels/slide67.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8.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9.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0.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18.xml"/></Relationships>
</file>

<file path=ppt/slides/_rels/slide71.xml.rels><?xml version="1.0" encoding="UTF-8" standalone="yes"?>
<Relationships xmlns="http://schemas.openxmlformats.org/package/2006/relationships"><Relationship Id="rId3" Type="http://schemas.openxmlformats.org/officeDocument/2006/relationships/image" Target="../media/image102.emf"/><Relationship Id="rId2" Type="http://schemas.openxmlformats.org/officeDocument/2006/relationships/image" Target="../media/image101.png"/><Relationship Id="rId1" Type="http://schemas.openxmlformats.org/officeDocument/2006/relationships/slideLayout" Target="../slideLayouts/slideLayout18.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4.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slideLayout" Target="../slideLayouts/slideLayout18.xml"/><Relationship Id="rId1" Type="http://schemas.openxmlformats.org/officeDocument/2006/relationships/vmlDrawing" Target="../drawings/vmlDrawing4.vml"/><Relationship Id="rId5" Type="http://schemas.openxmlformats.org/officeDocument/2006/relationships/hyperlink" Target="http://idea4swift.eurecom.fr/content/idea4swift" TargetMode="External"/><Relationship Id="rId4" Type="http://schemas.openxmlformats.org/officeDocument/2006/relationships/oleObject" Target="../embeddings/oleObject3.bin"/></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7.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18.xml"/><Relationship Id="rId1" Type="http://schemas.openxmlformats.org/officeDocument/2006/relationships/vmlDrawing" Target="../drawings/vmlDrawing5.vml"/><Relationship Id="rId4" Type="http://schemas.openxmlformats.org/officeDocument/2006/relationships/oleObject" Target="../embeddings/oleObject5.bin"/></Relationships>
</file>

<file path=ppt/slides/_rels/slide78.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19.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2" Type="http://schemas.openxmlformats.org/officeDocument/2006/relationships/image" Target="../media/image25.wmf"/><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FR" dirty="0" smtClean="0"/>
              <a:t>IDEA4SWIFT</a:t>
            </a:r>
            <a:endParaRPr lang="en-US" dirty="0"/>
          </a:p>
        </p:txBody>
      </p:sp>
      <p:sp>
        <p:nvSpPr>
          <p:cNvPr id="3" name="Sous-titre 2"/>
          <p:cNvSpPr>
            <a:spLocks noGrp="1"/>
          </p:cNvSpPr>
          <p:nvPr>
            <p:ph type="subTitle" idx="1"/>
          </p:nvPr>
        </p:nvSpPr>
        <p:spPr/>
        <p:txBody>
          <a:bodyPr/>
          <a:lstStyle/>
          <a:p>
            <a:r>
              <a:rPr lang="fr-FR" dirty="0" smtClean="0"/>
              <a:t>2</a:t>
            </a:r>
            <a:r>
              <a:rPr lang="fr-FR" baseline="30000" dirty="0" smtClean="0"/>
              <a:t>nd</a:t>
            </a:r>
            <a:r>
              <a:rPr lang="fr-FR" dirty="0" smtClean="0"/>
              <a:t>Year </a:t>
            </a:r>
            <a:r>
              <a:rPr lang="fr-FR" dirty="0" err="1" smtClean="0"/>
              <a:t>Review</a:t>
            </a:r>
            <a:r>
              <a:rPr lang="fr-FR" dirty="0" smtClean="0"/>
              <a:t> 12</a:t>
            </a:r>
            <a:r>
              <a:rPr lang="fr-FR" baseline="30000" dirty="0" smtClean="0"/>
              <a:t>th</a:t>
            </a:r>
            <a:r>
              <a:rPr lang="fr-FR" dirty="0" smtClean="0"/>
              <a:t> May 2016</a:t>
            </a:r>
            <a:endParaRPr lang="en-US" dirty="0"/>
          </a:p>
        </p:txBody>
      </p:sp>
      <p:pic>
        <p:nvPicPr>
          <p:cNvPr id="4" name="Image 3" descr="idea4swift logo3.png"/>
          <p:cNvPicPr>
            <a:picLocks noChangeAspect="1"/>
          </p:cNvPicPr>
          <p:nvPr/>
        </p:nvPicPr>
        <p:blipFill>
          <a:blip r:embed="rId2" cstate="print"/>
          <a:stretch>
            <a:fillRect/>
          </a:stretch>
        </p:blipFill>
        <p:spPr>
          <a:xfrm>
            <a:off x="0" y="2732339"/>
            <a:ext cx="9144000" cy="1393321"/>
          </a:xfrm>
          <a:prstGeom prst="rect">
            <a:avLst/>
          </a:prstGeom>
          <a:solidFill>
            <a:schemeClr val="bg1"/>
          </a:solidFill>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A major challenge: </a:t>
            </a:r>
            <a:r>
              <a:rPr lang="fr-FR" dirty="0" err="1" smtClean="0"/>
              <a:t>integration</a:t>
            </a:r>
            <a:endParaRPr lang="en-US" dirty="0"/>
          </a:p>
        </p:txBody>
      </p:sp>
      <p:pic>
        <p:nvPicPr>
          <p:cNvPr id="76802" name="Picture 2"/>
          <p:cNvPicPr>
            <a:picLocks noGrp="1" noChangeAspect="1" noChangeArrowheads="1"/>
          </p:cNvPicPr>
          <p:nvPr>
            <p:ph idx="1"/>
          </p:nvPr>
        </p:nvPicPr>
        <p:blipFill>
          <a:blip r:embed="rId2" cstate="print"/>
          <a:srcRect/>
          <a:stretch>
            <a:fillRect/>
          </a:stretch>
        </p:blipFill>
        <p:spPr bwMode="auto">
          <a:xfrm>
            <a:off x="468313" y="1345378"/>
            <a:ext cx="8351837" cy="501338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Business impacts</a:t>
            </a:r>
            <a:endParaRPr lang="en-US" dirty="0"/>
          </a:p>
        </p:txBody>
      </p:sp>
      <p:sp>
        <p:nvSpPr>
          <p:cNvPr id="3" name="Espace réservé du contenu 2"/>
          <p:cNvSpPr>
            <a:spLocks noGrp="1"/>
          </p:cNvSpPr>
          <p:nvPr>
            <p:ph idx="1"/>
          </p:nvPr>
        </p:nvSpPr>
        <p:spPr/>
        <p:txBody>
          <a:bodyPr/>
          <a:lstStyle/>
          <a:p>
            <a:r>
              <a:rPr lang="en-US" dirty="0" smtClean="0"/>
              <a:t>Demonstration of efficiency and friendliness of new biometrics controls</a:t>
            </a:r>
          </a:p>
          <a:p>
            <a:r>
              <a:rPr lang="en-US" dirty="0" smtClean="0"/>
              <a:t>Integration of new biometrics in an Automatic Border Control gate</a:t>
            </a:r>
          </a:p>
          <a:p>
            <a:r>
              <a:rPr lang="en-US" dirty="0" smtClean="0"/>
              <a:t>Promoting usage of e-Passports</a:t>
            </a:r>
          </a:p>
          <a:p>
            <a:r>
              <a:rPr lang="en-US" dirty="0" smtClean="0"/>
              <a:t>Openness to commercial services (Airline companies, Airline ecosystem)</a:t>
            </a:r>
          </a:p>
          <a:p>
            <a:endParaRPr lang="en-US"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err="1" smtClean="0"/>
              <a:t>At</a:t>
            </a:r>
            <a:r>
              <a:rPr lang="fr-FR" dirty="0" smtClean="0"/>
              <a:t> the </a:t>
            </a:r>
            <a:r>
              <a:rPr lang="fr-FR" dirty="0" err="1" smtClean="0"/>
              <a:t>tipping</a:t>
            </a:r>
            <a:r>
              <a:rPr lang="fr-FR" dirty="0" smtClean="0"/>
              <a:t> point</a:t>
            </a:r>
            <a:endParaRPr lang="en-US" dirty="0"/>
          </a:p>
        </p:txBody>
      </p:sp>
      <p:sp>
        <p:nvSpPr>
          <p:cNvPr id="3" name="Espace réservé du contenu 2"/>
          <p:cNvSpPr>
            <a:spLocks noGrp="1"/>
          </p:cNvSpPr>
          <p:nvPr>
            <p:ph idx="1"/>
          </p:nvPr>
        </p:nvSpPr>
        <p:spPr/>
        <p:txBody>
          <a:bodyPr/>
          <a:lstStyle/>
          <a:p>
            <a:r>
              <a:rPr lang="en-US" b="1" dirty="0" smtClean="0"/>
              <a:t>EC reveals plans for biometric borders (7/4/16)</a:t>
            </a:r>
          </a:p>
          <a:p>
            <a:r>
              <a:rPr lang="en-US" dirty="0" smtClean="0"/>
              <a:t>An EU Entry-Exit System has been proposed by the Commission on </a:t>
            </a:r>
            <a:r>
              <a:rPr lang="en-US" dirty="0" err="1" smtClean="0"/>
              <a:t>Schengen</a:t>
            </a:r>
            <a:r>
              <a:rPr lang="en-US" dirty="0" smtClean="0"/>
              <a:t> area’s external borders</a:t>
            </a:r>
          </a:p>
          <a:p>
            <a:pPr lvl="1"/>
            <a:r>
              <a:rPr lang="en-US" dirty="0" smtClean="0"/>
              <a:t>register the name, type of travel document and biometrics</a:t>
            </a:r>
          </a:p>
          <a:p>
            <a:pPr lvl="1"/>
            <a:r>
              <a:rPr lang="en-US" dirty="0" smtClean="0"/>
              <a:t>“smarter borders” </a:t>
            </a:r>
            <a:r>
              <a:rPr lang="en-US" dirty="0" err="1" smtClean="0"/>
              <a:t>eplace</a:t>
            </a:r>
            <a:r>
              <a:rPr lang="en-US" dirty="0" smtClean="0"/>
              <a:t> the current system of manual stamping of passports.</a:t>
            </a:r>
            <a:endParaRPr lang="en-US" b="1" dirty="0" smtClean="0"/>
          </a:p>
          <a:p>
            <a:r>
              <a:rPr lang="en-US" dirty="0" smtClean="0"/>
              <a:t>“Crossing an EU border will never be the same again. It will be automated and will be done through self service kiosks and electronic gates”, suggested </a:t>
            </a:r>
            <a:r>
              <a:rPr lang="en-US" dirty="0" err="1" smtClean="0"/>
              <a:t>Dimitris</a:t>
            </a:r>
            <a:r>
              <a:rPr lang="en-US" dirty="0" smtClean="0"/>
              <a:t> </a:t>
            </a:r>
            <a:r>
              <a:rPr lang="en-US" dirty="0" err="1" smtClean="0"/>
              <a:t>Avramopoulos</a:t>
            </a:r>
            <a:r>
              <a:rPr lang="en-US" dirty="0" smtClean="0"/>
              <a:t>, European Commissioner on Migration, Home Affairs and Citizenship .</a:t>
            </a:r>
          </a:p>
          <a:p>
            <a:r>
              <a:rPr lang="en-US" dirty="0" smtClean="0"/>
              <a:t>European Commission also plans to put biometrics at the centre of a bid to reform the EU’s common asylum system: ‘Dublin Plus’.</a:t>
            </a:r>
            <a:endParaRPr lang="en-US"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endParaRPr lang="en-US"/>
          </a:p>
        </p:txBody>
      </p:sp>
      <p:sp>
        <p:nvSpPr>
          <p:cNvPr id="5" name="Espace réservé du contenu 4"/>
          <p:cNvSpPr>
            <a:spLocks noGrp="1"/>
          </p:cNvSpPr>
          <p:nvPr>
            <p:ph idx="1"/>
          </p:nvPr>
        </p:nvSpPr>
        <p:spPr/>
        <p:txBody>
          <a:bodyPr/>
          <a:lstStyle/>
          <a:p>
            <a:endParaRPr lang="en-US"/>
          </a:p>
        </p:txBody>
      </p:sp>
      <p:pic>
        <p:nvPicPr>
          <p:cNvPr id="6" name="Image 5" descr="passportcontrol.jpg"/>
          <p:cNvPicPr>
            <a:picLocks noChangeAspect="1"/>
          </p:cNvPicPr>
          <p:nvPr/>
        </p:nvPicPr>
        <p:blipFill>
          <a:blip r:embed="rId2" cstate="print"/>
          <a:stretch>
            <a:fillRect/>
          </a:stretch>
        </p:blipFill>
        <p:spPr>
          <a:xfrm>
            <a:off x="199062" y="0"/>
            <a:ext cx="8745876" cy="6858000"/>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smtClean="0"/>
              <a:t>Risks and Respond</a:t>
            </a:r>
            <a:endParaRPr lang="en-US" dirty="0"/>
          </a:p>
        </p:txBody>
      </p:sp>
      <p:sp>
        <p:nvSpPr>
          <p:cNvPr id="3" name="Espace réservé du contenu 2"/>
          <p:cNvSpPr>
            <a:spLocks noGrp="1"/>
          </p:cNvSpPr>
          <p:nvPr>
            <p:ph idx="1"/>
          </p:nvPr>
        </p:nvSpPr>
        <p:spPr>
          <a:xfrm>
            <a:off x="35952" y="1196752"/>
            <a:ext cx="8352472" cy="5040000"/>
          </a:xfrm>
        </p:spPr>
        <p:txBody>
          <a:bodyPr/>
          <a:lstStyle/>
          <a:p>
            <a:pPr marL="285750" indent="-285750">
              <a:buFont typeface="Arial" panose="020B0604020202020204" pitchFamily="34" charset="0"/>
              <a:buChar char="•"/>
            </a:pPr>
            <a:r>
              <a:rPr lang="en-GB" sz="2400" dirty="0" smtClean="0"/>
              <a:t>2,653 firearms in carry-on bags were detected at airport security checkpoints across the United States, an increase of more than 16% from 2014*</a:t>
            </a:r>
          </a:p>
          <a:p>
            <a:pPr marL="285750" indent="-285750">
              <a:buFont typeface="Arial" panose="020B0604020202020204" pitchFamily="34" charset="0"/>
              <a:buChar char="•"/>
            </a:pPr>
            <a:r>
              <a:rPr lang="en-GB" sz="2400" dirty="0" smtClean="0"/>
              <a:t>More than 80 countries utilize e-passport programs using biometric identification systems </a:t>
            </a:r>
          </a:p>
          <a:p>
            <a:pPr marL="742950" lvl="1" indent="-285750">
              <a:buFont typeface="Arial" panose="020B0604020202020204" pitchFamily="34" charset="0"/>
              <a:buChar char="•"/>
            </a:pPr>
            <a:r>
              <a:rPr lang="en-GB" sz="2400" dirty="0" smtClean="0"/>
              <a:t>Cost-effective</a:t>
            </a:r>
          </a:p>
          <a:p>
            <a:pPr marL="742950" lvl="1" indent="-285750">
              <a:buFont typeface="Arial" panose="020B0604020202020204" pitchFamily="34" charset="0"/>
              <a:buChar char="•"/>
            </a:pPr>
            <a:r>
              <a:rPr lang="en-GB" sz="2400" dirty="0" smtClean="0"/>
              <a:t>Fast</a:t>
            </a:r>
          </a:p>
          <a:p>
            <a:pPr marL="742950" lvl="1" indent="-285750">
              <a:buFont typeface="Arial" panose="020B0604020202020204" pitchFamily="34" charset="0"/>
              <a:buChar char="•"/>
            </a:pPr>
            <a:r>
              <a:rPr lang="en-GB" sz="2400" dirty="0" smtClean="0"/>
              <a:t>Accurate</a:t>
            </a:r>
          </a:p>
          <a:p>
            <a:pPr marL="742950" lvl="1" indent="-285750">
              <a:buFont typeface="Arial" panose="020B0604020202020204" pitchFamily="34" charset="0"/>
              <a:buChar char="•"/>
            </a:pPr>
            <a:endParaRPr lang="en-GB" sz="2400" dirty="0" smtClean="0"/>
          </a:p>
          <a:p>
            <a:pPr marL="742950" lvl="1" indent="-285750">
              <a:buFont typeface="Arial" panose="020B0604020202020204" pitchFamily="34" charset="0"/>
              <a:buChar char="•"/>
            </a:pPr>
            <a:endParaRPr lang="en-GB" sz="2400" dirty="0" smtClean="0"/>
          </a:p>
          <a:p>
            <a:pPr marL="285750" indent="-285750">
              <a:buFont typeface="Arial" panose="020B0604020202020204" pitchFamily="34" charset="0"/>
              <a:buChar char="•"/>
            </a:pPr>
            <a:r>
              <a:rPr lang="en-GB" sz="2400" dirty="0" smtClean="0"/>
              <a:t>Airports that deploy multimodal biometric system result in a faster and more accurate immigration checking</a:t>
            </a:r>
          </a:p>
          <a:p>
            <a:endParaRPr lang="en-US" sz="2400" dirty="0"/>
          </a:p>
        </p:txBody>
      </p:sp>
      <p:pic>
        <p:nvPicPr>
          <p:cNvPr id="4" name="Image 3" descr="queue aux controles.jpg"/>
          <p:cNvPicPr>
            <a:picLocks noChangeAspect="1"/>
          </p:cNvPicPr>
          <p:nvPr/>
        </p:nvPicPr>
        <p:blipFill>
          <a:blip r:embed="rId2" cstate="print"/>
          <a:stretch>
            <a:fillRect/>
          </a:stretch>
        </p:blipFill>
        <p:spPr>
          <a:xfrm>
            <a:off x="4860032" y="2780928"/>
            <a:ext cx="3471271" cy="2311921"/>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err="1" smtClean="0"/>
              <a:t>Worldwide</a:t>
            </a:r>
            <a:r>
              <a:rPr lang="fr-FR" dirty="0" smtClean="0"/>
              <a:t> initiatives</a:t>
            </a:r>
            <a:endParaRPr lang="en-US" dirty="0"/>
          </a:p>
        </p:txBody>
      </p:sp>
      <p:sp>
        <p:nvSpPr>
          <p:cNvPr id="3" name="Espace réservé du contenu 2"/>
          <p:cNvSpPr>
            <a:spLocks noGrp="1"/>
          </p:cNvSpPr>
          <p:nvPr>
            <p:ph idx="1"/>
          </p:nvPr>
        </p:nvSpPr>
        <p:spPr>
          <a:xfrm>
            <a:off x="468000" y="1196752"/>
            <a:ext cx="8352472" cy="5175248"/>
          </a:xfrm>
        </p:spPr>
        <p:txBody>
          <a:bodyPr/>
          <a:lstStyle/>
          <a:p>
            <a:pPr marL="342900" lvl="1" indent="-342900">
              <a:buFont typeface="Wingdings" panose="05000000000000000000" pitchFamily="2" charset="2"/>
              <a:buChar char="§"/>
            </a:pPr>
            <a:r>
              <a:rPr lang="fr-FR" dirty="0" err="1" smtClean="0"/>
              <a:t>Peru</a:t>
            </a:r>
            <a:r>
              <a:rPr lang="fr-FR" dirty="0" smtClean="0"/>
              <a:t> (</a:t>
            </a:r>
            <a:r>
              <a:rPr lang="en-US" sz="1800" dirty="0" smtClean="0"/>
              <a:t>8th February 2016</a:t>
            </a:r>
            <a:r>
              <a:rPr lang="fr-FR" dirty="0" smtClean="0"/>
              <a:t>)</a:t>
            </a:r>
            <a:endParaRPr lang="en-US" dirty="0" smtClean="0"/>
          </a:p>
          <a:p>
            <a:pPr lvl="1"/>
            <a:r>
              <a:rPr lang="en-US" sz="1800" dirty="0" smtClean="0"/>
              <a:t>In the next three years; 1.6 Million biometric passports are to be issued, for Peruvians to be able to travel the </a:t>
            </a:r>
            <a:r>
              <a:rPr lang="en-US" sz="1800" dirty="0" err="1" smtClean="0"/>
              <a:t>Eurozone</a:t>
            </a:r>
            <a:r>
              <a:rPr lang="en-US" sz="1800" dirty="0" smtClean="0"/>
              <a:t> without visa up to 90 days.</a:t>
            </a:r>
          </a:p>
          <a:p>
            <a:pPr marL="342900" lvl="1" indent="-342900">
              <a:buFont typeface="Wingdings" panose="05000000000000000000" pitchFamily="2" charset="2"/>
              <a:buChar char="§"/>
            </a:pPr>
            <a:r>
              <a:rPr lang="fr-FR" dirty="0" smtClean="0"/>
              <a:t>Singapore (</a:t>
            </a:r>
            <a:r>
              <a:rPr lang="en-US" sz="1800" dirty="0" smtClean="0"/>
              <a:t>5th May 2016=</a:t>
            </a:r>
            <a:endParaRPr lang="fr-FR" dirty="0" smtClean="0"/>
          </a:p>
          <a:p>
            <a:pPr lvl="1"/>
            <a:r>
              <a:rPr lang="en-US" sz="1800" dirty="0" smtClean="0"/>
              <a:t>120.000 passengers in April 2015 (Tanah </a:t>
            </a:r>
            <a:r>
              <a:rPr lang="en-US" sz="1800" dirty="0" err="1" smtClean="0"/>
              <a:t>Merah</a:t>
            </a:r>
            <a:r>
              <a:rPr lang="en-US" sz="1800" dirty="0" smtClean="0"/>
              <a:t> Ferry Terminal)</a:t>
            </a:r>
          </a:p>
          <a:p>
            <a:pPr lvl="1"/>
            <a:r>
              <a:rPr lang="en-US" sz="1800" dirty="0" smtClean="0"/>
              <a:t>Enhanced security, faster service are being experienced</a:t>
            </a:r>
          </a:p>
          <a:p>
            <a:r>
              <a:rPr lang="fr-FR" dirty="0" err="1" smtClean="0"/>
              <a:t>Moldava</a:t>
            </a:r>
            <a:r>
              <a:rPr lang="fr-FR" dirty="0" smtClean="0"/>
              <a:t> (</a:t>
            </a:r>
            <a:r>
              <a:rPr lang="en-US" sz="1800" dirty="0" smtClean="0"/>
              <a:t>9th May 2016)</a:t>
            </a:r>
            <a:endParaRPr lang="fr-FR" dirty="0" smtClean="0"/>
          </a:p>
          <a:p>
            <a:pPr lvl="1"/>
            <a:r>
              <a:rPr lang="en-US" sz="1800" dirty="0" smtClean="0"/>
              <a:t>Updating and modernizing the ID documents. </a:t>
            </a:r>
          </a:p>
          <a:p>
            <a:pPr lvl="1"/>
            <a:r>
              <a:rPr lang="en-US" sz="1800" dirty="0" err="1" smtClean="0"/>
              <a:t>Multimodel</a:t>
            </a:r>
            <a:r>
              <a:rPr lang="en-US" sz="1800" dirty="0" smtClean="0"/>
              <a:t> biometry being used</a:t>
            </a:r>
          </a:p>
          <a:p>
            <a:pPr marL="342900" lvl="1" indent="-342900">
              <a:buFont typeface="Wingdings" panose="05000000000000000000" pitchFamily="2" charset="2"/>
              <a:buChar char="§"/>
            </a:pPr>
            <a:r>
              <a:rPr lang="fr-FR" dirty="0" smtClean="0"/>
              <a:t>Ireland (</a:t>
            </a:r>
            <a:r>
              <a:rPr lang="en-US" sz="1800" dirty="0" smtClean="0"/>
              <a:t>18th April 2016)</a:t>
            </a:r>
            <a:endParaRPr lang="fr-FR" dirty="0" smtClean="0"/>
          </a:p>
          <a:p>
            <a:pPr lvl="1"/>
            <a:r>
              <a:rPr lang="en-US" sz="1800" dirty="0" smtClean="0"/>
              <a:t>ABC at Dublin Airport </a:t>
            </a:r>
          </a:p>
          <a:p>
            <a:pPr lvl="1"/>
            <a:r>
              <a:rPr lang="en-US" sz="1800" dirty="0" smtClean="0"/>
              <a:t>Up to 1.000 passengers per day</a:t>
            </a:r>
          </a:p>
          <a:p>
            <a:pPr lvl="1"/>
            <a:r>
              <a:rPr lang="en-US" sz="1800" dirty="0" smtClean="0"/>
              <a:t>App. 7,5 seconds per passenger</a:t>
            </a:r>
          </a:p>
          <a:p>
            <a:pPr lvl="1"/>
            <a:r>
              <a:rPr lang="en-US" sz="1800" dirty="0" err="1" smtClean="0"/>
              <a:t>Multimodel</a:t>
            </a:r>
            <a:r>
              <a:rPr lang="en-US" sz="1800" dirty="0" smtClean="0"/>
              <a:t> biometry used</a:t>
            </a:r>
          </a:p>
          <a:p>
            <a:pPr lvl="1"/>
            <a:r>
              <a:rPr lang="en-US" sz="1800" dirty="0" err="1" smtClean="0"/>
              <a:t>NeoFace</a:t>
            </a:r>
            <a:r>
              <a:rPr lang="en-US" sz="1800" dirty="0" smtClean="0"/>
              <a:t> recognition software is used (high accuracy and selectivity regardless of the database size and image quality )</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https://s14-eu5.ixquick.com/cgi-bin/serveimage?url=http%3A%2F%2Fwww.airport-business.com%2Fwp-content%2Fuploads%2F2013%2F06%2Fautomated-border-control-image-2-new.png&amp;sp=55c92ac275087cef55d40bd300368513"/>
          <p:cNvPicPr>
            <a:picLocks noChangeAspect="1" noChangeArrowheads="1"/>
          </p:cNvPicPr>
          <p:nvPr/>
        </p:nvPicPr>
        <p:blipFill>
          <a:blip r:embed="rId2" cstate="print"/>
          <a:srcRect/>
          <a:stretch>
            <a:fillRect/>
          </a:stretch>
        </p:blipFill>
        <p:spPr bwMode="auto">
          <a:xfrm>
            <a:off x="6444208" y="3933056"/>
            <a:ext cx="2495550" cy="2543175"/>
          </a:xfrm>
          <a:prstGeom prst="rect">
            <a:avLst/>
          </a:prstGeom>
          <a:noFill/>
        </p:spPr>
      </p:pic>
      <p:sp>
        <p:nvSpPr>
          <p:cNvPr id="2" name="Titre 1"/>
          <p:cNvSpPr>
            <a:spLocks noGrp="1"/>
          </p:cNvSpPr>
          <p:nvPr>
            <p:ph type="title"/>
          </p:nvPr>
        </p:nvSpPr>
        <p:spPr>
          <a:xfrm>
            <a:off x="468000" y="144000"/>
            <a:ext cx="6480264" cy="828000"/>
          </a:xfrm>
        </p:spPr>
        <p:txBody>
          <a:bodyPr/>
          <a:lstStyle/>
          <a:p>
            <a:r>
              <a:rPr lang="en-US" dirty="0" smtClean="0"/>
              <a:t>Automated Border Control (ABC) in Europe </a:t>
            </a:r>
            <a:r>
              <a:rPr lang="en-US" sz="2000" dirty="0" smtClean="0"/>
              <a:t>(BSI - ICAO MRTD Symposium, Montreal, 16 October 2015)</a:t>
            </a:r>
            <a:endParaRPr lang="en-US" sz="2000" dirty="0"/>
          </a:p>
        </p:txBody>
      </p:sp>
      <p:sp>
        <p:nvSpPr>
          <p:cNvPr id="3" name="Espace réservé du contenu 2"/>
          <p:cNvSpPr>
            <a:spLocks noGrp="1"/>
          </p:cNvSpPr>
          <p:nvPr>
            <p:ph idx="1"/>
          </p:nvPr>
        </p:nvSpPr>
        <p:spPr/>
        <p:txBody>
          <a:bodyPr/>
          <a:lstStyle/>
          <a:p>
            <a:r>
              <a:rPr lang="en-US" dirty="0" smtClean="0"/>
              <a:t>15 European countries have ABC in operation (figures from 2014) </a:t>
            </a:r>
          </a:p>
          <a:p>
            <a:pPr lvl="1"/>
            <a:r>
              <a:rPr lang="en-US" dirty="0" smtClean="0"/>
              <a:t>Total number of </a:t>
            </a:r>
            <a:r>
              <a:rPr lang="en-US" dirty="0" err="1" smtClean="0"/>
              <a:t>eGates</a:t>
            </a:r>
            <a:r>
              <a:rPr lang="en-US" dirty="0" smtClean="0"/>
              <a:t> : ≈ 450 </a:t>
            </a:r>
          </a:p>
          <a:p>
            <a:pPr lvl="1"/>
            <a:r>
              <a:rPr lang="en-US" dirty="0" smtClean="0"/>
              <a:t>Total </a:t>
            </a:r>
            <a:r>
              <a:rPr lang="en-US" dirty="0" err="1" smtClean="0"/>
              <a:t>pax</a:t>
            </a:r>
            <a:r>
              <a:rPr lang="en-US" dirty="0" smtClean="0"/>
              <a:t> throughput :≈  25 million </a:t>
            </a:r>
          </a:p>
          <a:p>
            <a:r>
              <a:rPr lang="en-US" dirty="0" smtClean="0"/>
              <a:t>Target group: EU/EEA/CH citizens (32 countries) </a:t>
            </a:r>
          </a:p>
          <a:p>
            <a:pPr lvl="1"/>
            <a:r>
              <a:rPr lang="en-US" dirty="0" smtClean="0"/>
              <a:t>Extension to selected “Third Country Nationals” in some countries</a:t>
            </a:r>
          </a:p>
          <a:p>
            <a:r>
              <a:rPr lang="en-US" dirty="0" smtClean="0"/>
              <a:t>Token: </a:t>
            </a:r>
            <a:r>
              <a:rPr lang="en-US" dirty="0" err="1" smtClean="0"/>
              <a:t>ePassport</a:t>
            </a:r>
            <a:endParaRPr lang="en-US" dirty="0" smtClean="0"/>
          </a:p>
          <a:p>
            <a:pPr lvl="1"/>
            <a:r>
              <a:rPr lang="en-US" dirty="0" smtClean="0"/>
              <a:t>In addition national ID cards in some countries</a:t>
            </a:r>
          </a:p>
          <a:p>
            <a:r>
              <a:rPr lang="en-US" dirty="0" smtClean="0"/>
              <a:t>Biometric modality: primarily face </a:t>
            </a:r>
          </a:p>
          <a:p>
            <a:pPr lvl="1"/>
            <a:r>
              <a:rPr lang="en-US" dirty="0" err="1" smtClean="0"/>
              <a:t>Multibiometrics</a:t>
            </a:r>
            <a:r>
              <a:rPr lang="en-US" dirty="0" smtClean="0"/>
              <a:t> (face and fingerprint) applied in some countries </a:t>
            </a:r>
          </a:p>
          <a:p>
            <a:pPr lvl="1"/>
            <a:r>
              <a:rPr lang="en-US" dirty="0" smtClean="0"/>
              <a:t>“Fingerprint only” is applied in two countries</a:t>
            </a:r>
          </a:p>
          <a:p>
            <a:endParaRPr lang="en-US"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8000" y="144000"/>
            <a:ext cx="7128336" cy="828000"/>
          </a:xfrm>
        </p:spPr>
        <p:txBody>
          <a:bodyPr/>
          <a:lstStyle/>
          <a:p>
            <a:r>
              <a:rPr lang="en-US" dirty="0" smtClean="0"/>
              <a:t>ABC and Beyond: </a:t>
            </a:r>
            <a:br>
              <a:rPr lang="en-US" dirty="0" smtClean="0"/>
            </a:br>
            <a:r>
              <a:rPr lang="en-US" dirty="0" smtClean="0"/>
              <a:t>Trends in Travel Processes (ICAO Symposium)</a:t>
            </a:r>
            <a:endParaRPr lang="en-US" dirty="0"/>
          </a:p>
        </p:txBody>
      </p:sp>
      <p:sp>
        <p:nvSpPr>
          <p:cNvPr id="3" name="Espace réservé du contenu 2"/>
          <p:cNvSpPr>
            <a:spLocks noGrp="1"/>
          </p:cNvSpPr>
          <p:nvPr>
            <p:ph idx="1"/>
          </p:nvPr>
        </p:nvSpPr>
        <p:spPr/>
        <p:txBody>
          <a:bodyPr numCol="2"/>
          <a:lstStyle/>
          <a:p>
            <a:r>
              <a:rPr lang="en-US" dirty="0" smtClean="0"/>
              <a:t>The Past </a:t>
            </a:r>
          </a:p>
          <a:p>
            <a:pPr lvl="1"/>
            <a:r>
              <a:rPr lang="en-US" dirty="0" smtClean="0"/>
              <a:t>Hand Written/Typed c1915 </a:t>
            </a:r>
          </a:p>
          <a:p>
            <a:pPr lvl="1"/>
            <a:r>
              <a:rPr lang="en-US" dirty="0" smtClean="0"/>
              <a:t>Machine Readable c1980 </a:t>
            </a:r>
          </a:p>
          <a:p>
            <a:pPr lvl="1"/>
            <a:r>
              <a:rPr lang="en-US" dirty="0" smtClean="0"/>
              <a:t>Electronic c2005 </a:t>
            </a:r>
          </a:p>
          <a:p>
            <a:pPr lvl="1"/>
            <a:r>
              <a:rPr lang="en-US" dirty="0" smtClean="0"/>
              <a:t>Passport Cards</a:t>
            </a:r>
          </a:p>
          <a:p>
            <a:r>
              <a:rPr lang="en-US" dirty="0" smtClean="0"/>
              <a:t>The Future </a:t>
            </a:r>
          </a:p>
          <a:p>
            <a:pPr lvl="1"/>
            <a:r>
              <a:rPr lang="en-US" dirty="0" smtClean="0"/>
              <a:t>Digital Identities </a:t>
            </a:r>
          </a:p>
          <a:p>
            <a:pPr lvl="2"/>
            <a:r>
              <a:rPr lang="en-US" dirty="0" smtClean="0"/>
              <a:t>Mobile ID</a:t>
            </a:r>
          </a:p>
          <a:p>
            <a:pPr lvl="3"/>
            <a:r>
              <a:rPr lang="en-US" dirty="0" smtClean="0"/>
              <a:t>Smartphone Passports</a:t>
            </a:r>
          </a:p>
          <a:p>
            <a:pPr lvl="2"/>
            <a:r>
              <a:rPr lang="en-US" dirty="0" smtClean="0"/>
              <a:t>Virtual ID</a:t>
            </a:r>
          </a:p>
          <a:p>
            <a:pPr lvl="3"/>
            <a:r>
              <a:rPr lang="en-US" dirty="0" smtClean="0"/>
              <a:t>Cloud Passports</a:t>
            </a:r>
          </a:p>
          <a:p>
            <a:endParaRPr lang="en-US" dirty="0" smtClean="0"/>
          </a:p>
          <a:p>
            <a:endParaRPr lang="en-US" dirty="0" smtClean="0"/>
          </a:p>
          <a:p>
            <a:endParaRPr lang="en-US" dirty="0" smtClean="0"/>
          </a:p>
          <a:p>
            <a:r>
              <a:rPr lang="en-US" dirty="0" smtClean="0"/>
              <a:t>Global market for Personal ID credentials: $8.7 billion in 2016</a:t>
            </a:r>
          </a:p>
          <a:p>
            <a:r>
              <a:rPr lang="en-US" dirty="0" smtClean="0"/>
              <a:t>forecast to reach $9.7 billion by 2021 (</a:t>
            </a:r>
            <a:r>
              <a:rPr lang="en-US" dirty="0" err="1" smtClean="0"/>
              <a:t>Smithers</a:t>
            </a:r>
            <a:r>
              <a:rPr lang="en-US" dirty="0" smtClean="0"/>
              <a:t> group 2016).</a:t>
            </a:r>
          </a:p>
          <a:p>
            <a:pPr lvl="1"/>
            <a:r>
              <a:rPr lang="en-US" dirty="0" smtClean="0"/>
              <a:t>technology drivers will help transform the outlook for passports, national ID cards, driving </a:t>
            </a:r>
            <a:r>
              <a:rPr lang="en-US" dirty="0" err="1" smtClean="0"/>
              <a:t>licences</a:t>
            </a:r>
            <a:r>
              <a:rPr lang="en-US" dirty="0" smtClean="0"/>
              <a:t> and visas. </a:t>
            </a:r>
          </a:p>
          <a:p>
            <a:pPr lvl="1"/>
            <a:r>
              <a:rPr lang="en-US" dirty="0" smtClean="0"/>
              <a:t>impact of digital identities and of biometric verification on business investment across the sector. </a:t>
            </a:r>
          </a:p>
          <a:p>
            <a:pPr lvl="1"/>
            <a:endParaRPr lang="en-US"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err="1" smtClean="0"/>
              <a:t>Market</a:t>
            </a:r>
            <a:r>
              <a:rPr lang="fr-FR" dirty="0" smtClean="0"/>
              <a:t> (</a:t>
            </a:r>
            <a:r>
              <a:rPr lang="fr-FR" dirty="0" err="1" smtClean="0"/>
              <a:t>PassPorts</a:t>
            </a:r>
            <a:r>
              <a:rPr lang="fr-FR" dirty="0" smtClean="0"/>
              <a:t>)</a:t>
            </a:r>
            <a:endParaRPr lang="en-US" dirty="0"/>
          </a:p>
        </p:txBody>
      </p:sp>
      <p:sp>
        <p:nvSpPr>
          <p:cNvPr id="3" name="Espace réservé du contenu 2"/>
          <p:cNvSpPr>
            <a:spLocks noGrp="1"/>
          </p:cNvSpPr>
          <p:nvPr>
            <p:ph idx="1"/>
          </p:nvPr>
        </p:nvSpPr>
        <p:spPr/>
        <p:txBody>
          <a:bodyPr/>
          <a:lstStyle/>
          <a:p>
            <a:pPr lvl="0"/>
            <a:r>
              <a:rPr lang="en-US" dirty="0" smtClean="0"/>
              <a:t>Passports are no more a subject of credential only, but of integrated end-to-end solutions.</a:t>
            </a:r>
          </a:p>
          <a:p>
            <a:r>
              <a:rPr lang="fr-FR" dirty="0" smtClean="0"/>
              <a:t>Under </a:t>
            </a:r>
            <a:r>
              <a:rPr lang="fr-FR" dirty="0" err="1" smtClean="0"/>
              <a:t>ICAO’s</a:t>
            </a:r>
            <a:r>
              <a:rPr lang="fr-FR" dirty="0" smtClean="0"/>
              <a:t> initiative and control the 3</a:t>
            </a:r>
            <a:r>
              <a:rPr lang="fr-FR" baseline="30000" dirty="0" smtClean="0"/>
              <a:t>rd</a:t>
            </a:r>
            <a:r>
              <a:rPr lang="fr-FR" dirty="0" smtClean="0"/>
              <a:t> </a:t>
            </a:r>
            <a:r>
              <a:rPr lang="fr-FR" dirty="0" err="1" smtClean="0"/>
              <a:t>generation</a:t>
            </a:r>
            <a:r>
              <a:rPr lang="fr-FR" dirty="0" smtClean="0"/>
              <a:t> of </a:t>
            </a:r>
            <a:r>
              <a:rPr lang="fr-FR" dirty="0" err="1" smtClean="0"/>
              <a:t>ePassports</a:t>
            </a:r>
            <a:r>
              <a:rPr lang="fr-FR" dirty="0" smtClean="0"/>
              <a:t> continues to </a:t>
            </a:r>
            <a:r>
              <a:rPr lang="fr-FR" dirty="0" err="1" smtClean="0"/>
              <a:t>be</a:t>
            </a:r>
            <a:r>
              <a:rPr lang="fr-FR" dirty="0" smtClean="0"/>
              <a:t> </a:t>
            </a:r>
            <a:r>
              <a:rPr lang="fr-FR" dirty="0" err="1" smtClean="0"/>
              <a:t>adopted</a:t>
            </a:r>
            <a:r>
              <a:rPr lang="fr-FR" dirty="0" smtClean="0"/>
              <a:t> by a </a:t>
            </a:r>
            <a:r>
              <a:rPr lang="fr-FR" dirty="0" err="1" smtClean="0"/>
              <a:t>growing</a:t>
            </a:r>
            <a:r>
              <a:rPr lang="fr-FR" dirty="0" smtClean="0"/>
              <a:t> </a:t>
            </a:r>
            <a:r>
              <a:rPr lang="fr-FR" dirty="0" err="1" smtClean="0"/>
              <a:t>number</a:t>
            </a:r>
            <a:r>
              <a:rPr lang="fr-FR" dirty="0" smtClean="0"/>
              <a:t> of countries. </a:t>
            </a:r>
            <a:r>
              <a:rPr lang="fr-FR" dirty="0" err="1" smtClean="0"/>
              <a:t>However</a:t>
            </a:r>
            <a:r>
              <a:rPr lang="fr-FR" dirty="0" smtClean="0"/>
              <a:t> </a:t>
            </a:r>
            <a:r>
              <a:rPr lang="fr-FR" dirty="0" err="1" smtClean="0"/>
              <a:t>only</a:t>
            </a:r>
            <a:r>
              <a:rPr lang="fr-FR" dirty="0" smtClean="0"/>
              <a:t> 120 countries issue </a:t>
            </a:r>
            <a:r>
              <a:rPr lang="fr-FR" dirty="0" err="1" smtClean="0"/>
              <a:t>ePassports</a:t>
            </a:r>
            <a:r>
              <a:rPr lang="fr-FR" dirty="0" smtClean="0"/>
              <a:t> as of 2016, i.e. about 60% of all countries </a:t>
            </a:r>
            <a:r>
              <a:rPr lang="fr-FR" dirty="0" err="1" smtClean="0"/>
              <a:t>worldwide</a:t>
            </a:r>
            <a:r>
              <a:rPr lang="fr-FR" dirty="0" smtClean="0"/>
              <a:t>.</a:t>
            </a:r>
            <a:endParaRPr lang="en-US" dirty="0"/>
          </a:p>
        </p:txBody>
      </p:sp>
      <p:pic>
        <p:nvPicPr>
          <p:cNvPr id="4" name="Picture 7" descr="P:\Marketing-ID\4-ID_Marketing_Operationnel\4.2-Restricted\3-ID Marcom tools &amp; brochures\5. Images Bank\ID images 2013\eID &amp; passports oct 2013\PHOTOS RETOUCHEES\IMG_7962_1 (2).jpg"/>
          <p:cNvPicPr>
            <a:picLocks noChangeAspect="1" noChangeArrowheads="1"/>
          </p:cNvPicPr>
          <p:nvPr/>
        </p:nvPicPr>
        <p:blipFill>
          <a:blip r:embed="rId2" cstate="print"/>
          <a:srcRect/>
          <a:stretch>
            <a:fillRect/>
          </a:stretch>
        </p:blipFill>
        <p:spPr bwMode="auto">
          <a:xfrm>
            <a:off x="5138546" y="3805497"/>
            <a:ext cx="1472438" cy="2088000"/>
          </a:xfrm>
          <a:prstGeom prst="rect">
            <a:avLst/>
          </a:prstGeom>
          <a:noFill/>
        </p:spPr>
      </p:pic>
      <p:pic>
        <p:nvPicPr>
          <p:cNvPr id="5" name="Picture 2" descr="P:\Marketing-ID\4-ID_Marketing_Operationnel\4.1-Private\2. Sales guide V2\Sales guide V2 - Work CDP\SUCCESS STORIES\Uzbekistan Passport\IMG_7922.jpg"/>
          <p:cNvPicPr>
            <a:picLocks noChangeAspect="1" noChangeArrowheads="1"/>
          </p:cNvPicPr>
          <p:nvPr/>
        </p:nvPicPr>
        <p:blipFill>
          <a:blip r:embed="rId3" cstate="print"/>
          <a:stretch>
            <a:fillRect/>
          </a:stretch>
        </p:blipFill>
        <p:spPr bwMode="auto">
          <a:xfrm>
            <a:off x="7236296" y="3574807"/>
            <a:ext cx="1440000" cy="2318690"/>
          </a:xfrm>
          <a:prstGeom prst="rect">
            <a:avLst/>
          </a:prstGeom>
          <a:noFill/>
        </p:spPr>
      </p:pic>
      <p:pic>
        <p:nvPicPr>
          <p:cNvPr id="6" name="Picture 6" descr="P:\Marketing-ID\4-ID_Marketing_Operationnel\4.2-Restricted\3-ID Marcom tools &amp; brochures\5. Images Bank\ID images 2013\eID &amp; passports oct 2013\PHOTOS RETOUCHEES\Nouvelle image (4).png"/>
          <p:cNvPicPr>
            <a:picLocks noChangeAspect="1" noChangeArrowheads="1"/>
          </p:cNvPicPr>
          <p:nvPr/>
        </p:nvPicPr>
        <p:blipFill>
          <a:blip r:embed="rId4" cstate="print"/>
          <a:srcRect/>
          <a:stretch>
            <a:fillRect/>
          </a:stretch>
        </p:blipFill>
        <p:spPr bwMode="auto">
          <a:xfrm>
            <a:off x="918927" y="3789040"/>
            <a:ext cx="1438827" cy="2104457"/>
          </a:xfrm>
          <a:prstGeom prst="rect">
            <a:avLst/>
          </a:prstGeom>
          <a:noFill/>
        </p:spPr>
      </p:pic>
      <p:pic>
        <p:nvPicPr>
          <p:cNvPr id="7" name="Picture 29"/>
          <p:cNvPicPr>
            <a:picLocks noChangeAspect="1" noChangeArrowheads="1"/>
          </p:cNvPicPr>
          <p:nvPr/>
        </p:nvPicPr>
        <p:blipFill>
          <a:blip r:embed="rId5" cstate="print"/>
          <a:srcRect/>
          <a:stretch>
            <a:fillRect/>
          </a:stretch>
        </p:blipFill>
        <p:spPr bwMode="auto">
          <a:xfrm>
            <a:off x="2983065" y="3853270"/>
            <a:ext cx="1530170" cy="2040227"/>
          </a:xfrm>
          <a:prstGeom prst="rect">
            <a:avLst/>
          </a:prstGeom>
          <a:noFill/>
          <a:ln w="9525" algn="ctr">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err="1" smtClean="0"/>
              <a:t>PassPorts</a:t>
            </a:r>
            <a:endParaRPr lang="en-US" dirty="0"/>
          </a:p>
        </p:txBody>
      </p:sp>
      <p:pic>
        <p:nvPicPr>
          <p:cNvPr id="4" name="Picture 6"/>
          <p:cNvPicPr>
            <a:picLocks noGrp="1"/>
          </p:cNvPicPr>
          <p:nvPr>
            <p:ph idx="1"/>
          </p:nvPr>
        </p:nvPicPr>
        <p:blipFill>
          <a:blip r:embed="rId2" cstate="screen"/>
          <a:srcRect/>
          <a:stretch>
            <a:fillRect/>
          </a:stretch>
        </p:blipFill>
        <p:spPr bwMode="auto">
          <a:xfrm>
            <a:off x="2627784" y="1484784"/>
            <a:ext cx="4377307" cy="1390008"/>
          </a:xfrm>
          <a:prstGeom prst="rect">
            <a:avLst/>
          </a:prstGeom>
          <a:noFill/>
          <a:ln w="9525">
            <a:noFill/>
            <a:miter lim="800000"/>
            <a:headEnd/>
            <a:tailEnd/>
          </a:ln>
        </p:spPr>
      </p:pic>
      <p:sp>
        <p:nvSpPr>
          <p:cNvPr id="5" name="ZoneTexte 4"/>
          <p:cNvSpPr txBox="1"/>
          <p:nvPr/>
        </p:nvSpPr>
        <p:spPr>
          <a:xfrm>
            <a:off x="899592" y="2924944"/>
            <a:ext cx="7632848" cy="2462213"/>
          </a:xfrm>
          <a:prstGeom prst="rect">
            <a:avLst/>
          </a:prstGeom>
          <a:noFill/>
        </p:spPr>
        <p:txBody>
          <a:bodyPr wrap="square" rtlCol="0">
            <a:spAutoFit/>
          </a:bodyPr>
          <a:lstStyle/>
          <a:p>
            <a:r>
              <a:rPr lang="en-US" sz="2200" dirty="0" smtClean="0">
                <a:latin typeface="Arial" panose="020B0604020202020204" pitchFamily="34" charset="0"/>
                <a:cs typeface="Arial" panose="020B0604020202020204" pitchFamily="34" charset="0"/>
              </a:rPr>
              <a:t>More than 600 millions e-Passports issued since 2015</a:t>
            </a:r>
          </a:p>
          <a:p>
            <a:endParaRPr lang="en-US" sz="2200" dirty="0" smtClean="0">
              <a:latin typeface="Arial" panose="020B0604020202020204" pitchFamily="34" charset="0"/>
              <a:cs typeface="Arial" panose="020B0604020202020204" pitchFamily="34" charset="0"/>
            </a:endParaRPr>
          </a:p>
          <a:p>
            <a:pPr lvl="0">
              <a:buClr>
                <a:srgbClr val="EE7F00"/>
              </a:buClr>
            </a:pPr>
            <a:r>
              <a:rPr lang="en-US" sz="2200" dirty="0" smtClean="0">
                <a:latin typeface="Arial" panose="020B0604020202020204" pitchFamily="34" charset="0"/>
                <a:cs typeface="Arial" panose="020B0604020202020204" pitchFamily="34" charset="0"/>
              </a:rPr>
              <a:t>Air travel Passenger increase more than 40% between 2010 and 2020</a:t>
            </a:r>
          </a:p>
          <a:p>
            <a:pPr>
              <a:buClr>
                <a:srgbClr val="EE7F00"/>
              </a:buClr>
            </a:pPr>
            <a:endParaRPr lang="en-US" sz="2200" dirty="0" smtClean="0">
              <a:latin typeface="Arial" panose="020B0604020202020204" pitchFamily="34" charset="0"/>
              <a:cs typeface="Arial" panose="020B0604020202020204" pitchFamily="34" charset="0"/>
            </a:endParaRPr>
          </a:p>
          <a:p>
            <a:pPr>
              <a:buClr>
                <a:srgbClr val="EE7F00"/>
              </a:buClr>
            </a:pPr>
            <a:r>
              <a:rPr lang="en-US" sz="2200" dirty="0" smtClean="0">
                <a:latin typeface="Arial" panose="020B0604020202020204" pitchFamily="34" charset="0"/>
                <a:cs typeface="Arial" panose="020B0604020202020204" pitchFamily="34" charset="0"/>
              </a:rPr>
              <a:t>More than 100 Airports and 38 countries use Automated Border Control</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err="1" smtClean="0"/>
              <a:t>Wellcome</a:t>
            </a:r>
            <a:endParaRPr lang="en-US" dirty="0"/>
          </a:p>
        </p:txBody>
      </p:sp>
      <p:pic>
        <p:nvPicPr>
          <p:cNvPr id="4" name="Espace réservé du contenu 3" descr="gemalto_logo_fullcol_HR_1.jpg"/>
          <p:cNvPicPr>
            <a:picLocks noGrp="1" noChangeAspect="1"/>
          </p:cNvPicPr>
          <p:nvPr>
            <p:ph idx="1"/>
          </p:nvPr>
        </p:nvPicPr>
        <p:blipFill>
          <a:blip r:embed="rId2" cstate="print"/>
          <a:stretch>
            <a:fillRect/>
          </a:stretch>
        </p:blipFill>
        <p:spPr>
          <a:xfrm>
            <a:off x="3131840" y="3068960"/>
            <a:ext cx="2589838" cy="791712"/>
          </a:xfrm>
        </p:spPr>
      </p:pic>
      <p:pic>
        <p:nvPicPr>
          <p:cNvPr id="5" name="Espace réservé du contenu 3" descr="Logo_id3_0.png"/>
          <p:cNvPicPr>
            <a:picLocks noChangeAspect="1"/>
          </p:cNvPicPr>
          <p:nvPr/>
        </p:nvPicPr>
        <p:blipFill>
          <a:blip r:embed="rId3" cstate="print"/>
          <a:stretch>
            <a:fillRect/>
          </a:stretch>
        </p:blipFill>
        <p:spPr>
          <a:xfrm>
            <a:off x="3635896" y="1052736"/>
            <a:ext cx="1871968" cy="1810600"/>
          </a:xfrm>
          <a:prstGeom prst="rect">
            <a:avLst/>
          </a:prstGeom>
        </p:spPr>
      </p:pic>
      <p:pic>
        <p:nvPicPr>
          <p:cNvPr id="6" name="Espace réservé du contenu 3" descr="EURECOM_logo_250x118_1.png"/>
          <p:cNvPicPr>
            <a:picLocks noChangeAspect="1"/>
          </p:cNvPicPr>
          <p:nvPr/>
        </p:nvPicPr>
        <p:blipFill>
          <a:blip r:embed="rId4" cstate="print"/>
          <a:stretch>
            <a:fillRect/>
          </a:stretch>
        </p:blipFill>
        <p:spPr>
          <a:xfrm>
            <a:off x="5904000" y="2780928"/>
            <a:ext cx="3240000" cy="1529280"/>
          </a:xfrm>
          <a:prstGeom prst="rect">
            <a:avLst/>
          </a:prstGeom>
        </p:spPr>
      </p:pic>
      <p:pic>
        <p:nvPicPr>
          <p:cNvPr id="7" name="Espace réservé du contenu 3" descr="logoTSPweb50_1.jpg"/>
          <p:cNvPicPr>
            <a:picLocks noChangeAspect="1"/>
          </p:cNvPicPr>
          <p:nvPr/>
        </p:nvPicPr>
        <p:blipFill>
          <a:blip r:embed="rId5" cstate="print"/>
          <a:stretch>
            <a:fillRect/>
          </a:stretch>
        </p:blipFill>
        <p:spPr>
          <a:xfrm>
            <a:off x="395536" y="2420888"/>
            <a:ext cx="2123976" cy="2123976"/>
          </a:xfrm>
          <a:prstGeom prst="rect">
            <a:avLst/>
          </a:prstGeom>
        </p:spPr>
      </p:pic>
      <p:pic>
        <p:nvPicPr>
          <p:cNvPr id="8" name="Espace réservé du contenu 3" descr="morpho.jpg"/>
          <p:cNvPicPr>
            <a:picLocks noChangeAspect="1"/>
          </p:cNvPicPr>
          <p:nvPr/>
        </p:nvPicPr>
        <p:blipFill>
          <a:blip r:embed="rId6" cstate="print"/>
          <a:stretch>
            <a:fillRect/>
          </a:stretch>
        </p:blipFill>
        <p:spPr>
          <a:xfrm>
            <a:off x="3707904" y="4365104"/>
            <a:ext cx="3240000" cy="1296000"/>
          </a:xfrm>
          <a:prstGeom prst="rect">
            <a:avLst/>
          </a:prstGeom>
        </p:spPr>
      </p:pic>
      <p:pic>
        <p:nvPicPr>
          <p:cNvPr id="9" name="Espace réservé du contenu 3" descr="OT_Signature_RVB_1000.png"/>
          <p:cNvPicPr>
            <a:picLocks noChangeAspect="1"/>
          </p:cNvPicPr>
          <p:nvPr/>
        </p:nvPicPr>
        <p:blipFill>
          <a:blip r:embed="rId7" cstate="print"/>
          <a:stretch>
            <a:fillRect/>
          </a:stretch>
        </p:blipFill>
        <p:spPr>
          <a:xfrm>
            <a:off x="0" y="4941168"/>
            <a:ext cx="3672000" cy="1454112"/>
          </a:xfrm>
          <a:prstGeom prst="rect">
            <a:avLst/>
          </a:prstGeom>
        </p:spPr>
      </p:pic>
      <p:pic>
        <p:nvPicPr>
          <p:cNvPr id="10" name="Picture 3" descr="mozaik3.jpg"/>
          <p:cNvPicPr>
            <a:picLocks noChangeAspect="1"/>
          </p:cNvPicPr>
          <p:nvPr/>
        </p:nvPicPr>
        <p:blipFill>
          <a:blip r:embed="rId8" cstate="print">
            <a:extLst>
              <a:ext uri="{28A0092B-C50C-407E-A947-70E740481C1C}">
                <a14:useLocalDpi xmlns="" xmlns:a14="http://schemas.microsoft.com/office/drawing/2010/main" val="0"/>
              </a:ext>
            </a:extLst>
          </a:blip>
          <a:stretch>
            <a:fillRect/>
          </a:stretch>
        </p:blipFill>
        <p:spPr>
          <a:xfrm>
            <a:off x="6876256" y="4940602"/>
            <a:ext cx="2267744" cy="1700808"/>
          </a:xfrm>
          <a:prstGeom prst="rect">
            <a:avLst/>
          </a:prstGeom>
        </p:spPr>
      </p:pic>
      <p:pic>
        <p:nvPicPr>
          <p:cNvPr id="11" name="Espace réservé du contenu 3" descr="proline_logo.png"/>
          <p:cNvPicPr>
            <a:picLocks noChangeAspect="1"/>
          </p:cNvPicPr>
          <p:nvPr/>
        </p:nvPicPr>
        <p:blipFill>
          <a:blip r:embed="rId9" cstate="print"/>
          <a:stretch>
            <a:fillRect/>
          </a:stretch>
        </p:blipFill>
        <p:spPr>
          <a:xfrm>
            <a:off x="5508104" y="1268760"/>
            <a:ext cx="3312000" cy="1236760"/>
          </a:xfrm>
          <a:prstGeom prst="rect">
            <a:avLst/>
          </a:prstGeom>
        </p:spPr>
      </p:pic>
      <p:pic>
        <p:nvPicPr>
          <p:cNvPr id="12" name="Picture 6"/>
          <p:cNvPicPr>
            <a:picLocks noChangeAspect="1"/>
          </p:cNvPicPr>
          <p:nvPr/>
        </p:nvPicPr>
        <p:blipFill>
          <a:blip r:embed="rId10" cstate="print">
            <a:extLst>
              <a:ext uri="{28A0092B-C50C-407E-A947-70E740481C1C}">
                <a14:useLocalDpi xmlns:a14="http://schemas.microsoft.com/office/drawing/2010/main" xmlns="" val="0"/>
              </a:ext>
            </a:extLst>
          </a:blip>
          <a:stretch>
            <a:fillRect/>
          </a:stretch>
        </p:blipFill>
        <p:spPr>
          <a:xfrm>
            <a:off x="1" y="1124744"/>
            <a:ext cx="3635896" cy="1152128"/>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8000" y="144000"/>
            <a:ext cx="6408256" cy="828000"/>
          </a:xfrm>
        </p:spPr>
        <p:txBody>
          <a:bodyPr/>
          <a:lstStyle/>
          <a:p>
            <a:r>
              <a:rPr lang="fr-FR" dirty="0" smtClean="0"/>
              <a:t>IDEA4SWIFT: </a:t>
            </a:r>
            <a:r>
              <a:rPr lang="en-US" dirty="0" smtClean="0"/>
              <a:t>towards Digital Innovation and the End-to-End Passenger Experience</a:t>
            </a:r>
            <a:endParaRPr lang="en-US" dirty="0"/>
          </a:p>
        </p:txBody>
      </p:sp>
      <p:sp>
        <p:nvSpPr>
          <p:cNvPr id="3" name="Espace réservé du contenu 2"/>
          <p:cNvSpPr>
            <a:spLocks noGrp="1"/>
          </p:cNvSpPr>
          <p:nvPr>
            <p:ph idx="1"/>
          </p:nvPr>
        </p:nvSpPr>
        <p:spPr/>
        <p:txBody>
          <a:bodyPr/>
          <a:lstStyle/>
          <a:p>
            <a:r>
              <a:rPr lang="en-US" dirty="0" smtClean="0"/>
              <a:t>Expectations of airline passengers </a:t>
            </a:r>
          </a:p>
          <a:p>
            <a:pPr lvl="1"/>
            <a:r>
              <a:rPr lang="en-US" dirty="0" smtClean="0"/>
              <a:t>how well an airline performs versus its direct competitors</a:t>
            </a:r>
          </a:p>
          <a:p>
            <a:pPr lvl="1"/>
            <a:r>
              <a:rPr lang="en-US" dirty="0" smtClean="0"/>
              <a:t>innovative products and services in one industry raise the bar for all industries.</a:t>
            </a:r>
          </a:p>
          <a:p>
            <a:r>
              <a:rPr lang="en-US" b="1" dirty="0" smtClean="0"/>
              <a:t>On Demand</a:t>
            </a:r>
          </a:p>
          <a:p>
            <a:pPr lvl="1"/>
            <a:r>
              <a:rPr lang="en-US" dirty="0" smtClean="0"/>
              <a:t>consumers’ appetite for greater convenience, speed, and simplicity</a:t>
            </a:r>
          </a:p>
          <a:p>
            <a:r>
              <a:rPr lang="en-US" b="1" dirty="0" smtClean="0"/>
              <a:t>Real-time</a:t>
            </a:r>
            <a:endParaRPr lang="en-US" dirty="0" smtClean="0"/>
          </a:p>
          <a:p>
            <a:pPr lvl="1"/>
            <a:r>
              <a:rPr lang="en-US" dirty="0" smtClean="0"/>
              <a:t>progress of their journey in real-time.</a:t>
            </a:r>
          </a:p>
          <a:p>
            <a:r>
              <a:rPr lang="en-US" b="1" dirty="0" smtClean="0"/>
              <a:t>End-to-end</a:t>
            </a:r>
            <a:endParaRPr lang="en-US" dirty="0" smtClean="0"/>
          </a:p>
          <a:p>
            <a:pPr lvl="1"/>
            <a:r>
              <a:rPr lang="en-US" dirty="0" smtClean="0"/>
              <a:t>evolve Airline app into a ‘digital travel companion’ in order to extend their service beyond just flying passengers from A to B.</a:t>
            </a:r>
          </a:p>
          <a:p>
            <a:r>
              <a:rPr lang="en-US" b="1" dirty="0" smtClean="0"/>
              <a:t>Digital eco-systems</a:t>
            </a:r>
          </a:p>
          <a:p>
            <a:pPr lvl="1"/>
            <a:r>
              <a:rPr lang="en-US" dirty="0" smtClean="0"/>
              <a:t>end-to-end digital travel ecosystem</a:t>
            </a:r>
          </a:p>
          <a:p>
            <a:endParaRPr lang="en-US" dirty="0"/>
          </a:p>
        </p:txBody>
      </p:sp>
      <p:pic>
        <p:nvPicPr>
          <p:cNvPr id="4" name="Image 3" descr="Connected-Traveller_on-demand_b680x344.jpg"/>
          <p:cNvPicPr>
            <a:picLocks noChangeAspect="1"/>
          </p:cNvPicPr>
          <p:nvPr/>
        </p:nvPicPr>
        <p:blipFill>
          <a:blip r:embed="rId2" cstate="print"/>
          <a:stretch>
            <a:fillRect/>
          </a:stretch>
        </p:blipFill>
        <p:spPr>
          <a:xfrm>
            <a:off x="6012160" y="5373216"/>
            <a:ext cx="2558815" cy="1294459"/>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err="1" smtClean="0"/>
              <a:t>Biometric</a:t>
            </a:r>
            <a:r>
              <a:rPr lang="fr-FR" dirty="0" smtClean="0"/>
              <a:t> </a:t>
            </a:r>
            <a:r>
              <a:rPr lang="fr-FR" dirty="0" err="1" smtClean="0"/>
              <a:t>Market</a:t>
            </a:r>
            <a:r>
              <a:rPr lang="fr-FR" dirty="0" smtClean="0"/>
              <a:t>: Convergence of </a:t>
            </a:r>
            <a:r>
              <a:rPr lang="fr-FR" dirty="0" err="1" smtClean="0"/>
              <a:t>Mobility</a:t>
            </a:r>
            <a:r>
              <a:rPr lang="fr-FR" dirty="0" smtClean="0"/>
              <a:t> and </a:t>
            </a:r>
            <a:r>
              <a:rPr lang="fr-FR" dirty="0" err="1" smtClean="0"/>
              <a:t>Privacy</a:t>
            </a:r>
            <a:endParaRPr lang="en-US" dirty="0"/>
          </a:p>
        </p:txBody>
      </p:sp>
      <p:sp>
        <p:nvSpPr>
          <p:cNvPr id="3" name="Espace réservé du contenu 2"/>
          <p:cNvSpPr>
            <a:spLocks noGrp="1"/>
          </p:cNvSpPr>
          <p:nvPr>
            <p:ph idx="1"/>
          </p:nvPr>
        </p:nvSpPr>
        <p:spPr/>
        <p:txBody>
          <a:bodyPr/>
          <a:lstStyle/>
          <a:p>
            <a:r>
              <a:rPr lang="en-US" dirty="0" smtClean="0"/>
              <a:t>By 2020, biometrics standard 100% of 3 billion consumer smart mobile devices sold each year.</a:t>
            </a:r>
          </a:p>
          <a:p>
            <a:r>
              <a:rPr lang="en-US" dirty="0" smtClean="0"/>
              <a:t>base of 4.8 billion, more than 89% biometrically enabled. </a:t>
            </a:r>
          </a:p>
          <a:p>
            <a:r>
              <a:rPr lang="en-US" dirty="0" smtClean="0"/>
              <a:t>more than 5.5 billion biometric apps downloaded annually, </a:t>
            </a:r>
          </a:p>
          <a:p>
            <a:r>
              <a:rPr lang="en-US" dirty="0" smtClean="0"/>
              <a:t>more than 800 billion transactions (Acuity Market Intelligence June 2015)</a:t>
            </a:r>
          </a:p>
          <a:p>
            <a:r>
              <a:rPr lang="fr-FR" dirty="0" err="1" smtClean="0"/>
              <a:t>Governemental</a:t>
            </a:r>
            <a:endParaRPr lang="fr-FR" dirty="0" smtClean="0"/>
          </a:p>
          <a:p>
            <a:pPr lvl="1"/>
            <a:r>
              <a:rPr lang="fr-FR" dirty="0" smtClean="0"/>
              <a:t>Border Control</a:t>
            </a:r>
          </a:p>
          <a:p>
            <a:pPr lvl="1"/>
            <a:r>
              <a:rPr lang="fr-FR" dirty="0" smtClean="0"/>
              <a:t>National ID</a:t>
            </a:r>
          </a:p>
          <a:p>
            <a:r>
              <a:rPr lang="fr-FR" dirty="0" smtClean="0"/>
              <a:t>Entreprise</a:t>
            </a:r>
          </a:p>
          <a:p>
            <a:pPr lvl="1"/>
            <a:r>
              <a:rPr lang="fr-FR" dirty="0" smtClean="0"/>
              <a:t>Access Control</a:t>
            </a:r>
          </a:p>
          <a:p>
            <a:pPr lvl="1"/>
            <a:r>
              <a:rPr lang="fr-FR" dirty="0" err="1" smtClean="0"/>
              <a:t>Private</a:t>
            </a:r>
            <a:r>
              <a:rPr lang="fr-FR" dirty="0" smtClean="0"/>
              <a:t>/Public Cloud</a:t>
            </a:r>
          </a:p>
          <a:p>
            <a:r>
              <a:rPr lang="fr-FR" dirty="0" err="1" smtClean="0"/>
              <a:t>Personal</a:t>
            </a:r>
            <a:endParaRPr lang="fr-FR" dirty="0" smtClean="0"/>
          </a:p>
          <a:p>
            <a:pPr lvl="1"/>
            <a:r>
              <a:rPr lang="fr-FR" dirty="0" err="1" smtClean="0"/>
              <a:t>Payments</a:t>
            </a:r>
            <a:r>
              <a:rPr lang="fr-FR" dirty="0" smtClean="0"/>
              <a:t>/transactions</a:t>
            </a:r>
            <a:endParaRPr lang="en-US" dirty="0" smtClean="0"/>
          </a:p>
          <a:p>
            <a:endParaRPr lang="fr-FR" dirty="0" smtClean="0"/>
          </a:p>
          <a:p>
            <a:endParaRPr lang="en-US" dirty="0"/>
          </a:p>
        </p:txBody>
      </p:sp>
      <p:pic>
        <p:nvPicPr>
          <p:cNvPr id="74756" name="Picture 4"/>
          <p:cNvPicPr>
            <a:picLocks noChangeAspect="1" noChangeArrowheads="1"/>
          </p:cNvPicPr>
          <p:nvPr/>
        </p:nvPicPr>
        <p:blipFill>
          <a:blip r:embed="rId2" cstate="print"/>
          <a:srcRect/>
          <a:stretch>
            <a:fillRect/>
          </a:stretch>
        </p:blipFill>
        <p:spPr bwMode="auto">
          <a:xfrm>
            <a:off x="3923928" y="3284984"/>
            <a:ext cx="5041458" cy="342072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smtClean="0"/>
              <a:t>Achievements</a:t>
            </a:r>
            <a:endParaRPr lang="en-US" dirty="0"/>
          </a:p>
        </p:txBody>
      </p:sp>
      <p:sp>
        <p:nvSpPr>
          <p:cNvPr id="3" name="Espace réservé du contenu 2"/>
          <p:cNvSpPr>
            <a:spLocks noGrp="1"/>
          </p:cNvSpPr>
          <p:nvPr>
            <p:ph idx="1"/>
          </p:nvPr>
        </p:nvSpPr>
        <p:spPr/>
        <p:txBody>
          <a:bodyPr/>
          <a:lstStyle/>
          <a:p>
            <a:r>
              <a:rPr lang="en-US" dirty="0" smtClean="0"/>
              <a:t>Match On Card- Card version for </a:t>
            </a:r>
            <a:r>
              <a:rPr lang="en-US" dirty="0" err="1" smtClean="0"/>
              <a:t>eBoarding</a:t>
            </a:r>
            <a:r>
              <a:rPr lang="en-US" dirty="0" smtClean="0"/>
              <a:t>  (</a:t>
            </a:r>
            <a:r>
              <a:rPr lang="en-US" dirty="0" err="1" smtClean="0"/>
              <a:t>Oberthur</a:t>
            </a:r>
            <a:r>
              <a:rPr lang="en-US" dirty="0" smtClean="0"/>
              <a:t>, ID3)</a:t>
            </a:r>
          </a:p>
          <a:p>
            <a:r>
              <a:rPr lang="en-US" dirty="0" smtClean="0"/>
              <a:t>The Development of the fusion engine (</a:t>
            </a:r>
            <a:r>
              <a:rPr lang="en-US" dirty="0" err="1" smtClean="0"/>
              <a:t>Mozaic</a:t>
            </a:r>
            <a:r>
              <a:rPr lang="en-US" dirty="0" smtClean="0"/>
              <a:t> with the support of </a:t>
            </a:r>
            <a:r>
              <a:rPr lang="en-US" dirty="0" err="1" smtClean="0"/>
              <a:t>Proline</a:t>
            </a:r>
            <a:r>
              <a:rPr lang="en-US" dirty="0" smtClean="0"/>
              <a:t>, </a:t>
            </a:r>
            <a:r>
              <a:rPr lang="en-US" dirty="0" err="1" smtClean="0"/>
              <a:t>Morpho</a:t>
            </a:r>
            <a:r>
              <a:rPr lang="en-US" dirty="0" smtClean="0"/>
              <a:t>, </a:t>
            </a:r>
            <a:r>
              <a:rPr lang="en-US" dirty="0" err="1" smtClean="0"/>
              <a:t>Eurecom</a:t>
            </a:r>
            <a:r>
              <a:rPr lang="en-US" dirty="0" smtClean="0"/>
              <a:t>)</a:t>
            </a:r>
          </a:p>
          <a:p>
            <a:r>
              <a:rPr lang="en-US" dirty="0" smtClean="0"/>
              <a:t>EURECOM worked on gender recognition</a:t>
            </a:r>
          </a:p>
          <a:p>
            <a:r>
              <a:rPr lang="en-US" dirty="0" smtClean="0"/>
              <a:t>3rd e-Passports </a:t>
            </a:r>
            <a:r>
              <a:rPr lang="en-US" dirty="0" err="1" smtClean="0"/>
              <a:t>Gemalto</a:t>
            </a:r>
            <a:r>
              <a:rPr lang="en-US" dirty="0" smtClean="0"/>
              <a:t> Very first interoperability test session in collaboration with </a:t>
            </a:r>
            <a:r>
              <a:rPr lang="en-US" dirty="0" err="1" smtClean="0"/>
              <a:t>Oberthur</a:t>
            </a:r>
            <a:r>
              <a:rPr lang="en-US" dirty="0" smtClean="0"/>
              <a:t> and </a:t>
            </a:r>
            <a:r>
              <a:rPr lang="en-US" dirty="0" err="1" smtClean="0"/>
              <a:t>Morpho</a:t>
            </a:r>
            <a:endParaRPr lang="en-US" dirty="0" smtClean="0"/>
          </a:p>
          <a:p>
            <a:r>
              <a:rPr lang="en-US" dirty="0" err="1" smtClean="0"/>
              <a:t>Eectronic</a:t>
            </a:r>
            <a:r>
              <a:rPr lang="en-US" dirty="0" smtClean="0"/>
              <a:t> </a:t>
            </a:r>
            <a:r>
              <a:rPr lang="en-US" dirty="0" smtClean="0"/>
              <a:t>visa application both on smart card and terminal (</a:t>
            </a:r>
            <a:r>
              <a:rPr lang="en-US" dirty="0" err="1" smtClean="0"/>
              <a:t>Smartsoft</a:t>
            </a:r>
            <a:r>
              <a:rPr lang="en-US" dirty="0" smtClean="0"/>
              <a:t>)</a:t>
            </a:r>
          </a:p>
          <a:p>
            <a:r>
              <a:rPr lang="en-US" dirty="0" smtClean="0"/>
              <a:t>High improvement of the fingerprint reconciliation for the product Finger-on-the-Fly(</a:t>
            </a:r>
            <a:r>
              <a:rPr lang="en-US" dirty="0" err="1" smtClean="0"/>
              <a:t>Morpho</a:t>
            </a:r>
            <a:r>
              <a:rPr lang="en-US" dirty="0" smtClean="0"/>
              <a:t>)</a:t>
            </a:r>
          </a:p>
          <a:p>
            <a:r>
              <a:rPr lang="en-US" dirty="0" smtClean="0"/>
              <a:t>Full recognition system of </a:t>
            </a:r>
            <a:r>
              <a:rPr lang="en-US" dirty="0" smtClean="0"/>
              <a:t>iris-at-a-distance </a:t>
            </a:r>
            <a:r>
              <a:rPr lang="en-US" dirty="0" smtClean="0"/>
              <a:t>- Full System of finger-vein verification </a:t>
            </a:r>
            <a:r>
              <a:rPr lang="en-US" dirty="0" smtClean="0"/>
              <a:t>system (TSP)</a:t>
            </a:r>
            <a:endParaRPr lang="en-US" dirty="0" smtClean="0"/>
          </a:p>
          <a:p>
            <a:endParaRPr lang="en-US"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Efforts</a:t>
            </a:r>
            <a:endParaRPr lang="en-US" dirty="0"/>
          </a:p>
        </p:txBody>
      </p:sp>
      <p:pic>
        <p:nvPicPr>
          <p:cNvPr id="108546" name="Picture 2"/>
          <p:cNvPicPr>
            <a:picLocks noGrp="1" noChangeAspect="1" noChangeArrowheads="1"/>
          </p:cNvPicPr>
          <p:nvPr>
            <p:ph idx="1"/>
          </p:nvPr>
        </p:nvPicPr>
        <p:blipFill>
          <a:blip r:embed="rId2" cstate="print"/>
          <a:srcRect/>
          <a:stretch>
            <a:fillRect/>
          </a:stretch>
        </p:blipFill>
        <p:spPr bwMode="auto">
          <a:xfrm>
            <a:off x="251521" y="1196752"/>
            <a:ext cx="8640960" cy="3888432"/>
          </a:xfrm>
          <a:prstGeom prst="rect">
            <a:avLst/>
          </a:prstGeom>
          <a:noFill/>
          <a:ln w="9525">
            <a:noFill/>
            <a:miter lim="800000"/>
            <a:headEnd/>
            <a:tailEnd/>
          </a:ln>
          <a:effec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descr="image1.jpeg"/>
          <p:cNvPicPr>
            <a:picLocks noChangeAspect="1"/>
          </p:cNvPicPr>
          <p:nvPr/>
        </p:nvPicPr>
        <p:blipFill>
          <a:blip r:embed="rId2" cstate="print"/>
          <a:stretch>
            <a:fillRect/>
          </a:stretch>
        </p:blipFill>
        <p:spPr>
          <a:xfrm>
            <a:off x="1908264" y="2780928"/>
            <a:ext cx="5040000" cy="3780000"/>
          </a:xfrm>
          <a:prstGeom prst="rect">
            <a:avLst/>
          </a:prstGeom>
        </p:spPr>
      </p:pic>
      <p:sp>
        <p:nvSpPr>
          <p:cNvPr id="3" name="Espace réservé du contenu 2"/>
          <p:cNvSpPr>
            <a:spLocks noGrp="1"/>
          </p:cNvSpPr>
          <p:nvPr>
            <p:ph idx="1"/>
          </p:nvPr>
        </p:nvSpPr>
        <p:spPr/>
        <p:txBody>
          <a:bodyPr>
            <a:normAutofit/>
          </a:bodyPr>
          <a:lstStyle/>
          <a:p>
            <a:pPr>
              <a:buFont typeface="Arial" pitchFamily="34" charset="0"/>
              <a:buChar char="•"/>
            </a:pPr>
            <a:r>
              <a:rPr lang="en-GB" b="1" dirty="0" smtClean="0"/>
              <a:t>General Assembly Meeting</a:t>
            </a:r>
          </a:p>
          <a:p>
            <a:pPr lvl="1">
              <a:buFont typeface="Arial" pitchFamily="34" charset="0"/>
              <a:buChar char="•"/>
            </a:pPr>
            <a:r>
              <a:rPr lang="en-GB" b="1" dirty="0" smtClean="0"/>
              <a:t>Istanbul June 2015 at </a:t>
            </a:r>
            <a:r>
              <a:rPr lang="en-GB" b="1" dirty="0" err="1" smtClean="0"/>
              <a:t>Proline</a:t>
            </a:r>
            <a:r>
              <a:rPr lang="en-GB" b="1" dirty="0" smtClean="0"/>
              <a:t> Premises</a:t>
            </a:r>
          </a:p>
          <a:p>
            <a:pPr lvl="1">
              <a:buFont typeface="Arial" pitchFamily="34" charset="0"/>
              <a:buChar char="•"/>
            </a:pPr>
            <a:r>
              <a:rPr lang="en-GB" b="1" dirty="0" smtClean="0"/>
              <a:t>La </a:t>
            </a:r>
            <a:r>
              <a:rPr lang="en-GB" b="1" dirty="0" err="1" smtClean="0"/>
              <a:t>Ciotat</a:t>
            </a:r>
            <a:r>
              <a:rPr lang="en-GB" b="1" dirty="0" smtClean="0"/>
              <a:t> October 2015 at </a:t>
            </a:r>
            <a:r>
              <a:rPr lang="en-GB" b="1" dirty="0" err="1" smtClean="0"/>
              <a:t>Gemalto</a:t>
            </a:r>
            <a:r>
              <a:rPr lang="en-GB" b="1" dirty="0" smtClean="0"/>
              <a:t> Premises</a:t>
            </a:r>
          </a:p>
          <a:p>
            <a:pPr lvl="1">
              <a:buFont typeface="Arial" pitchFamily="34" charset="0"/>
              <a:buChar char="•"/>
            </a:pPr>
            <a:r>
              <a:rPr lang="en-GB" b="1" dirty="0" err="1" smtClean="0"/>
              <a:t>Nanoinnov</a:t>
            </a:r>
            <a:r>
              <a:rPr lang="en-GB" b="1" dirty="0" smtClean="0"/>
              <a:t> (</a:t>
            </a:r>
            <a:r>
              <a:rPr lang="en-GB" b="1" dirty="0" err="1" smtClean="0"/>
              <a:t>Saclay</a:t>
            </a:r>
            <a:r>
              <a:rPr lang="en-GB" b="1" dirty="0" smtClean="0"/>
              <a:t>) January 2016 hosted by TSP</a:t>
            </a:r>
          </a:p>
          <a:p>
            <a:pPr lvl="1">
              <a:buFont typeface="Arial" pitchFamily="34" charset="0"/>
              <a:buChar char="•"/>
            </a:pPr>
            <a:endParaRPr lang="en-GB" b="1" dirty="0" smtClean="0"/>
          </a:p>
          <a:p>
            <a:pPr>
              <a:buNone/>
            </a:pPr>
            <a:endParaRPr lang="en-US" dirty="0"/>
          </a:p>
        </p:txBody>
      </p:sp>
      <p:sp>
        <p:nvSpPr>
          <p:cNvPr id="2" name="Titre 1"/>
          <p:cNvSpPr>
            <a:spLocks noGrp="1"/>
          </p:cNvSpPr>
          <p:nvPr>
            <p:ph type="title"/>
          </p:nvPr>
        </p:nvSpPr>
        <p:spPr/>
        <p:txBody>
          <a:bodyPr/>
          <a:lstStyle/>
          <a:p>
            <a:r>
              <a:rPr lang="fr-FR" dirty="0" smtClean="0"/>
              <a:t>WP1: Management</a:t>
            </a:r>
            <a:endParaRPr lang="en-US" dirty="0"/>
          </a:p>
        </p:txBody>
      </p:sp>
      <p:sp>
        <p:nvSpPr>
          <p:cNvPr id="5" name="Espace réservé du numéro de diapositive 4"/>
          <p:cNvSpPr>
            <a:spLocks noGrp="1"/>
          </p:cNvSpPr>
          <p:nvPr>
            <p:ph type="sldNum" sz="quarter" idx="4294967295"/>
          </p:nvPr>
        </p:nvSpPr>
        <p:spPr>
          <a:xfrm>
            <a:off x="7010400" y="6448425"/>
            <a:ext cx="2133600" cy="220663"/>
          </a:xfrm>
          <a:prstGeom prst="rect">
            <a:avLst/>
          </a:prstGeom>
        </p:spPr>
        <p:txBody>
          <a:bodyPr/>
          <a:lstStyle/>
          <a:p>
            <a:fld id="{474361AA-493E-4E65-B9D2-6FCCC8DCC5EF}" type="slidenum">
              <a:rPr lang="fr-FR" smtClean="0"/>
              <a:pPr/>
              <a:t>24</a:t>
            </a:fld>
            <a:endParaRPr lang="fr-F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p:txBody>
          <a:bodyPr/>
          <a:lstStyle/>
          <a:p>
            <a:endParaRPr lang="en-US" dirty="0"/>
          </a:p>
        </p:txBody>
      </p:sp>
      <p:sp>
        <p:nvSpPr>
          <p:cNvPr id="3" name="Titre 2"/>
          <p:cNvSpPr>
            <a:spLocks noGrp="1"/>
          </p:cNvSpPr>
          <p:nvPr>
            <p:ph type="title"/>
          </p:nvPr>
        </p:nvSpPr>
        <p:spPr/>
        <p:txBody>
          <a:bodyPr/>
          <a:lstStyle/>
          <a:p>
            <a:r>
              <a:rPr lang="fr-FR" dirty="0" smtClean="0"/>
              <a:t>Project original plan</a:t>
            </a:r>
            <a:endParaRPr lang="en-US" dirty="0"/>
          </a:p>
        </p:txBody>
      </p:sp>
      <p:pic>
        <p:nvPicPr>
          <p:cNvPr id="50180" name="Picture 4"/>
          <p:cNvPicPr>
            <a:picLocks noChangeAspect="1" noChangeArrowheads="1"/>
          </p:cNvPicPr>
          <p:nvPr/>
        </p:nvPicPr>
        <p:blipFill>
          <a:blip r:embed="rId2" cstate="print"/>
          <a:srcRect/>
          <a:stretch>
            <a:fillRect/>
          </a:stretch>
        </p:blipFill>
        <p:spPr bwMode="auto">
          <a:xfrm>
            <a:off x="595313" y="1827213"/>
            <a:ext cx="7953375" cy="32099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r>
              <a:rPr lang="fr-FR" dirty="0" smtClean="0"/>
              <a:t>Project </a:t>
            </a:r>
            <a:r>
              <a:rPr lang="fr-FR" dirty="0" err="1" smtClean="0"/>
              <a:t>actual</a:t>
            </a:r>
            <a:r>
              <a:rPr lang="fr-FR" dirty="0" smtClean="0"/>
              <a:t> plan</a:t>
            </a:r>
            <a:endParaRPr lang="en-US" dirty="0"/>
          </a:p>
        </p:txBody>
      </p:sp>
      <p:pic>
        <p:nvPicPr>
          <p:cNvPr id="51202" name="Picture 2"/>
          <p:cNvPicPr>
            <a:picLocks noGrp="1" noChangeAspect="1" noChangeArrowheads="1"/>
          </p:cNvPicPr>
          <p:nvPr>
            <p:ph idx="1"/>
          </p:nvPr>
        </p:nvPicPr>
        <p:blipFill>
          <a:blip r:embed="rId2" cstate="print"/>
          <a:srcRect/>
          <a:stretch>
            <a:fillRect/>
          </a:stretch>
        </p:blipFill>
        <p:spPr bwMode="auto">
          <a:xfrm>
            <a:off x="667544" y="2247106"/>
            <a:ext cx="7953375" cy="32099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FR" dirty="0" smtClean="0"/>
              <a:t>IDEA4SWIFT</a:t>
            </a:r>
            <a:endParaRPr lang="en-US" dirty="0"/>
          </a:p>
        </p:txBody>
      </p:sp>
      <p:sp>
        <p:nvSpPr>
          <p:cNvPr id="3" name="Sous-titre 2"/>
          <p:cNvSpPr>
            <a:spLocks noGrp="1"/>
          </p:cNvSpPr>
          <p:nvPr>
            <p:ph type="subTitle" idx="1"/>
          </p:nvPr>
        </p:nvSpPr>
        <p:spPr/>
        <p:txBody>
          <a:bodyPr/>
          <a:lstStyle/>
          <a:p>
            <a:r>
              <a:rPr lang="fr-FR" dirty="0" smtClean="0"/>
              <a:t>2</a:t>
            </a:r>
            <a:r>
              <a:rPr lang="fr-FR" baseline="30000" dirty="0" smtClean="0"/>
              <a:t>nd</a:t>
            </a:r>
            <a:r>
              <a:rPr lang="fr-FR" dirty="0" smtClean="0"/>
              <a:t>Year </a:t>
            </a:r>
            <a:r>
              <a:rPr lang="en-US" dirty="0" smtClean="0"/>
              <a:t>Review</a:t>
            </a:r>
            <a:r>
              <a:rPr lang="fr-FR" dirty="0" smtClean="0"/>
              <a:t> 12</a:t>
            </a:r>
            <a:r>
              <a:rPr lang="fr-FR" baseline="30000" dirty="0" smtClean="0"/>
              <a:t>th</a:t>
            </a:r>
            <a:r>
              <a:rPr lang="fr-FR" dirty="0" smtClean="0"/>
              <a:t> May 2016</a:t>
            </a:r>
            <a:endParaRPr lang="en-US" dirty="0"/>
          </a:p>
        </p:txBody>
      </p:sp>
      <p:sp>
        <p:nvSpPr>
          <p:cNvPr id="4" name="Metin kutusu 3"/>
          <p:cNvSpPr txBox="1"/>
          <p:nvPr/>
        </p:nvSpPr>
        <p:spPr>
          <a:xfrm>
            <a:off x="1301000" y="2478087"/>
            <a:ext cx="2378280" cy="461665"/>
          </a:xfrm>
          <a:prstGeom prst="rect">
            <a:avLst/>
          </a:prstGeom>
          <a:noFill/>
        </p:spPr>
        <p:txBody>
          <a:bodyPr wrap="none" rtlCol="0">
            <a:spAutoFit/>
          </a:bodyPr>
          <a:lstStyle/>
          <a:p>
            <a:r>
              <a:rPr lang="tr-TR" sz="2400" b="1" dirty="0" smtClean="0">
                <a:solidFill>
                  <a:schemeClr val="bg1"/>
                </a:solidFill>
              </a:rPr>
              <a:t>WP-</a:t>
            </a:r>
            <a:r>
              <a:rPr lang="fr-FR" sz="2400" b="1" dirty="0" smtClean="0">
                <a:solidFill>
                  <a:schemeClr val="bg1"/>
                </a:solidFill>
              </a:rPr>
              <a:t>3</a:t>
            </a:r>
            <a:r>
              <a:rPr lang="tr-TR" sz="2400" b="1" dirty="0" smtClean="0">
                <a:solidFill>
                  <a:schemeClr val="bg1"/>
                </a:solidFill>
              </a:rPr>
              <a:t>  </a:t>
            </a:r>
            <a:r>
              <a:rPr lang="fr-FR" sz="2400" b="1" dirty="0" smtClean="0">
                <a:solidFill>
                  <a:schemeClr val="bg1"/>
                </a:solidFill>
              </a:rPr>
              <a:t>BIOMETRY</a:t>
            </a:r>
            <a:endParaRPr lang="en-GB" b="1" dirty="0">
              <a:solidFill>
                <a:schemeClr val="bg1"/>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000" y="144000"/>
            <a:ext cx="6228000" cy="548696"/>
          </a:xfrm>
        </p:spPr>
        <p:txBody>
          <a:bodyPr>
            <a:normAutofit/>
          </a:bodyPr>
          <a:lstStyle/>
          <a:p>
            <a:pPr algn="ctr"/>
            <a:r>
              <a:rPr lang="en-US" dirty="0"/>
              <a:t>IDEA4SWIFT WP3: Biometry</a:t>
            </a:r>
          </a:p>
        </p:txBody>
      </p:sp>
      <p:sp>
        <p:nvSpPr>
          <p:cNvPr id="3" name="Content Placeholder 2"/>
          <p:cNvSpPr>
            <a:spLocks noGrp="1"/>
          </p:cNvSpPr>
          <p:nvPr>
            <p:ph idx="1"/>
          </p:nvPr>
        </p:nvSpPr>
        <p:spPr>
          <a:xfrm>
            <a:off x="468000" y="1916832"/>
            <a:ext cx="8352472" cy="4455168"/>
          </a:xfrm>
        </p:spPr>
        <p:txBody>
          <a:bodyPr>
            <a:normAutofit/>
          </a:bodyPr>
          <a:lstStyle/>
          <a:p>
            <a:pPr>
              <a:spcBef>
                <a:spcPts val="0"/>
              </a:spcBef>
            </a:pPr>
            <a:r>
              <a:rPr lang="en-US" dirty="0"/>
              <a:t>Providing the most suitable technologies for the use-cases under the scope of the project.</a:t>
            </a:r>
          </a:p>
          <a:p>
            <a:pPr>
              <a:spcBef>
                <a:spcPts val="0"/>
              </a:spcBef>
            </a:pPr>
            <a:r>
              <a:rPr lang="en-US" dirty="0"/>
              <a:t>Proposing solutions for improving current biometric e-gates</a:t>
            </a:r>
          </a:p>
          <a:p>
            <a:pPr lvl="1">
              <a:spcBef>
                <a:spcPts val="0"/>
              </a:spcBef>
            </a:pPr>
            <a:r>
              <a:rPr lang="en-US" dirty="0"/>
              <a:t>Increase the flow</a:t>
            </a:r>
          </a:p>
          <a:p>
            <a:pPr lvl="1">
              <a:spcBef>
                <a:spcPts val="0"/>
              </a:spcBef>
            </a:pPr>
            <a:r>
              <a:rPr lang="en-US" dirty="0"/>
              <a:t>Provide good efficiency at a reduced cost</a:t>
            </a:r>
          </a:p>
          <a:p>
            <a:pPr lvl="1">
              <a:spcBef>
                <a:spcPts val="0"/>
              </a:spcBef>
            </a:pPr>
            <a:r>
              <a:rPr lang="en-US" dirty="0"/>
              <a:t>Increasing security through spoof attack detection</a:t>
            </a:r>
          </a:p>
        </p:txBody>
      </p:sp>
      <p:sp>
        <p:nvSpPr>
          <p:cNvPr id="5" name="Title 1"/>
          <p:cNvSpPr txBox="1">
            <a:spLocks/>
          </p:cNvSpPr>
          <p:nvPr/>
        </p:nvSpPr>
        <p:spPr>
          <a:xfrm>
            <a:off x="0" y="1340768"/>
            <a:ext cx="2160240" cy="504056"/>
          </a:xfrm>
          <a:prstGeom prst="rect">
            <a:avLst/>
          </a:prstGeom>
        </p:spPr>
        <p:txBody>
          <a:bodyPr vert="horz" lIns="91440" tIns="45720" rIns="91440" bIns="45720" rtlCol="0" anchor="b">
            <a:normAutofit/>
          </a:bodyPr>
          <a:lstStyle/>
          <a:p>
            <a:pPr marL="0" marR="0" lvl="0" indent="0" defTabSz="457200" rtl="0" eaLnBrk="1" fontAlgn="auto" latinLnBrk="0" hangingPunct="1">
              <a:lnSpc>
                <a:spcPts val="32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Arial"/>
                <a:ea typeface="+mj-ea"/>
                <a:cs typeface="Arial"/>
              </a:rPr>
              <a:t>Objectives</a:t>
            </a:r>
          </a:p>
        </p:txBody>
      </p:sp>
      <p:sp>
        <p:nvSpPr>
          <p:cNvPr id="6" name="Espace réservé du contenu 2"/>
          <p:cNvSpPr txBox="1">
            <a:spLocks/>
          </p:cNvSpPr>
          <p:nvPr/>
        </p:nvSpPr>
        <p:spPr>
          <a:xfrm>
            <a:off x="467544" y="4365104"/>
            <a:ext cx="7920264" cy="1872208"/>
          </a:xfrm>
          <a:prstGeom prst="rect">
            <a:avLst/>
          </a:prstGeom>
        </p:spPr>
        <p:txBody>
          <a:bodyPr vert="horz" wrap="square" lIns="91440" tIns="45720" rIns="91440" bIns="45720" rtlCol="0">
            <a:noAutofit/>
          </a:bodyPr>
          <a:lstStyle/>
          <a:p>
            <a:pPr marL="457200" marR="0" lvl="0" indent="-457200" algn="l" defTabSz="914400" rtl="0" eaLnBrk="1" fontAlgn="auto" latinLnBrk="0" hangingPunct="1">
              <a:lnSpc>
                <a:spcPct val="100000"/>
              </a:lnSpc>
              <a:spcBef>
                <a:spcPts val="0"/>
              </a:spcBef>
              <a:spcAft>
                <a:spcPts val="0"/>
              </a:spcAft>
              <a:buClr>
                <a:schemeClr val="accent1"/>
              </a:buClr>
              <a:buSzTx/>
              <a:buFont typeface="Wingdings" panose="05000000000000000000" pitchFamily="2" charset="2"/>
              <a:buChar char="§"/>
              <a:tabLst/>
              <a:defRPr/>
            </a:pPr>
            <a:r>
              <a:rPr kumimoji="0" lang="en-US" sz="22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Task 3.1: Up-to-date Sensor Technologies</a:t>
            </a:r>
          </a:p>
          <a:p>
            <a:pPr marL="457200" marR="0" lvl="0" indent="-457200" algn="l" defTabSz="914400" rtl="0" eaLnBrk="1" fontAlgn="auto" latinLnBrk="0" hangingPunct="1">
              <a:lnSpc>
                <a:spcPct val="100000"/>
              </a:lnSpc>
              <a:spcBef>
                <a:spcPts val="0"/>
              </a:spcBef>
              <a:spcAft>
                <a:spcPts val="0"/>
              </a:spcAft>
              <a:buClr>
                <a:schemeClr val="accent1"/>
              </a:buClr>
              <a:buSzTx/>
              <a:buFont typeface="Wingdings" panose="05000000000000000000" pitchFamily="2" charset="2"/>
              <a:buChar char="§"/>
              <a:tabLst/>
              <a:defRPr/>
            </a:pPr>
            <a:r>
              <a:rPr kumimoji="0" lang="en-US" sz="22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Task 3.2: Multiple Modalities and Fusion</a:t>
            </a:r>
          </a:p>
          <a:p>
            <a:pPr marL="457200" marR="0" lvl="0" indent="-457200" algn="l" defTabSz="914400" rtl="0" eaLnBrk="1" fontAlgn="auto" latinLnBrk="0" hangingPunct="1">
              <a:lnSpc>
                <a:spcPct val="100000"/>
              </a:lnSpc>
              <a:spcBef>
                <a:spcPts val="0"/>
              </a:spcBef>
              <a:spcAft>
                <a:spcPts val="0"/>
              </a:spcAft>
              <a:buClr>
                <a:schemeClr val="accent1"/>
              </a:buClr>
              <a:buSzTx/>
              <a:buFont typeface="Wingdings" panose="05000000000000000000" pitchFamily="2" charset="2"/>
              <a:buChar char="§"/>
              <a:tabLst/>
              <a:defRPr/>
            </a:pPr>
            <a:r>
              <a:rPr kumimoji="0" lang="en-US" sz="22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Task 3.3: User constraints, Biometrics on the move</a:t>
            </a:r>
          </a:p>
          <a:p>
            <a:pPr marL="457200" marR="0" lvl="0" indent="-457200" algn="l" defTabSz="914400" rtl="0" eaLnBrk="1" fontAlgn="auto" latinLnBrk="0" hangingPunct="1">
              <a:lnSpc>
                <a:spcPct val="100000"/>
              </a:lnSpc>
              <a:spcBef>
                <a:spcPts val="0"/>
              </a:spcBef>
              <a:spcAft>
                <a:spcPts val="0"/>
              </a:spcAft>
              <a:buClr>
                <a:schemeClr val="accent1"/>
              </a:buClr>
              <a:buSzTx/>
              <a:buFont typeface="Wingdings" panose="05000000000000000000" pitchFamily="2" charset="2"/>
              <a:buChar char="§"/>
              <a:tabLst/>
              <a:defRPr/>
            </a:pPr>
            <a:r>
              <a:rPr kumimoji="0" lang="en-US" sz="22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Task 3.4: High robustness &amp; security</a:t>
            </a:r>
          </a:p>
          <a:p>
            <a:pPr marL="457200" marR="0" lvl="0" indent="-457200" algn="l" defTabSz="914400" rtl="0" eaLnBrk="1" fontAlgn="auto" latinLnBrk="0" hangingPunct="1">
              <a:lnSpc>
                <a:spcPct val="100000"/>
              </a:lnSpc>
              <a:spcBef>
                <a:spcPts val="0"/>
              </a:spcBef>
              <a:spcAft>
                <a:spcPts val="0"/>
              </a:spcAft>
              <a:buClr>
                <a:schemeClr val="accent1"/>
              </a:buClr>
              <a:buSzTx/>
              <a:buFont typeface="Wingdings" panose="05000000000000000000" pitchFamily="2" charset="2"/>
              <a:buChar char="§"/>
              <a:tabLst/>
              <a:defRPr/>
            </a:pPr>
            <a:r>
              <a:rPr kumimoji="0" lang="en-US" sz="22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Task 3.5: Efficient implementation</a:t>
            </a:r>
          </a:p>
        </p:txBody>
      </p:sp>
      <p:sp>
        <p:nvSpPr>
          <p:cNvPr id="7" name="Title 1"/>
          <p:cNvSpPr txBox="1">
            <a:spLocks/>
          </p:cNvSpPr>
          <p:nvPr/>
        </p:nvSpPr>
        <p:spPr>
          <a:xfrm>
            <a:off x="0" y="3866161"/>
            <a:ext cx="2571748" cy="498943"/>
          </a:xfrm>
          <a:prstGeom prst="rect">
            <a:avLst/>
          </a:prstGeom>
        </p:spPr>
        <p:txBody>
          <a:bodyPr vert="horz" lIns="91440" tIns="45720" rIns="91440" bIns="45720" rtlCol="0" anchor="b">
            <a:normAutofit/>
          </a:bodyPr>
          <a:lstStyle/>
          <a:p>
            <a:pPr marL="0" marR="0" lvl="0" indent="0" defTabSz="457200" rtl="0" eaLnBrk="1" fontAlgn="auto" latinLnBrk="0" hangingPunct="1">
              <a:lnSpc>
                <a:spcPts val="32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
                <a:ea typeface="+mj-ea"/>
                <a:cs typeface="Arial"/>
              </a:rPr>
              <a:t>Tasks</a:t>
            </a:r>
          </a:p>
        </p:txBody>
      </p:sp>
      <p:sp>
        <p:nvSpPr>
          <p:cNvPr id="8" name="ZoneTexte 7"/>
          <p:cNvSpPr txBox="1"/>
          <p:nvPr/>
        </p:nvSpPr>
        <p:spPr>
          <a:xfrm>
            <a:off x="395536" y="548680"/>
            <a:ext cx="2722861" cy="830997"/>
          </a:xfrm>
          <a:prstGeom prst="rect">
            <a:avLst/>
          </a:prstGeom>
          <a:noFill/>
          <a:ln>
            <a:solidFill>
              <a:srgbClr val="002060"/>
            </a:solidFill>
          </a:ln>
        </p:spPr>
        <p:txBody>
          <a:bodyPr wrap="none" rtlCol="0">
            <a:spAutoFit/>
          </a:bodyPr>
          <a:lstStyle/>
          <a:p>
            <a:r>
              <a:rPr lang="en-GB" sz="2400" dirty="0"/>
              <a:t>WP start date: T0+1</a:t>
            </a:r>
            <a:endParaRPr lang="fr-FR" sz="2400" dirty="0"/>
          </a:p>
          <a:p>
            <a:r>
              <a:rPr lang="en-GB" sz="2400" dirty="0"/>
              <a:t>WP end date: T0+16</a:t>
            </a:r>
            <a:endParaRPr lang="en-US" sz="2400" dirty="0"/>
          </a:p>
        </p:txBody>
      </p:sp>
    </p:spTree>
    <p:extLst>
      <p:ext uri="{BB962C8B-B14F-4D97-AF65-F5344CB8AC3E}">
        <p14:creationId xmlns="" xmlns:p14="http://schemas.microsoft.com/office/powerpoint/2010/main" val="402666013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492250" y="0"/>
            <a:ext cx="7277100" cy="600892"/>
          </a:xfrm>
        </p:spPr>
        <p:txBody>
          <a:bodyPr/>
          <a:lstStyle/>
          <a:p>
            <a:r>
              <a:rPr lang="en-US" dirty="0"/>
              <a:t>IDEA4SWIFT WP3: Biometry</a:t>
            </a:r>
          </a:p>
        </p:txBody>
      </p:sp>
      <p:sp>
        <p:nvSpPr>
          <p:cNvPr id="3" name="Espace réservé du contenu 2"/>
          <p:cNvSpPr>
            <a:spLocks noGrp="1"/>
          </p:cNvSpPr>
          <p:nvPr>
            <p:ph idx="1"/>
          </p:nvPr>
        </p:nvSpPr>
        <p:spPr>
          <a:xfrm>
            <a:off x="1" y="1097278"/>
            <a:ext cx="9117876" cy="5644090"/>
          </a:xfrm>
        </p:spPr>
        <p:txBody>
          <a:bodyPr>
            <a:normAutofit fontScale="85000" lnSpcReduction="20000"/>
          </a:bodyPr>
          <a:lstStyle/>
          <a:p>
            <a:r>
              <a:rPr lang="en-US" b="0" dirty="0"/>
              <a:t>2014   Q4   D3.1 Sensor State of the art Report (Eurecom)</a:t>
            </a:r>
          </a:p>
          <a:p>
            <a:pPr lvl="1"/>
            <a:r>
              <a:rPr lang="en-US" dirty="0"/>
              <a:t>Document describing a </a:t>
            </a:r>
            <a:r>
              <a:rPr lang="en-US" dirty="0" err="1"/>
              <a:t>SoA</a:t>
            </a:r>
            <a:r>
              <a:rPr lang="en-US" dirty="0"/>
              <a:t> of new sensors on the market that are relevant for the biometrics considered in this project</a:t>
            </a:r>
            <a:endParaRPr lang="en-US" b="1" dirty="0">
              <a:sym typeface="Wingdings" pitchFamily="2" charset="2"/>
            </a:endParaRPr>
          </a:p>
          <a:p>
            <a:r>
              <a:rPr lang="en-US" b="0" dirty="0"/>
              <a:t>2014   Q4   D3.2 Algorithms and Fusion detailed Design Document</a:t>
            </a:r>
          </a:p>
          <a:p>
            <a:pPr lvl="1"/>
            <a:r>
              <a:rPr lang="en-US" dirty="0"/>
              <a:t>Document describing one or several algorithms for each Biometrics used in the project, and associated assessment results. multimodal fusion results will also be presented. </a:t>
            </a:r>
          </a:p>
          <a:p>
            <a:r>
              <a:rPr lang="en-US" b="0" dirty="0"/>
              <a:t>2014   Q4   D3.3 Biometrics on the move specifications Document (TSP)</a:t>
            </a:r>
          </a:p>
          <a:p>
            <a:pPr lvl="1"/>
            <a:r>
              <a:rPr lang="en-US" dirty="0"/>
              <a:t>New iris algorithms taking into account the degradation inferred by a walking person.</a:t>
            </a:r>
            <a:endParaRPr lang="en-US" b="1" strike="sngStrike" dirty="0">
              <a:sym typeface="Wingdings" pitchFamily="2" charset="2"/>
            </a:endParaRPr>
          </a:p>
          <a:p>
            <a:r>
              <a:rPr lang="en-US" dirty="0"/>
              <a:t>2016   Q1   D3.4 Implementation on Acquisition Devices (software) (Proline)</a:t>
            </a:r>
          </a:p>
          <a:p>
            <a:pPr lvl="1"/>
            <a:r>
              <a:rPr lang="en-US" dirty="0"/>
              <a:t>The chosen Algorithms will be implemented on the acquisition devices to be used in the final demonstrator</a:t>
            </a:r>
          </a:p>
          <a:p>
            <a:pPr lvl="2"/>
            <a:r>
              <a:rPr lang="en-US" b="1" dirty="0">
                <a:solidFill>
                  <a:srgbClr val="7030A0"/>
                </a:solidFill>
              </a:rPr>
              <a:t>Demo</a:t>
            </a:r>
            <a:r>
              <a:rPr lang="fr-FR" b="1" dirty="0">
                <a:solidFill>
                  <a:srgbClr val="7030A0"/>
                </a:solidFill>
              </a:rPr>
              <a:t> on all acquisition </a:t>
            </a:r>
            <a:r>
              <a:rPr lang="en-US" b="1" dirty="0">
                <a:solidFill>
                  <a:srgbClr val="7030A0"/>
                </a:solidFill>
              </a:rPr>
              <a:t>devices</a:t>
            </a:r>
            <a:r>
              <a:rPr lang="fr-FR" b="1" dirty="0">
                <a:solidFill>
                  <a:srgbClr val="7030A0"/>
                </a:solidFill>
              </a:rPr>
              <a:t> (Proline : Face </a:t>
            </a:r>
            <a:r>
              <a:rPr lang="en-US" b="1" dirty="0">
                <a:solidFill>
                  <a:srgbClr val="7030A0"/>
                </a:solidFill>
              </a:rPr>
              <a:t>Verification</a:t>
            </a:r>
            <a:r>
              <a:rPr lang="fr-FR" b="1" dirty="0">
                <a:solidFill>
                  <a:srgbClr val="7030A0"/>
                </a:solidFill>
              </a:rPr>
              <a:t> for Border control scenario)</a:t>
            </a:r>
          </a:p>
          <a:p>
            <a:r>
              <a:rPr lang="en-US" dirty="0"/>
              <a:t>2016   Q1   D3.5 Implementation on passports or Secure elements (software) (Oberthur)</a:t>
            </a:r>
          </a:p>
          <a:p>
            <a:pPr lvl="1"/>
            <a:r>
              <a:rPr lang="en-US" dirty="0"/>
              <a:t>The chosen Algorithms will be implemented on e-Passports or Secure Element to be embedded in a mobile phone to be used in the final demonstrator</a:t>
            </a:r>
          </a:p>
          <a:p>
            <a:pPr lvl="1"/>
            <a:r>
              <a:rPr lang="fr-FR" b="1" dirty="0">
                <a:solidFill>
                  <a:srgbClr val="7030A0"/>
                </a:solidFill>
              </a:rPr>
              <a:t>Oberthur: </a:t>
            </a:r>
            <a:r>
              <a:rPr lang="en-US" b="1" dirty="0">
                <a:solidFill>
                  <a:srgbClr val="7030A0"/>
                </a:solidFill>
              </a:rPr>
              <a:t>Demo</a:t>
            </a:r>
            <a:r>
              <a:rPr lang="fr-FR" b="1" dirty="0">
                <a:solidFill>
                  <a:srgbClr val="7030A0"/>
                </a:solidFill>
              </a:rPr>
              <a:t> (Match on </a:t>
            </a:r>
            <a:r>
              <a:rPr lang="en-US" b="1" dirty="0">
                <a:solidFill>
                  <a:srgbClr val="7030A0"/>
                </a:solidFill>
              </a:rPr>
              <a:t>Card</a:t>
            </a:r>
            <a:r>
              <a:rPr lang="fr-FR" b="1" dirty="0">
                <a:solidFill>
                  <a:srgbClr val="7030A0"/>
                </a:solidFill>
              </a:rPr>
              <a:t> : </a:t>
            </a:r>
            <a:r>
              <a:rPr lang="en-US" b="1" dirty="0">
                <a:solidFill>
                  <a:srgbClr val="7030A0"/>
                </a:solidFill>
              </a:rPr>
              <a:t>Fingerprint</a:t>
            </a:r>
            <a:r>
              <a:rPr lang="fr-FR" b="1" dirty="0">
                <a:solidFill>
                  <a:srgbClr val="7030A0"/>
                </a:solidFill>
              </a:rPr>
              <a:t>)</a:t>
            </a:r>
          </a:p>
          <a:p>
            <a:r>
              <a:rPr lang="fr-FR" dirty="0">
                <a:solidFill>
                  <a:srgbClr val="FF0000"/>
                </a:solidFill>
              </a:rPr>
              <a:t>Final </a:t>
            </a:r>
            <a:r>
              <a:rPr lang="en-US" dirty="0">
                <a:solidFill>
                  <a:srgbClr val="FF0000"/>
                </a:solidFill>
              </a:rPr>
              <a:t>Review</a:t>
            </a:r>
            <a:r>
              <a:rPr lang="fr-FR" dirty="0">
                <a:solidFill>
                  <a:srgbClr val="FF0000"/>
                </a:solidFill>
              </a:rPr>
              <a:t>: Morpho</a:t>
            </a:r>
          </a:p>
          <a:p>
            <a:r>
              <a:rPr lang="fr-FR" dirty="0">
                <a:solidFill>
                  <a:srgbClr val="FF0000"/>
                </a:solidFill>
              </a:rPr>
              <a:t>Final </a:t>
            </a:r>
            <a:r>
              <a:rPr lang="en-US" dirty="0">
                <a:solidFill>
                  <a:srgbClr val="FF0000"/>
                </a:solidFill>
              </a:rPr>
              <a:t>Review</a:t>
            </a:r>
            <a:r>
              <a:rPr lang="fr-FR" dirty="0">
                <a:solidFill>
                  <a:srgbClr val="FF0000"/>
                </a:solidFill>
              </a:rPr>
              <a:t>: </a:t>
            </a:r>
            <a:r>
              <a:rPr lang="en-US" dirty="0">
                <a:solidFill>
                  <a:srgbClr val="FF0000"/>
                </a:solidFill>
              </a:rPr>
              <a:t>Whole</a:t>
            </a:r>
            <a:r>
              <a:rPr lang="fr-FR" dirty="0">
                <a:solidFill>
                  <a:srgbClr val="FF0000"/>
                </a:solidFill>
              </a:rPr>
              <a:t> </a:t>
            </a:r>
            <a:r>
              <a:rPr lang="en-US" dirty="0">
                <a:solidFill>
                  <a:srgbClr val="FF0000"/>
                </a:solidFill>
              </a:rPr>
              <a:t>Demonstrator</a:t>
            </a:r>
            <a:endParaRPr lang="en-US" dirty="0"/>
          </a:p>
          <a:p>
            <a:endParaRPr lang="en-US" dirty="0"/>
          </a:p>
        </p:txBody>
      </p:sp>
      <p:sp>
        <p:nvSpPr>
          <p:cNvPr id="5" name="Title 1"/>
          <p:cNvSpPr txBox="1">
            <a:spLocks/>
          </p:cNvSpPr>
          <p:nvPr/>
        </p:nvSpPr>
        <p:spPr>
          <a:xfrm>
            <a:off x="323528" y="548638"/>
            <a:ext cx="6685099" cy="548640"/>
          </a:xfrm>
          <a:prstGeom prst="rect">
            <a:avLst/>
          </a:prstGeom>
        </p:spPr>
        <p:txBody>
          <a:bodyPr vert="horz" lIns="91440" tIns="45720" rIns="91440" bIns="45720" rtlCol="0" anchor="b">
            <a:normAutofit/>
          </a:bodyPr>
          <a:lstStyle/>
          <a:p>
            <a:pPr lvl="0" algn="ctr">
              <a:lnSpc>
                <a:spcPts val="3200"/>
              </a:lnSpc>
              <a:spcBef>
                <a:spcPct val="0"/>
              </a:spcBef>
            </a:pPr>
            <a:r>
              <a:rPr lang="en-US" sz="2800" b="1" dirty="0">
                <a:solidFill>
                  <a:srgbClr val="FF0000"/>
                </a:solidFill>
                <a:latin typeface="Arial"/>
                <a:ea typeface="+mj-ea"/>
                <a:cs typeface="Arial"/>
              </a:rPr>
              <a:t>Updates on Deliverables</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Agenda (1)</a:t>
            </a:r>
            <a:endParaRPr lang="en-US" dirty="0"/>
          </a:p>
        </p:txBody>
      </p:sp>
      <p:sp>
        <p:nvSpPr>
          <p:cNvPr id="3" name="Espace réservé du contenu 2"/>
          <p:cNvSpPr>
            <a:spLocks noGrp="1"/>
          </p:cNvSpPr>
          <p:nvPr>
            <p:ph idx="1"/>
          </p:nvPr>
        </p:nvSpPr>
        <p:spPr/>
        <p:txBody>
          <a:bodyPr/>
          <a:lstStyle/>
          <a:p>
            <a:pPr lvl="0"/>
            <a:r>
              <a:rPr lang="en-US" sz="2400" dirty="0" smtClean="0"/>
              <a:t>Overview of project (10 </a:t>
            </a:r>
            <a:r>
              <a:rPr lang="en-US" sz="2400" dirty="0" err="1" smtClean="0"/>
              <a:t>mn</a:t>
            </a:r>
            <a:r>
              <a:rPr lang="en-US" sz="2400" dirty="0" smtClean="0"/>
              <a:t>)  </a:t>
            </a:r>
          </a:p>
          <a:p>
            <a:pPr lvl="1"/>
            <a:r>
              <a:rPr lang="en-US" dirty="0" smtClean="0"/>
              <a:t>Objectives </a:t>
            </a:r>
          </a:p>
          <a:p>
            <a:pPr lvl="1"/>
            <a:r>
              <a:rPr lang="en-US" dirty="0" smtClean="0"/>
              <a:t>Challenges</a:t>
            </a:r>
          </a:p>
          <a:p>
            <a:pPr lvl="0"/>
            <a:r>
              <a:rPr lang="en-US" sz="2400" dirty="0" smtClean="0"/>
              <a:t>Environment (20 </a:t>
            </a:r>
            <a:r>
              <a:rPr lang="en-US" sz="2400" dirty="0" err="1" smtClean="0"/>
              <a:t>mn</a:t>
            </a:r>
            <a:r>
              <a:rPr lang="en-US" sz="2400" dirty="0" smtClean="0"/>
              <a:t>)</a:t>
            </a:r>
          </a:p>
          <a:p>
            <a:pPr lvl="1"/>
            <a:r>
              <a:rPr lang="en-US" dirty="0" smtClean="0"/>
              <a:t>ABC gate Market</a:t>
            </a:r>
          </a:p>
          <a:p>
            <a:pPr lvl="1"/>
            <a:r>
              <a:rPr lang="fr-FR" dirty="0" err="1" smtClean="0"/>
              <a:t>Biometry</a:t>
            </a:r>
            <a:r>
              <a:rPr lang="fr-FR" dirty="0" smtClean="0"/>
              <a:t> </a:t>
            </a:r>
            <a:r>
              <a:rPr lang="fr-FR" dirty="0" err="1" smtClean="0"/>
              <a:t>Market</a:t>
            </a:r>
            <a:endParaRPr lang="fr-FR" dirty="0" smtClean="0"/>
          </a:p>
          <a:p>
            <a:pPr lvl="1"/>
            <a:r>
              <a:rPr lang="en-US" dirty="0" smtClean="0"/>
              <a:t>Competition</a:t>
            </a:r>
          </a:p>
          <a:p>
            <a:pPr lvl="1"/>
            <a:r>
              <a:rPr lang="fr-FR" sz="2000" dirty="0" err="1" smtClean="0"/>
              <a:t>Societal</a:t>
            </a:r>
            <a:r>
              <a:rPr lang="fr-FR" sz="2000" dirty="0" smtClean="0"/>
              <a:t> Impact</a:t>
            </a:r>
            <a:endParaRPr lang="en-US" sz="2000" dirty="0" smtClean="0"/>
          </a:p>
          <a:p>
            <a:endParaRPr 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492250" y="0"/>
            <a:ext cx="7277100" cy="600892"/>
          </a:xfrm>
        </p:spPr>
        <p:txBody>
          <a:bodyPr/>
          <a:lstStyle/>
          <a:p>
            <a:r>
              <a:rPr lang="en-US" dirty="0"/>
              <a:t>IDEA4SWIFT WP3: Biometry</a:t>
            </a:r>
          </a:p>
        </p:txBody>
      </p:sp>
      <p:sp>
        <p:nvSpPr>
          <p:cNvPr id="3" name="Espace réservé du contenu 2"/>
          <p:cNvSpPr>
            <a:spLocks noGrp="1"/>
          </p:cNvSpPr>
          <p:nvPr>
            <p:ph idx="1"/>
          </p:nvPr>
        </p:nvSpPr>
        <p:spPr>
          <a:xfrm>
            <a:off x="1" y="1097278"/>
            <a:ext cx="9117876" cy="5644090"/>
          </a:xfrm>
        </p:spPr>
        <p:txBody>
          <a:bodyPr>
            <a:normAutofit fontScale="85000" lnSpcReduction="20000"/>
          </a:bodyPr>
          <a:lstStyle/>
          <a:p>
            <a:r>
              <a:rPr lang="en-US" b="0" dirty="0">
                <a:solidFill>
                  <a:schemeClr val="bg1">
                    <a:lumMod val="50000"/>
                  </a:schemeClr>
                </a:solidFill>
              </a:rPr>
              <a:t>2014   Q4   D3.1 Sensor State of the art Report (Eurecom)</a:t>
            </a:r>
          </a:p>
          <a:p>
            <a:pPr lvl="1"/>
            <a:r>
              <a:rPr lang="en-US" dirty="0">
                <a:solidFill>
                  <a:schemeClr val="bg1">
                    <a:lumMod val="50000"/>
                  </a:schemeClr>
                </a:solidFill>
              </a:rPr>
              <a:t>Document describing a </a:t>
            </a:r>
            <a:r>
              <a:rPr lang="en-US" dirty="0" err="1">
                <a:solidFill>
                  <a:schemeClr val="bg1">
                    <a:lumMod val="50000"/>
                  </a:schemeClr>
                </a:solidFill>
              </a:rPr>
              <a:t>SoA</a:t>
            </a:r>
            <a:r>
              <a:rPr lang="en-US" dirty="0">
                <a:solidFill>
                  <a:schemeClr val="bg1">
                    <a:lumMod val="50000"/>
                  </a:schemeClr>
                </a:solidFill>
              </a:rPr>
              <a:t> of new sensors on the market that are relevant for the biometrics considered in this project</a:t>
            </a:r>
            <a:endParaRPr lang="en-US" b="1" dirty="0">
              <a:solidFill>
                <a:schemeClr val="bg1">
                  <a:lumMod val="50000"/>
                </a:schemeClr>
              </a:solidFill>
              <a:sym typeface="Wingdings" pitchFamily="2" charset="2"/>
            </a:endParaRPr>
          </a:p>
          <a:p>
            <a:r>
              <a:rPr lang="en-US" b="0" dirty="0">
                <a:solidFill>
                  <a:schemeClr val="bg1">
                    <a:lumMod val="50000"/>
                  </a:schemeClr>
                </a:solidFill>
              </a:rPr>
              <a:t>2014   Q4   D3.2 Algorithms and Fusion detailed Design Document</a:t>
            </a:r>
          </a:p>
          <a:p>
            <a:pPr lvl="1"/>
            <a:r>
              <a:rPr lang="en-US" dirty="0">
                <a:solidFill>
                  <a:schemeClr val="bg1">
                    <a:lumMod val="50000"/>
                  </a:schemeClr>
                </a:solidFill>
              </a:rPr>
              <a:t>Document describing one or several algorithms for each Biometrics used in the project, and associated assessment results. multimodal fusion results will also be presented. </a:t>
            </a:r>
          </a:p>
          <a:p>
            <a:r>
              <a:rPr lang="en-US" b="0" dirty="0">
                <a:solidFill>
                  <a:schemeClr val="bg1">
                    <a:lumMod val="50000"/>
                  </a:schemeClr>
                </a:solidFill>
              </a:rPr>
              <a:t>2014   Q4   D3.3 Biometrics on the move specifications Document (TSP)</a:t>
            </a:r>
          </a:p>
          <a:p>
            <a:pPr lvl="1"/>
            <a:r>
              <a:rPr lang="en-US" dirty="0">
                <a:solidFill>
                  <a:schemeClr val="bg1">
                    <a:lumMod val="50000"/>
                  </a:schemeClr>
                </a:solidFill>
              </a:rPr>
              <a:t>New iris algorithms taking into account the degradation inferred by a walking person.</a:t>
            </a:r>
            <a:endParaRPr lang="en-US" b="1" strike="sngStrike" dirty="0">
              <a:solidFill>
                <a:schemeClr val="bg1">
                  <a:lumMod val="50000"/>
                </a:schemeClr>
              </a:solidFill>
              <a:sym typeface="Wingdings" pitchFamily="2" charset="2"/>
            </a:endParaRPr>
          </a:p>
          <a:p>
            <a:r>
              <a:rPr lang="en-US" dirty="0"/>
              <a:t>2016   Q1   D3.4 Implementation on Acquisition Devices (Proline)</a:t>
            </a:r>
          </a:p>
          <a:p>
            <a:pPr lvl="1"/>
            <a:r>
              <a:rPr lang="en-US" dirty="0"/>
              <a:t>The chosen Algorithms will be implemented on the acquisition devices to be used in the final demonstrator</a:t>
            </a:r>
          </a:p>
          <a:p>
            <a:pPr lvl="2"/>
            <a:r>
              <a:rPr lang="en-US" sz="2100" b="1" dirty="0">
                <a:solidFill>
                  <a:srgbClr val="7030A0"/>
                </a:solidFill>
              </a:rPr>
              <a:t>Demo</a:t>
            </a:r>
            <a:r>
              <a:rPr lang="fr-FR" sz="2100" b="1" dirty="0">
                <a:solidFill>
                  <a:srgbClr val="7030A0"/>
                </a:solidFill>
              </a:rPr>
              <a:t> on face, </a:t>
            </a:r>
            <a:r>
              <a:rPr lang="en-US" sz="2100" b="1" dirty="0">
                <a:solidFill>
                  <a:srgbClr val="7030A0"/>
                </a:solidFill>
              </a:rPr>
              <a:t>finger vein and print </a:t>
            </a:r>
            <a:r>
              <a:rPr lang="fr-FR" sz="2100" b="1" dirty="0">
                <a:solidFill>
                  <a:srgbClr val="7030A0"/>
                </a:solidFill>
              </a:rPr>
              <a:t>(Proline :  Border control scenario)</a:t>
            </a:r>
          </a:p>
          <a:p>
            <a:r>
              <a:rPr lang="en-US" dirty="0"/>
              <a:t>2016   Q1   D3.5 Implementation on passports or Secure elements (Oberthur)</a:t>
            </a:r>
          </a:p>
          <a:p>
            <a:pPr lvl="1"/>
            <a:r>
              <a:rPr lang="en-US" dirty="0"/>
              <a:t>The chosen Algorithms will be implemented on e-Passports or Secure Element to be embedded in a mobile phone to be used in the final demonstrator</a:t>
            </a:r>
          </a:p>
          <a:p>
            <a:pPr lvl="2"/>
            <a:r>
              <a:rPr lang="fr-FR" sz="2100" b="1" dirty="0">
                <a:solidFill>
                  <a:srgbClr val="7030A0"/>
                </a:solidFill>
              </a:rPr>
              <a:t>Oberthur: </a:t>
            </a:r>
            <a:r>
              <a:rPr lang="en-US" sz="2100" b="1" dirty="0">
                <a:solidFill>
                  <a:srgbClr val="7030A0"/>
                </a:solidFill>
              </a:rPr>
              <a:t>Demo</a:t>
            </a:r>
            <a:r>
              <a:rPr lang="fr-FR" sz="2100" b="1" dirty="0">
                <a:solidFill>
                  <a:srgbClr val="7030A0"/>
                </a:solidFill>
              </a:rPr>
              <a:t> (Match on </a:t>
            </a:r>
            <a:r>
              <a:rPr lang="en-US" sz="2100" b="1" dirty="0">
                <a:solidFill>
                  <a:srgbClr val="7030A0"/>
                </a:solidFill>
              </a:rPr>
              <a:t>Card</a:t>
            </a:r>
            <a:r>
              <a:rPr lang="fr-FR" sz="2100" b="1" dirty="0">
                <a:solidFill>
                  <a:srgbClr val="7030A0"/>
                </a:solidFill>
              </a:rPr>
              <a:t> : </a:t>
            </a:r>
            <a:r>
              <a:rPr lang="en-US" sz="2100" b="1" dirty="0">
                <a:solidFill>
                  <a:srgbClr val="7030A0"/>
                </a:solidFill>
              </a:rPr>
              <a:t>Fingerprint</a:t>
            </a:r>
            <a:r>
              <a:rPr lang="fr-FR" sz="2100" b="1" dirty="0">
                <a:solidFill>
                  <a:srgbClr val="7030A0"/>
                </a:solidFill>
              </a:rPr>
              <a:t>)</a:t>
            </a:r>
          </a:p>
          <a:p>
            <a:pPr>
              <a:spcBef>
                <a:spcPts val="1200"/>
              </a:spcBef>
            </a:pPr>
            <a:r>
              <a:rPr lang="fr-FR" dirty="0">
                <a:solidFill>
                  <a:srgbClr val="C00000"/>
                </a:solidFill>
              </a:rPr>
              <a:t>Iris </a:t>
            </a:r>
            <a:r>
              <a:rPr lang="fr-FR" dirty="0" err="1">
                <a:solidFill>
                  <a:srgbClr val="C00000"/>
                </a:solidFill>
              </a:rPr>
              <a:t>Demo</a:t>
            </a:r>
            <a:r>
              <a:rPr lang="fr-FR" dirty="0">
                <a:solidFill>
                  <a:srgbClr val="C00000"/>
                </a:solidFill>
              </a:rPr>
              <a:t> TSP</a:t>
            </a:r>
          </a:p>
          <a:p>
            <a:r>
              <a:rPr lang="en-US" dirty="0">
                <a:solidFill>
                  <a:srgbClr val="C00000"/>
                </a:solidFill>
              </a:rPr>
              <a:t>Finger</a:t>
            </a:r>
            <a:r>
              <a:rPr lang="fr-FR" dirty="0">
                <a:solidFill>
                  <a:srgbClr val="C00000"/>
                </a:solidFill>
              </a:rPr>
              <a:t> on the Fly (Morpho)</a:t>
            </a:r>
          </a:p>
          <a:p>
            <a:r>
              <a:rPr lang="fr-FR" dirty="0" err="1">
                <a:solidFill>
                  <a:srgbClr val="C00000"/>
                </a:solidFill>
              </a:rPr>
              <a:t>Eurecom</a:t>
            </a:r>
            <a:r>
              <a:rPr lang="fr-FR" dirty="0">
                <a:solidFill>
                  <a:srgbClr val="C00000"/>
                </a:solidFill>
              </a:rPr>
              <a:t>: </a:t>
            </a:r>
            <a:r>
              <a:rPr lang="fr-FR" dirty="0" err="1">
                <a:solidFill>
                  <a:srgbClr val="C00000"/>
                </a:solidFill>
              </a:rPr>
              <a:t>Gender</a:t>
            </a:r>
            <a:r>
              <a:rPr lang="fr-FR" dirty="0">
                <a:solidFill>
                  <a:srgbClr val="C00000"/>
                </a:solidFill>
              </a:rPr>
              <a:t> Recognition</a:t>
            </a:r>
            <a:endParaRPr lang="en-US" dirty="0">
              <a:solidFill>
                <a:srgbClr val="C00000"/>
              </a:solidFill>
            </a:endParaRPr>
          </a:p>
        </p:txBody>
      </p:sp>
      <p:sp>
        <p:nvSpPr>
          <p:cNvPr id="5" name="Title 1"/>
          <p:cNvSpPr txBox="1">
            <a:spLocks/>
          </p:cNvSpPr>
          <p:nvPr/>
        </p:nvSpPr>
        <p:spPr>
          <a:xfrm>
            <a:off x="323528" y="548638"/>
            <a:ext cx="6685099" cy="548640"/>
          </a:xfrm>
          <a:prstGeom prst="rect">
            <a:avLst/>
          </a:prstGeom>
        </p:spPr>
        <p:txBody>
          <a:bodyPr vert="horz" lIns="91440" tIns="45720" rIns="91440" bIns="45720" rtlCol="0" anchor="b">
            <a:normAutofit/>
          </a:bodyPr>
          <a:lstStyle/>
          <a:p>
            <a:pPr lvl="0" algn="ctr">
              <a:lnSpc>
                <a:spcPts val="3200"/>
              </a:lnSpc>
              <a:spcBef>
                <a:spcPct val="0"/>
              </a:spcBef>
            </a:pPr>
            <a:r>
              <a:rPr lang="en-US" sz="2800" b="1" dirty="0">
                <a:solidFill>
                  <a:srgbClr val="FF0000"/>
                </a:solidFill>
                <a:latin typeface="Arial"/>
                <a:ea typeface="+mj-ea"/>
                <a:cs typeface="Arial"/>
              </a:rPr>
              <a:t>Updates on Deliverables</a:t>
            </a:r>
          </a:p>
        </p:txBody>
      </p:sp>
    </p:spTree>
    <p:extLst>
      <p:ext uri="{BB962C8B-B14F-4D97-AF65-F5344CB8AC3E}">
        <p14:creationId xmlns="" xmlns:p14="http://schemas.microsoft.com/office/powerpoint/2010/main" val="371088110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492250" y="0"/>
            <a:ext cx="7277100" cy="600892"/>
          </a:xfrm>
        </p:spPr>
        <p:txBody>
          <a:bodyPr/>
          <a:lstStyle/>
          <a:p>
            <a:r>
              <a:rPr lang="en-US" dirty="0"/>
              <a:t>IDEA4SWIFT WP3: Biometry</a:t>
            </a:r>
          </a:p>
        </p:txBody>
      </p:sp>
      <p:sp>
        <p:nvSpPr>
          <p:cNvPr id="3" name="Espace réservé du contenu 2"/>
          <p:cNvSpPr>
            <a:spLocks noGrp="1"/>
          </p:cNvSpPr>
          <p:nvPr>
            <p:ph idx="1"/>
          </p:nvPr>
        </p:nvSpPr>
        <p:spPr>
          <a:xfrm>
            <a:off x="1" y="1097278"/>
            <a:ext cx="9117876" cy="5251274"/>
          </a:xfrm>
        </p:spPr>
        <p:txBody>
          <a:bodyPr>
            <a:normAutofit/>
          </a:bodyPr>
          <a:lstStyle/>
          <a:p>
            <a:r>
              <a:rPr lang="en-US" dirty="0"/>
              <a:t>Face</a:t>
            </a:r>
          </a:p>
          <a:p>
            <a:pPr lvl="1"/>
            <a:r>
              <a:rPr lang="en-US" dirty="0"/>
              <a:t>Proline (Core Recognizer)</a:t>
            </a:r>
          </a:p>
          <a:p>
            <a:pPr lvl="1"/>
            <a:r>
              <a:rPr lang="en-US" dirty="0"/>
              <a:t>Eurecom (Soft Biometrics: Gender, Make up, Age)</a:t>
            </a:r>
          </a:p>
          <a:p>
            <a:r>
              <a:rPr lang="en-US" dirty="0"/>
              <a:t>Iris</a:t>
            </a:r>
          </a:p>
          <a:p>
            <a:pPr lvl="1"/>
            <a:r>
              <a:rPr lang="en-US" dirty="0"/>
              <a:t>Morpho (Core Recognizer)</a:t>
            </a:r>
          </a:p>
          <a:p>
            <a:pPr lvl="1"/>
            <a:r>
              <a:rPr lang="fr-FR" dirty="0"/>
              <a:t>Telecom SudParis (Open </a:t>
            </a:r>
            <a:r>
              <a:rPr lang="fr-FR" dirty="0" err="1"/>
              <a:t>reference</a:t>
            </a:r>
            <a:r>
              <a:rPr lang="fr-FR" dirty="0"/>
              <a:t> system, OCT </a:t>
            </a:r>
            <a:r>
              <a:rPr lang="fr-FR" dirty="0">
                <a:sym typeface="Wingdings" panose="05000000000000000000" pitchFamily="2" charset="2"/>
              </a:rPr>
              <a:t> </a:t>
            </a:r>
            <a:r>
              <a:rPr lang="fr-FR" dirty="0" err="1">
                <a:sym typeface="Wingdings" panose="05000000000000000000" pitchFamily="2" charset="2"/>
              </a:rPr>
              <a:t>Antispoofing</a:t>
            </a:r>
            <a:r>
              <a:rPr lang="fr-FR" dirty="0"/>
              <a:t>)</a:t>
            </a:r>
          </a:p>
          <a:p>
            <a:pPr lvl="1"/>
            <a:r>
              <a:rPr lang="fr-FR" dirty="0" err="1"/>
              <a:t>Mozaik</a:t>
            </a:r>
            <a:endParaRPr lang="fr-FR" dirty="0"/>
          </a:p>
          <a:p>
            <a:pPr lvl="1"/>
            <a:endParaRPr lang="fr-FR" dirty="0"/>
          </a:p>
          <a:p>
            <a:endParaRPr lang="en-US" dirty="0"/>
          </a:p>
        </p:txBody>
      </p:sp>
      <p:sp>
        <p:nvSpPr>
          <p:cNvPr id="5" name="Title 1"/>
          <p:cNvSpPr txBox="1">
            <a:spLocks/>
          </p:cNvSpPr>
          <p:nvPr/>
        </p:nvSpPr>
        <p:spPr>
          <a:xfrm>
            <a:off x="323528" y="548638"/>
            <a:ext cx="6685099" cy="548640"/>
          </a:xfrm>
          <a:prstGeom prst="rect">
            <a:avLst/>
          </a:prstGeom>
        </p:spPr>
        <p:txBody>
          <a:bodyPr vert="horz" lIns="91440" tIns="45720" rIns="91440" bIns="45720" rtlCol="0" anchor="b">
            <a:normAutofit/>
          </a:bodyPr>
          <a:lstStyle/>
          <a:p>
            <a:pPr lvl="0" algn="ctr">
              <a:lnSpc>
                <a:spcPts val="3200"/>
              </a:lnSpc>
              <a:spcBef>
                <a:spcPct val="0"/>
              </a:spcBef>
            </a:pPr>
            <a:r>
              <a:rPr lang="fr-FR" sz="2800" b="1" dirty="0">
                <a:solidFill>
                  <a:srgbClr val="FF0000"/>
                </a:solidFill>
                <a:latin typeface="Arial"/>
                <a:ea typeface="+mj-ea"/>
                <a:cs typeface="Arial"/>
              </a:rPr>
              <a:t>Collaboration of </a:t>
            </a:r>
            <a:r>
              <a:rPr lang="fr-FR" sz="2800" b="1" dirty="0" err="1">
                <a:solidFill>
                  <a:srgbClr val="FF0000"/>
                </a:solidFill>
                <a:latin typeface="Arial"/>
                <a:ea typeface="+mj-ea"/>
                <a:cs typeface="Arial"/>
              </a:rPr>
              <a:t>Partners</a:t>
            </a:r>
            <a:endParaRPr lang="en-US" sz="2800" b="1" dirty="0">
              <a:solidFill>
                <a:srgbClr val="FF0000"/>
              </a:solidFill>
              <a:latin typeface="Arial"/>
              <a:ea typeface="+mj-ea"/>
              <a:cs typeface="Arial"/>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Iris at a distance"/>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516216" y="1124744"/>
            <a:ext cx="2376264" cy="2376265"/>
          </a:xfrm>
          <a:prstGeom prst="rect">
            <a:avLst/>
          </a:prstGeom>
          <a:noFill/>
          <a:extLst>
            <a:ext uri="{909E8E84-426E-40DD-AFC4-6F175D3DCCD1}">
              <a14:hiddenFill xmlns:a14="http://schemas.microsoft.com/office/drawing/2010/main" xmlns="">
                <a:solidFill>
                  <a:srgbClr val="FFFFFF"/>
                </a:solidFill>
              </a14:hiddenFill>
            </a:ext>
          </a:extLst>
        </p:spPr>
      </p:pic>
      <p:sp>
        <p:nvSpPr>
          <p:cNvPr id="2" name="Unvan 1"/>
          <p:cNvSpPr>
            <a:spLocks noGrp="1"/>
          </p:cNvSpPr>
          <p:nvPr>
            <p:ph type="title"/>
          </p:nvPr>
        </p:nvSpPr>
        <p:spPr>
          <a:xfrm>
            <a:off x="468000" y="144000"/>
            <a:ext cx="6480264" cy="828000"/>
          </a:xfrm>
        </p:spPr>
        <p:txBody>
          <a:bodyPr/>
          <a:lstStyle/>
          <a:p>
            <a:r>
              <a:rPr lang="en-US" dirty="0" smtClean="0"/>
              <a:t>WP 3 : Iris at the Distance</a:t>
            </a:r>
            <a:endParaRPr lang="en-US" dirty="0"/>
          </a:p>
        </p:txBody>
      </p:sp>
      <p:sp>
        <p:nvSpPr>
          <p:cNvPr id="3" name="İçerik Yer Tutucusu 2"/>
          <p:cNvSpPr>
            <a:spLocks noGrp="1"/>
          </p:cNvSpPr>
          <p:nvPr>
            <p:ph idx="1"/>
          </p:nvPr>
        </p:nvSpPr>
        <p:spPr>
          <a:xfrm>
            <a:off x="395536" y="1268760"/>
            <a:ext cx="5904656" cy="5040000"/>
          </a:xfrm>
        </p:spPr>
        <p:txBody>
          <a:bodyPr/>
          <a:lstStyle/>
          <a:p>
            <a:r>
              <a:rPr lang="en-GB" dirty="0" smtClean="0"/>
              <a:t>Improvement of the ergonomic</a:t>
            </a:r>
          </a:p>
          <a:p>
            <a:pPr lvl="1"/>
            <a:r>
              <a:rPr lang="en-GB" dirty="0" smtClean="0"/>
              <a:t>Live detection and quality evaluation in order to improve the field of depths.</a:t>
            </a:r>
          </a:p>
          <a:p>
            <a:r>
              <a:rPr lang="en-GB" dirty="0" smtClean="0"/>
              <a:t>Improvement of the accuracy</a:t>
            </a:r>
          </a:p>
          <a:p>
            <a:pPr lvl="1"/>
            <a:r>
              <a:rPr lang="en-GB" dirty="0" smtClean="0"/>
              <a:t>Allows to increase security</a:t>
            </a:r>
          </a:p>
          <a:p>
            <a:pPr lvl="1"/>
            <a:r>
              <a:rPr lang="en-GB" dirty="0" smtClean="0"/>
              <a:t>But also allows to improve robustness.</a:t>
            </a:r>
          </a:p>
          <a:p>
            <a:r>
              <a:rPr lang="en-GB" dirty="0" smtClean="0"/>
              <a:t>Acquisition and matching time decrease:</a:t>
            </a:r>
          </a:p>
          <a:p>
            <a:pPr lvl="1"/>
            <a:r>
              <a:rPr lang="en-GB" dirty="0" smtClean="0"/>
              <a:t>Multithread algorithm implementation for parallel process : 2 eyes are acquired at the same time, but are processed separately. First eye to match will grant the access.</a:t>
            </a:r>
          </a:p>
          <a:p>
            <a:pPr lvl="1"/>
            <a:r>
              <a:rPr lang="en-GB" dirty="0" smtClean="0"/>
              <a:t>3 sec –&gt; 1 sec</a:t>
            </a:r>
          </a:p>
          <a:p>
            <a:endParaRPr lang="en-GB" dirty="0"/>
          </a:p>
        </p:txBody>
      </p:sp>
      <p:pic>
        <p:nvPicPr>
          <p:cNvPr id="4" name="Image 3"/>
          <p:cNvPicPr>
            <a:picLocks noChangeAspect="1"/>
          </p:cNvPicPr>
          <p:nvPr/>
        </p:nvPicPr>
        <p:blipFill>
          <a:blip r:embed="rId3" cstate="print"/>
          <a:stretch>
            <a:fillRect/>
          </a:stretch>
        </p:blipFill>
        <p:spPr>
          <a:xfrm>
            <a:off x="6084168" y="3684799"/>
            <a:ext cx="2986915" cy="2151648"/>
          </a:xfrm>
          <a:prstGeom prst="rect">
            <a:avLst/>
          </a:prstGeom>
        </p:spPr>
      </p:pic>
    </p:spTree>
    <p:extLst>
      <p:ext uri="{BB962C8B-B14F-4D97-AF65-F5344CB8AC3E}">
        <p14:creationId xmlns:p14="http://schemas.microsoft.com/office/powerpoint/2010/main" xmlns="" val="14082926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68000" y="144000"/>
            <a:ext cx="6480264" cy="828000"/>
          </a:xfrm>
        </p:spPr>
        <p:txBody>
          <a:bodyPr/>
          <a:lstStyle/>
          <a:p>
            <a:r>
              <a:rPr lang="en-US" dirty="0" smtClean="0"/>
              <a:t>WP </a:t>
            </a:r>
            <a:r>
              <a:rPr lang="en-US" dirty="0"/>
              <a:t>3</a:t>
            </a:r>
            <a:r>
              <a:rPr lang="en-US" dirty="0" smtClean="0"/>
              <a:t> : </a:t>
            </a:r>
            <a:r>
              <a:rPr lang="en-US" dirty="0" err="1" smtClean="0"/>
              <a:t>Morpho</a:t>
            </a:r>
            <a:r>
              <a:rPr lang="en-US" dirty="0" smtClean="0"/>
              <a:t> Wave</a:t>
            </a:r>
            <a:endParaRPr lang="en-US" dirty="0"/>
          </a:p>
        </p:txBody>
      </p:sp>
      <p:sp>
        <p:nvSpPr>
          <p:cNvPr id="3" name="İçerik Yer Tutucusu 2"/>
          <p:cNvSpPr>
            <a:spLocks noGrp="1"/>
          </p:cNvSpPr>
          <p:nvPr>
            <p:ph idx="1"/>
          </p:nvPr>
        </p:nvSpPr>
        <p:spPr>
          <a:xfrm>
            <a:off x="395536" y="1268760"/>
            <a:ext cx="5904656" cy="5040000"/>
          </a:xfrm>
        </p:spPr>
        <p:txBody>
          <a:bodyPr/>
          <a:lstStyle/>
          <a:p>
            <a:r>
              <a:rPr lang="en-GB" dirty="0" smtClean="0"/>
              <a:t>Standard compliancy for compatibility with border control standard : ICAO – IQS: this standard was not compatible with the device -&gt; new definition with FBI – Mitre.</a:t>
            </a:r>
          </a:p>
          <a:p>
            <a:r>
              <a:rPr lang="en-GB" dirty="0" smtClean="0"/>
              <a:t>Improvement of the accuracy</a:t>
            </a:r>
          </a:p>
          <a:p>
            <a:pPr lvl="1"/>
            <a:r>
              <a:rPr lang="en-GB" dirty="0" smtClean="0"/>
              <a:t>Allows to increase security</a:t>
            </a:r>
          </a:p>
          <a:p>
            <a:pPr lvl="1"/>
            <a:r>
              <a:rPr lang="en-GB" dirty="0" smtClean="0"/>
              <a:t>But also allows to improve robustness.</a:t>
            </a:r>
          </a:p>
          <a:p>
            <a:r>
              <a:rPr lang="en-GB" dirty="0" smtClean="0"/>
              <a:t>Acquisition and matching time decrease:</a:t>
            </a:r>
          </a:p>
          <a:p>
            <a:pPr lvl="1"/>
            <a:r>
              <a:rPr lang="en-GB" dirty="0" smtClean="0"/>
              <a:t>New matching architecture for live recognition under 1sec</a:t>
            </a:r>
            <a:endParaRPr lang="en-GB" dirty="0"/>
          </a:p>
        </p:txBody>
      </p:sp>
      <p:pic>
        <p:nvPicPr>
          <p:cNvPr id="8196" name="Picture 4" descr="morphowave_for_textpage_new.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588224" y="1331760"/>
            <a:ext cx="2555776" cy="2555776"/>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Image 7" descr="La technologie Finger On The Fly intégrée à MorphoWave"/>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668960" y="4005064"/>
            <a:ext cx="2376264" cy="2436724"/>
          </a:xfrm>
          <a:prstGeom prst="rect">
            <a:avLst/>
          </a:prstGeom>
          <a:noFill/>
          <a:ln>
            <a:noFill/>
          </a:ln>
        </p:spPr>
      </p:pic>
    </p:spTree>
    <p:extLst>
      <p:ext uri="{BB962C8B-B14F-4D97-AF65-F5344CB8AC3E}">
        <p14:creationId xmlns:p14="http://schemas.microsoft.com/office/powerpoint/2010/main" xmlns="" val="146663284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p:cNvSpPr>
            <a:spLocks noGrp="1"/>
          </p:cNvSpPr>
          <p:nvPr>
            <p:ph type="ctrTitle"/>
          </p:nvPr>
        </p:nvSpPr>
        <p:spPr/>
        <p:txBody>
          <a:bodyPr/>
          <a:lstStyle/>
          <a:p>
            <a:pPr algn="ctr"/>
            <a:r>
              <a:rPr lang="fr-FR" dirty="0" smtClean="0"/>
              <a:t>WP4: Security</a:t>
            </a:r>
            <a:endParaRPr lang="en-US" dirty="0"/>
          </a:p>
        </p:txBody>
      </p:sp>
      <p:sp>
        <p:nvSpPr>
          <p:cNvPr id="4" name="Espace réservé de la date 3"/>
          <p:cNvSpPr>
            <a:spLocks noGrp="1"/>
          </p:cNvSpPr>
          <p:nvPr>
            <p:ph type="dt" sz="half" idx="4294967295"/>
          </p:nvPr>
        </p:nvSpPr>
        <p:spPr>
          <a:xfrm>
            <a:off x="0" y="6427788"/>
            <a:ext cx="2133600" cy="241300"/>
          </a:xfrm>
          <a:prstGeom prst="rect">
            <a:avLst/>
          </a:prstGeom>
        </p:spPr>
        <p:txBody>
          <a:bodyPr/>
          <a:lstStyle/>
          <a:p>
            <a:fld id="{B760C188-3084-43BE-8D7F-742268859ECE}" type="datetime4">
              <a:rPr lang="fr-FR" smtClean="0"/>
              <a:pPr/>
              <a:t>11 mai 2016</a:t>
            </a:fld>
            <a:endParaRPr lang="fr-FR" dirty="0"/>
          </a:p>
        </p:txBody>
      </p:sp>
      <p:sp>
        <p:nvSpPr>
          <p:cNvPr id="5" name="Espace réservé du numéro de diapositive 4"/>
          <p:cNvSpPr>
            <a:spLocks noGrp="1"/>
          </p:cNvSpPr>
          <p:nvPr>
            <p:ph type="sldNum" sz="quarter" idx="4294967295"/>
          </p:nvPr>
        </p:nvSpPr>
        <p:spPr>
          <a:xfrm>
            <a:off x="7010400" y="6448425"/>
            <a:ext cx="2133600" cy="220663"/>
          </a:xfrm>
          <a:prstGeom prst="rect">
            <a:avLst/>
          </a:prstGeom>
        </p:spPr>
        <p:txBody>
          <a:bodyPr/>
          <a:lstStyle/>
          <a:p>
            <a:fld id="{F7B7836B-6B29-4A6B-82AE-FEB183B8DC89}" type="slidenum">
              <a:rPr lang="fr-FR" smtClean="0"/>
              <a:pPr/>
              <a:t>34</a:t>
            </a:fld>
            <a:endParaRPr lang="fr-FR"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WP4 Security - Description</a:t>
            </a:r>
            <a:endParaRPr lang="en-US" dirty="0"/>
          </a:p>
        </p:txBody>
      </p:sp>
      <p:sp>
        <p:nvSpPr>
          <p:cNvPr id="3" name="Espace réservé du contenu 2"/>
          <p:cNvSpPr>
            <a:spLocks noGrp="1"/>
          </p:cNvSpPr>
          <p:nvPr>
            <p:ph idx="1"/>
          </p:nvPr>
        </p:nvSpPr>
        <p:spPr/>
        <p:txBody>
          <a:bodyPr/>
          <a:lstStyle/>
          <a:p>
            <a:r>
              <a:rPr lang="en-US" b="1" dirty="0" smtClean="0"/>
              <a:t>Automatic Border Control security solutions</a:t>
            </a:r>
          </a:p>
          <a:p>
            <a:pPr lvl="1"/>
            <a:endParaRPr lang="en-US" b="1" dirty="0" smtClean="0"/>
          </a:p>
          <a:p>
            <a:pPr lvl="1"/>
            <a:r>
              <a:rPr lang="en-US" b="1" dirty="0" smtClean="0"/>
              <a:t>At </a:t>
            </a:r>
            <a:r>
              <a:rPr lang="en-US" b="1" dirty="0"/>
              <a:t>the architecture level, </a:t>
            </a:r>
            <a:endParaRPr lang="en-US" b="1" dirty="0" smtClean="0"/>
          </a:p>
          <a:p>
            <a:pPr lvl="1"/>
            <a:endParaRPr lang="en-US" b="1" dirty="0" smtClean="0"/>
          </a:p>
          <a:p>
            <a:pPr lvl="1"/>
            <a:r>
              <a:rPr lang="en-US" b="1" dirty="0" smtClean="0"/>
              <a:t>At </a:t>
            </a:r>
            <a:r>
              <a:rPr lang="en-US" b="1" dirty="0"/>
              <a:t>the integration level, </a:t>
            </a:r>
            <a:endParaRPr lang="en-US" b="1" dirty="0" smtClean="0"/>
          </a:p>
          <a:p>
            <a:pPr lvl="1"/>
            <a:endParaRPr lang="en-US" b="1" dirty="0" smtClean="0"/>
          </a:p>
          <a:p>
            <a:pPr lvl="1"/>
            <a:r>
              <a:rPr lang="en-US" b="1" dirty="0" smtClean="0"/>
              <a:t>At </a:t>
            </a:r>
            <a:r>
              <a:rPr lang="en-US" b="1" dirty="0"/>
              <a:t>the evaluation level, </a:t>
            </a:r>
            <a:endParaRPr lang="en-US" b="1" dirty="0" smtClean="0"/>
          </a:p>
          <a:p>
            <a:endParaRPr lang="en-US" b="1" dirty="0" smtClean="0"/>
          </a:p>
          <a:p>
            <a:endParaRPr lang="en-US" b="1" dirty="0" smtClean="0"/>
          </a:p>
          <a:p>
            <a:r>
              <a:rPr lang="en-US" b="1" dirty="0" smtClean="0"/>
              <a:t>Start 	: T0 (Q3-2014)</a:t>
            </a:r>
          </a:p>
          <a:p>
            <a:r>
              <a:rPr lang="en-US" b="1" dirty="0" smtClean="0"/>
              <a:t>End 	: T0+16 months (Q1-2016)</a:t>
            </a:r>
          </a:p>
          <a:p>
            <a:endParaRPr lang="en-US" dirty="0"/>
          </a:p>
        </p:txBody>
      </p:sp>
      <p:sp>
        <p:nvSpPr>
          <p:cNvPr id="5" name="Espace réservé du numéro de diapositive 4"/>
          <p:cNvSpPr>
            <a:spLocks noGrp="1"/>
          </p:cNvSpPr>
          <p:nvPr>
            <p:ph type="sldNum" sz="quarter" idx="4294967295"/>
          </p:nvPr>
        </p:nvSpPr>
        <p:spPr>
          <a:xfrm>
            <a:off x="7010400" y="6448425"/>
            <a:ext cx="2133600" cy="220663"/>
          </a:xfrm>
          <a:prstGeom prst="rect">
            <a:avLst/>
          </a:prstGeom>
        </p:spPr>
        <p:txBody>
          <a:bodyPr/>
          <a:lstStyle/>
          <a:p>
            <a:fld id="{474361AA-493E-4E65-B9D2-6FCCC8DCC5EF}" type="slidenum">
              <a:rPr lang="fr-FR" smtClean="0"/>
              <a:pPr/>
              <a:t>35</a:t>
            </a:fld>
            <a:endParaRPr lang="fr-F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smtClean="0"/>
              <a:t>ICAO – TRIP</a:t>
            </a:r>
            <a:br>
              <a:rPr lang="fr-FR" dirty="0" smtClean="0"/>
            </a:br>
            <a:r>
              <a:rPr lang="fr-FR" dirty="0" smtClean="0"/>
              <a:t>Traveler Identification Program</a:t>
            </a:r>
            <a:endParaRPr lang="fr-FR" dirty="0"/>
          </a:p>
        </p:txBody>
      </p:sp>
      <p:sp>
        <p:nvSpPr>
          <p:cNvPr id="3" name="Content Placeholder 2"/>
          <p:cNvSpPr>
            <a:spLocks noGrp="1"/>
          </p:cNvSpPr>
          <p:nvPr>
            <p:ph idx="1"/>
          </p:nvPr>
        </p:nvSpPr>
        <p:spPr>
          <a:xfrm>
            <a:off x="468000" y="4941168"/>
            <a:ext cx="8352472" cy="576064"/>
          </a:xfrm>
        </p:spPr>
        <p:txBody>
          <a:bodyPr/>
          <a:lstStyle/>
          <a:p>
            <a:pPr marL="0" indent="0" algn="ctr">
              <a:buNone/>
            </a:pPr>
            <a:r>
              <a:rPr lang="en-US" sz="1800" i="1" dirty="0" smtClean="0"/>
              <a:t>Global fight </a:t>
            </a:r>
            <a:r>
              <a:rPr lang="en-US" sz="1800" i="1" dirty="0"/>
              <a:t>against fraud by securing all the links in the security chain.</a:t>
            </a:r>
            <a:endParaRPr lang="en-US" sz="1800" dirty="0"/>
          </a:p>
        </p:txBody>
      </p:sp>
      <p:pic>
        <p:nvPicPr>
          <p:cNvPr id="7" name="Picture 6"/>
          <p:cNvPicPr>
            <a:picLocks noChangeAspect="1"/>
          </p:cNvPicPr>
          <p:nvPr/>
        </p:nvPicPr>
        <p:blipFill>
          <a:blip r:embed="rId2" cstate="print"/>
          <a:stretch>
            <a:fillRect/>
          </a:stretch>
        </p:blipFill>
        <p:spPr>
          <a:xfrm>
            <a:off x="35496" y="1484784"/>
            <a:ext cx="9032680" cy="3282583"/>
          </a:xfrm>
          <a:prstGeom prst="rect">
            <a:avLst/>
          </a:prstGeom>
        </p:spPr>
      </p:pic>
    </p:spTree>
    <p:extLst>
      <p:ext uri="{BB962C8B-B14F-4D97-AF65-F5344CB8AC3E}">
        <p14:creationId xmlns="" xmlns:p14="http://schemas.microsoft.com/office/powerpoint/2010/main" val="54725757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a:t>WP4 Security </a:t>
            </a:r>
            <a:r>
              <a:rPr lang="fr-FR" dirty="0" smtClean="0"/>
              <a:t>– </a:t>
            </a:r>
            <a:r>
              <a:rPr lang="fr-FR" dirty="0" err="1" smtClean="0"/>
              <a:t>Task</a:t>
            </a:r>
            <a:r>
              <a:rPr lang="fr-FR" dirty="0" smtClean="0"/>
              <a:t> 4.1</a:t>
            </a:r>
            <a:endParaRPr lang="fr-FR" dirty="0"/>
          </a:p>
        </p:txBody>
      </p:sp>
      <p:sp>
        <p:nvSpPr>
          <p:cNvPr id="3" name="Content Placeholder 2"/>
          <p:cNvSpPr>
            <a:spLocks noGrp="1"/>
          </p:cNvSpPr>
          <p:nvPr>
            <p:ph idx="1"/>
          </p:nvPr>
        </p:nvSpPr>
        <p:spPr/>
        <p:txBody>
          <a:bodyPr/>
          <a:lstStyle/>
          <a:p>
            <a:pPr lvl="1"/>
            <a:r>
              <a:rPr lang="en-US" b="1" dirty="0"/>
              <a:t>Task 4.1: Security requirements and secure documents requirements</a:t>
            </a:r>
          </a:p>
          <a:p>
            <a:endParaRPr lang="en-US" dirty="0"/>
          </a:p>
          <a:p>
            <a:pPr lvl="1"/>
            <a:r>
              <a:rPr lang="en-US" b="1" dirty="0"/>
              <a:t>Who: </a:t>
            </a:r>
            <a:endParaRPr lang="en-US" b="1" dirty="0" smtClean="0"/>
          </a:p>
          <a:p>
            <a:pPr lvl="2"/>
            <a:r>
              <a:rPr lang="en-US" dirty="0" err="1"/>
              <a:t>Gemalto</a:t>
            </a:r>
            <a:r>
              <a:rPr lang="en-US" dirty="0"/>
              <a:t> (on </a:t>
            </a:r>
            <a:r>
              <a:rPr lang="en-US" dirty="0" err="1" smtClean="0"/>
              <a:t>eDocument</a:t>
            </a:r>
            <a:r>
              <a:rPr lang="en-US" dirty="0" smtClean="0"/>
              <a:t> security aspects, task leader)</a:t>
            </a:r>
            <a:endParaRPr lang="en-US" dirty="0"/>
          </a:p>
          <a:p>
            <a:pPr lvl="2"/>
            <a:r>
              <a:rPr lang="en-US" dirty="0" err="1" smtClean="0"/>
              <a:t>Morpho</a:t>
            </a:r>
            <a:r>
              <a:rPr lang="en-US" dirty="0" smtClean="0"/>
              <a:t> (on </a:t>
            </a:r>
            <a:r>
              <a:rPr lang="en-US" dirty="0" err="1" smtClean="0"/>
              <a:t>eGate</a:t>
            </a:r>
            <a:r>
              <a:rPr lang="en-US" dirty="0" smtClean="0"/>
              <a:t> security aspects),</a:t>
            </a:r>
            <a:endParaRPr lang="en-US" dirty="0"/>
          </a:p>
          <a:p>
            <a:pPr lvl="2"/>
            <a:r>
              <a:rPr lang="en-US" dirty="0" err="1" smtClean="0"/>
              <a:t>Oberthur</a:t>
            </a:r>
            <a:r>
              <a:rPr lang="en-US" dirty="0" smtClean="0"/>
              <a:t> (on biometrics &amp; embedded devices security aspects),</a:t>
            </a:r>
          </a:p>
          <a:p>
            <a:pPr lvl="1"/>
            <a:endParaRPr lang="en-US" dirty="0"/>
          </a:p>
          <a:p>
            <a:pPr lvl="1"/>
            <a:r>
              <a:rPr lang="en-US" b="1" dirty="0"/>
              <a:t>What: </a:t>
            </a:r>
            <a:endParaRPr lang="en-US" b="1" dirty="0" smtClean="0"/>
          </a:p>
          <a:p>
            <a:pPr lvl="2"/>
            <a:r>
              <a:rPr lang="en-US" dirty="0" smtClean="0"/>
              <a:t>activities </a:t>
            </a:r>
            <a:r>
              <a:rPr lang="en-US" dirty="0"/>
              <a:t>related to secure mechanisms enabled </a:t>
            </a:r>
            <a:r>
              <a:rPr lang="en-US" dirty="0" smtClean="0"/>
              <a:t>for </a:t>
            </a:r>
            <a:r>
              <a:rPr lang="en-US" dirty="0"/>
              <a:t>electronic travel documents (</a:t>
            </a:r>
            <a:r>
              <a:rPr lang="en-US" dirty="0" smtClean="0"/>
              <a:t>authentication </a:t>
            </a:r>
            <a:r>
              <a:rPr lang="en-US" dirty="0"/>
              <a:t>and privacy </a:t>
            </a:r>
            <a:r>
              <a:rPr lang="en-US" dirty="0" smtClean="0"/>
              <a:t>enforcement</a:t>
            </a:r>
            <a:r>
              <a:rPr lang="en-US" dirty="0"/>
              <a:t>)</a:t>
            </a:r>
            <a:endParaRPr lang="en-US" dirty="0" smtClean="0"/>
          </a:p>
          <a:p>
            <a:pPr lvl="2"/>
            <a:r>
              <a:rPr lang="en-US" dirty="0" smtClean="0"/>
              <a:t>deliver </a:t>
            </a:r>
            <a:r>
              <a:rPr lang="en-US" dirty="0"/>
              <a:t>specifications for protocols compliant with the rules of the </a:t>
            </a:r>
            <a:r>
              <a:rPr lang="en-US" dirty="0" smtClean="0"/>
              <a:t>domain</a:t>
            </a:r>
          </a:p>
          <a:p>
            <a:pPr lvl="2"/>
            <a:r>
              <a:rPr lang="en-US" dirty="0" smtClean="0"/>
              <a:t>prototype </a:t>
            </a:r>
            <a:r>
              <a:rPr lang="en-US" dirty="0"/>
              <a:t>the implementation </a:t>
            </a:r>
            <a:r>
              <a:rPr lang="en-US" dirty="0" smtClean="0"/>
              <a:t>on </a:t>
            </a:r>
            <a:r>
              <a:rPr lang="en-US" dirty="0" err="1"/>
              <a:t>ePassport</a:t>
            </a:r>
            <a:r>
              <a:rPr lang="en-US" dirty="0"/>
              <a:t> or other embedded </a:t>
            </a:r>
            <a:r>
              <a:rPr lang="en-US" dirty="0" smtClean="0"/>
              <a:t>devices.</a:t>
            </a:r>
            <a:endParaRPr lang="en-US" dirty="0"/>
          </a:p>
        </p:txBody>
      </p:sp>
    </p:spTree>
    <p:extLst>
      <p:ext uri="{BB962C8B-B14F-4D97-AF65-F5344CB8AC3E}">
        <p14:creationId xmlns="" xmlns:p14="http://schemas.microsoft.com/office/powerpoint/2010/main" val="171007029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a:t>WP4 Security </a:t>
            </a:r>
            <a:r>
              <a:rPr lang="fr-FR" dirty="0" smtClean="0"/>
              <a:t>– </a:t>
            </a:r>
            <a:r>
              <a:rPr lang="fr-FR" dirty="0" err="1" smtClean="0"/>
              <a:t>Task</a:t>
            </a:r>
            <a:r>
              <a:rPr lang="fr-FR" dirty="0" smtClean="0"/>
              <a:t> 4.1 – Activity</a:t>
            </a:r>
            <a:endParaRPr lang="fr-FR" dirty="0"/>
          </a:p>
        </p:txBody>
      </p:sp>
      <p:sp>
        <p:nvSpPr>
          <p:cNvPr id="3" name="Content Placeholder 2"/>
          <p:cNvSpPr>
            <a:spLocks noGrp="1"/>
          </p:cNvSpPr>
          <p:nvPr>
            <p:ph idx="1"/>
          </p:nvPr>
        </p:nvSpPr>
        <p:spPr/>
        <p:txBody>
          <a:bodyPr/>
          <a:lstStyle/>
          <a:p>
            <a:r>
              <a:rPr lang="en-US" b="1" dirty="0" smtClean="0"/>
              <a:t>Activity performed during the period</a:t>
            </a:r>
          </a:p>
          <a:p>
            <a:pPr lvl="1"/>
            <a:endParaRPr lang="en-US" b="1" dirty="0" smtClean="0"/>
          </a:p>
          <a:p>
            <a:pPr lvl="1"/>
            <a:r>
              <a:rPr lang="en-US" b="1" dirty="0" err="1" smtClean="0"/>
              <a:t>Gemalto</a:t>
            </a:r>
            <a:r>
              <a:rPr lang="en-US" b="1" dirty="0" smtClean="0"/>
              <a:t>, </a:t>
            </a:r>
            <a:r>
              <a:rPr lang="en-US" b="1" dirty="0" err="1" smtClean="0"/>
              <a:t>Oberthur</a:t>
            </a:r>
            <a:r>
              <a:rPr lang="en-US" b="1" dirty="0" smtClean="0"/>
              <a:t> and </a:t>
            </a:r>
            <a:r>
              <a:rPr lang="en-US" b="1" dirty="0" err="1" smtClean="0"/>
              <a:t>Morpho</a:t>
            </a:r>
            <a:r>
              <a:rPr lang="en-US" dirty="0" smtClean="0"/>
              <a:t> have cooperated to produce the security requirements document</a:t>
            </a:r>
          </a:p>
          <a:p>
            <a:pPr lvl="1"/>
            <a:endParaRPr lang="en-US" dirty="0" smtClean="0"/>
          </a:p>
          <a:p>
            <a:pPr lvl="1"/>
            <a:r>
              <a:rPr lang="en-US" b="1" dirty="0"/>
              <a:t>D4.1 </a:t>
            </a:r>
            <a:r>
              <a:rPr lang="en-GB" b="1" dirty="0"/>
              <a:t>Security Requirement document v1.0 </a:t>
            </a:r>
            <a:r>
              <a:rPr lang="en-GB" b="1" dirty="0" smtClean="0"/>
              <a:t>has been released</a:t>
            </a:r>
            <a:endParaRPr lang="en-US" dirty="0"/>
          </a:p>
          <a:p>
            <a:pPr lvl="2"/>
            <a:r>
              <a:rPr lang="en-US" dirty="0" err="1"/>
              <a:t>eDocuments</a:t>
            </a:r>
            <a:r>
              <a:rPr lang="en-US" dirty="0"/>
              <a:t> security requirements</a:t>
            </a:r>
          </a:p>
          <a:p>
            <a:pPr lvl="2"/>
            <a:r>
              <a:rPr lang="en-US" dirty="0"/>
              <a:t>Biometry security </a:t>
            </a:r>
            <a:r>
              <a:rPr lang="en-US" dirty="0" smtClean="0"/>
              <a:t>requirements</a:t>
            </a:r>
            <a:endParaRPr lang="en-US" dirty="0"/>
          </a:p>
          <a:p>
            <a:pPr lvl="2"/>
            <a:r>
              <a:rPr lang="en-US" dirty="0" err="1"/>
              <a:t>eGates</a:t>
            </a:r>
            <a:r>
              <a:rPr lang="en-US" dirty="0"/>
              <a:t> security requirements</a:t>
            </a:r>
          </a:p>
          <a:p>
            <a:pPr lvl="2"/>
            <a:r>
              <a:rPr lang="en-US" smtClean="0">
                <a:hlinkClick r:id="rId3" action="ppaction://hlinkfile"/>
              </a:rPr>
              <a:t>IDEA4SWIFT_WP4-D4.1_Security_v1.0.pdf</a:t>
            </a:r>
            <a:endParaRPr lang="en-US" smtClean="0"/>
          </a:p>
          <a:p>
            <a:pPr lvl="2"/>
            <a:endParaRPr lang="en-US" dirty="0" smtClean="0"/>
          </a:p>
          <a:p>
            <a:pPr lvl="1"/>
            <a:r>
              <a:rPr lang="en-US" b="1" dirty="0" err="1" smtClean="0"/>
              <a:t>Gemalto</a:t>
            </a:r>
            <a:r>
              <a:rPr lang="en-US" b="1" dirty="0" smtClean="0"/>
              <a:t>, </a:t>
            </a:r>
            <a:r>
              <a:rPr lang="en-US" b="1" dirty="0" err="1" smtClean="0"/>
              <a:t>Oberthur</a:t>
            </a:r>
            <a:r>
              <a:rPr lang="en-US" b="1" dirty="0" smtClean="0"/>
              <a:t> and </a:t>
            </a:r>
            <a:r>
              <a:rPr lang="en-US" b="1" dirty="0" err="1" smtClean="0"/>
              <a:t>Morpho</a:t>
            </a:r>
            <a:r>
              <a:rPr lang="en-US" dirty="0" smtClean="0"/>
              <a:t> have also performed cooperative tests sessions to ensure interoperability and compliancy of </a:t>
            </a:r>
            <a:r>
              <a:rPr lang="en-US" dirty="0" err="1" smtClean="0"/>
              <a:t>eDocuments</a:t>
            </a:r>
            <a:r>
              <a:rPr lang="en-US" dirty="0" smtClean="0"/>
              <a:t> toward the new version of ICAO LDS2 standard</a:t>
            </a:r>
          </a:p>
          <a:p>
            <a:pPr marL="360362" lvl="1" indent="0">
              <a:buNone/>
            </a:pPr>
            <a:endParaRPr lang="en-US" dirty="0" smtClean="0"/>
          </a:p>
        </p:txBody>
      </p:sp>
      <p:graphicFrame>
        <p:nvGraphicFramePr>
          <p:cNvPr id="4" name="Object 3"/>
          <p:cNvGraphicFramePr>
            <a:graphicFrameLocks noChangeAspect="1"/>
          </p:cNvGraphicFramePr>
          <p:nvPr>
            <p:extLst>
              <p:ext uri="{D42A27DB-BD31-4B8C-83A1-F6EECF244321}">
                <p14:modId xmlns="" xmlns:p14="http://schemas.microsoft.com/office/powerpoint/2010/main" val="2119279420"/>
              </p:ext>
            </p:extLst>
          </p:nvPr>
        </p:nvGraphicFramePr>
        <p:xfrm>
          <a:off x="7020272" y="3573016"/>
          <a:ext cx="969515" cy="1372006"/>
        </p:xfrm>
        <a:graphic>
          <a:graphicData uri="http://schemas.openxmlformats.org/presentationml/2006/ole">
            <p:oleObj spid="_x0000_s90114" name="Acrobat Document" r:id="rId4" imgW="5667139" imgH="8019997" progId="AcroExch.Document.11">
              <p:embed/>
            </p:oleObj>
          </a:graphicData>
        </a:graphic>
      </p:graphicFrame>
    </p:spTree>
    <p:extLst>
      <p:ext uri="{BB962C8B-B14F-4D97-AF65-F5344CB8AC3E}">
        <p14:creationId xmlns="" xmlns:p14="http://schemas.microsoft.com/office/powerpoint/2010/main" val="64927490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a:t>WP4 Security </a:t>
            </a:r>
            <a:r>
              <a:rPr lang="fr-FR" dirty="0" smtClean="0"/>
              <a:t>– </a:t>
            </a:r>
            <a:r>
              <a:rPr lang="fr-FR" dirty="0" err="1" smtClean="0"/>
              <a:t>Task</a:t>
            </a:r>
            <a:r>
              <a:rPr lang="fr-FR" dirty="0" smtClean="0"/>
              <a:t> 4.1 - </a:t>
            </a:r>
            <a:r>
              <a:rPr lang="fr-FR" dirty="0" err="1"/>
              <a:t>R</a:t>
            </a:r>
            <a:r>
              <a:rPr lang="fr-FR" dirty="0" err="1" smtClean="0"/>
              <a:t>esults</a:t>
            </a:r>
            <a:endParaRPr lang="fr-FR" dirty="0"/>
          </a:p>
        </p:txBody>
      </p:sp>
      <p:sp>
        <p:nvSpPr>
          <p:cNvPr id="3" name="Content Placeholder 2"/>
          <p:cNvSpPr>
            <a:spLocks noGrp="1"/>
          </p:cNvSpPr>
          <p:nvPr>
            <p:ph idx="1"/>
          </p:nvPr>
        </p:nvSpPr>
        <p:spPr/>
        <p:txBody>
          <a:bodyPr/>
          <a:lstStyle/>
          <a:p>
            <a:r>
              <a:rPr lang="en-US" b="1" dirty="0" smtClean="0"/>
              <a:t>4G </a:t>
            </a:r>
            <a:r>
              <a:rPr lang="en-US" b="1" dirty="0" err="1" smtClean="0"/>
              <a:t>ePassport</a:t>
            </a:r>
            <a:r>
              <a:rPr lang="en-US" b="1" dirty="0" smtClean="0"/>
              <a:t>:</a:t>
            </a:r>
          </a:p>
          <a:p>
            <a:endParaRPr lang="en-US" b="1" dirty="0"/>
          </a:p>
          <a:p>
            <a:pPr lvl="1"/>
            <a:r>
              <a:rPr lang="en-US" b="1" dirty="0"/>
              <a:t>Electronic Visa </a:t>
            </a:r>
            <a:r>
              <a:rPr lang="en-US" b="1" dirty="0" smtClean="0"/>
              <a:t>storage</a:t>
            </a:r>
          </a:p>
          <a:p>
            <a:pPr lvl="1"/>
            <a:endParaRPr lang="en-US" b="1" dirty="0"/>
          </a:p>
          <a:p>
            <a:pPr lvl="1"/>
            <a:r>
              <a:rPr lang="en-US" b="1" dirty="0" smtClean="0"/>
              <a:t>Electronic </a:t>
            </a:r>
            <a:r>
              <a:rPr lang="en-US" b="1" dirty="0"/>
              <a:t>Time </a:t>
            </a:r>
            <a:r>
              <a:rPr lang="en-US" b="1" dirty="0" smtClean="0"/>
              <a:t>Stamping</a:t>
            </a:r>
          </a:p>
          <a:p>
            <a:pPr lvl="1"/>
            <a:endParaRPr lang="en-US" b="1" dirty="0"/>
          </a:p>
          <a:p>
            <a:pPr lvl="1"/>
            <a:r>
              <a:rPr lang="en-US" b="1" dirty="0" smtClean="0"/>
              <a:t>Additional biometrics</a:t>
            </a:r>
          </a:p>
          <a:p>
            <a:pPr lvl="1"/>
            <a:endParaRPr lang="en-US" b="1" dirty="0"/>
          </a:p>
          <a:p>
            <a:pPr lvl="1"/>
            <a:r>
              <a:rPr lang="en-US" b="1" dirty="0" smtClean="0"/>
              <a:t>Exploration </a:t>
            </a:r>
            <a:r>
              <a:rPr lang="en-US" b="1" dirty="0"/>
              <a:t>of new use cases with mobiles</a:t>
            </a:r>
          </a:p>
          <a:p>
            <a:pPr lvl="2"/>
            <a:r>
              <a:rPr lang="en-US" dirty="0"/>
              <a:t>Boarding pass secure </a:t>
            </a:r>
            <a:r>
              <a:rPr lang="en-US" dirty="0" smtClean="0"/>
              <a:t>storage</a:t>
            </a:r>
          </a:p>
          <a:p>
            <a:pPr lvl="2"/>
            <a:r>
              <a:rPr lang="en-US" dirty="0" smtClean="0"/>
              <a:t>Luggage </a:t>
            </a:r>
            <a:r>
              <a:rPr lang="en-US" dirty="0"/>
              <a:t>ticket secure </a:t>
            </a:r>
            <a:r>
              <a:rPr lang="en-US" dirty="0" smtClean="0"/>
              <a:t>storage, </a:t>
            </a:r>
          </a:p>
          <a:p>
            <a:pPr lvl="2"/>
            <a:r>
              <a:rPr lang="en-US" dirty="0" smtClean="0"/>
              <a:t>Access </a:t>
            </a:r>
            <a:r>
              <a:rPr lang="en-US" dirty="0"/>
              <a:t>control to IT </a:t>
            </a:r>
            <a:r>
              <a:rPr lang="en-US" dirty="0" smtClean="0"/>
              <a:t>Systems</a:t>
            </a:r>
          </a:p>
          <a:p>
            <a:pPr lvl="2"/>
            <a:r>
              <a:rPr lang="en-US" dirty="0" smtClean="0"/>
              <a:t>…</a:t>
            </a:r>
            <a:endParaRPr lang="en-US" dirty="0"/>
          </a:p>
          <a:p>
            <a:pPr lvl="2"/>
            <a:endParaRPr lang="en-US" b="1" dirty="0"/>
          </a:p>
        </p:txBody>
      </p:sp>
      <p:pic>
        <p:nvPicPr>
          <p:cNvPr id="4" name="Picture 4" descr="https://encrypted-tbn0.gstatic.com/images?q=tbn:ANd9GcRqNrsBtv-IckmNVjELUO4YHzulVu7yMWVRwjYeg9dSu6wtymus"/>
          <p:cNvPicPr>
            <a:picLocks noChangeAspect="1" noChangeArrowheads="1"/>
          </p:cNvPicPr>
          <p:nvPr/>
        </p:nvPicPr>
        <p:blipFill>
          <a:blip r:embed="rId2" cstate="print"/>
          <a:srcRect/>
          <a:stretch>
            <a:fillRect/>
          </a:stretch>
        </p:blipFill>
        <p:spPr bwMode="auto">
          <a:xfrm>
            <a:off x="4590115" y="2636461"/>
            <a:ext cx="1337307" cy="867573"/>
          </a:xfrm>
          <a:prstGeom prst="rect">
            <a:avLst/>
          </a:prstGeom>
          <a:noFill/>
        </p:spPr>
      </p:pic>
      <p:pic>
        <p:nvPicPr>
          <p:cNvPr id="5" name="Picture 6" descr="http://vogue-essentiel.fr/wp-content/uploads/2012/04/US-Visa2.jpg"/>
          <p:cNvPicPr>
            <a:picLocks noChangeAspect="1" noChangeArrowheads="1"/>
          </p:cNvPicPr>
          <p:nvPr/>
        </p:nvPicPr>
        <p:blipFill>
          <a:blip r:embed="rId3" cstate="print"/>
          <a:srcRect/>
          <a:stretch>
            <a:fillRect/>
          </a:stretch>
        </p:blipFill>
        <p:spPr bwMode="auto">
          <a:xfrm>
            <a:off x="6180702" y="1700286"/>
            <a:ext cx="1514310" cy="936195"/>
          </a:xfrm>
          <a:prstGeom prst="rect">
            <a:avLst/>
          </a:prstGeom>
          <a:noFill/>
        </p:spPr>
      </p:pic>
      <p:pic>
        <p:nvPicPr>
          <p:cNvPr id="6" name="Picture 2" descr="http://www.biometricupdate.com/wp-content/uploads/2013/01/Biometrics011.jpg"/>
          <p:cNvPicPr>
            <a:picLocks noChangeAspect="1" noChangeArrowheads="1"/>
          </p:cNvPicPr>
          <p:nvPr/>
        </p:nvPicPr>
        <p:blipFill>
          <a:blip r:embed="rId4" cstate="print"/>
          <a:srcRect/>
          <a:stretch>
            <a:fillRect/>
          </a:stretch>
        </p:blipFill>
        <p:spPr bwMode="auto">
          <a:xfrm>
            <a:off x="6307617" y="2955321"/>
            <a:ext cx="1514310" cy="1097421"/>
          </a:xfrm>
          <a:prstGeom prst="rect">
            <a:avLst/>
          </a:prstGeom>
          <a:noFill/>
        </p:spPr>
      </p:pic>
      <p:pic>
        <p:nvPicPr>
          <p:cNvPr id="7" name="Picture 4" descr="http://i-cdn.phonearena.com/images/phones/48792-xlarge/Sony-Xperia-Z3.jpg"/>
          <p:cNvPicPr>
            <a:picLocks noChangeAspect="1" noChangeArrowheads="1"/>
          </p:cNvPicPr>
          <p:nvPr/>
        </p:nvPicPr>
        <p:blipFill>
          <a:blip r:embed="rId5" cstate="print"/>
          <a:srcRect/>
          <a:stretch>
            <a:fillRect/>
          </a:stretch>
        </p:blipFill>
        <p:spPr bwMode="auto">
          <a:xfrm>
            <a:off x="7064772" y="4744524"/>
            <a:ext cx="1124509" cy="1463101"/>
          </a:xfrm>
          <a:prstGeom prst="rect">
            <a:avLst/>
          </a:prstGeom>
          <a:noFill/>
        </p:spPr>
      </p:pic>
      <p:pic>
        <p:nvPicPr>
          <p:cNvPr id="8" name="Picture 3" descr="C:\Users\mguerass\AppData\Local\Microsoft\Windows\Temporary Internet Files\Content.IE5\UQMKXLNW\MC900439350[1].jpg"/>
          <p:cNvPicPr>
            <a:picLocks noChangeAspect="1" noChangeArrowheads="1"/>
          </p:cNvPicPr>
          <p:nvPr/>
        </p:nvPicPr>
        <p:blipFill>
          <a:blip r:embed="rId6" cstate="print"/>
          <a:srcRect/>
          <a:stretch>
            <a:fillRect/>
          </a:stretch>
        </p:blipFill>
        <p:spPr bwMode="auto">
          <a:xfrm>
            <a:off x="5927422" y="4869160"/>
            <a:ext cx="968152" cy="968152"/>
          </a:xfrm>
          <a:prstGeom prst="rect">
            <a:avLst/>
          </a:prstGeom>
          <a:noFill/>
        </p:spPr>
      </p:pic>
      <p:pic>
        <p:nvPicPr>
          <p:cNvPr id="9" name="Picture 7" descr="C:\Users\mguerass\Desktop\Presentation done at 2014world eID forum\images.passport.jpg"/>
          <p:cNvPicPr>
            <a:picLocks noChangeAspect="1" noChangeArrowheads="1"/>
          </p:cNvPicPr>
          <p:nvPr/>
        </p:nvPicPr>
        <p:blipFill>
          <a:blip r:embed="rId7" cstate="print"/>
          <a:srcRect/>
          <a:stretch>
            <a:fillRect/>
          </a:stretch>
        </p:blipFill>
        <p:spPr bwMode="auto">
          <a:xfrm>
            <a:off x="4738225" y="4838827"/>
            <a:ext cx="1066918" cy="1340630"/>
          </a:xfrm>
          <a:prstGeom prst="rect">
            <a:avLst/>
          </a:prstGeom>
          <a:noFill/>
        </p:spPr>
      </p:pic>
    </p:spTree>
    <p:extLst>
      <p:ext uri="{BB962C8B-B14F-4D97-AF65-F5344CB8AC3E}">
        <p14:creationId xmlns="" xmlns:p14="http://schemas.microsoft.com/office/powerpoint/2010/main" val="3431982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20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2000"/>
                                        <p:tgtEl>
                                          <p:spTgt spid="6"/>
                                        </p:tgtEl>
                                      </p:cBhvr>
                                    </p:animEffec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2000"/>
                                        <p:tgtEl>
                                          <p:spTgt spid="9"/>
                                        </p:tgtEl>
                                      </p:cBhvr>
                                    </p:animEffect>
                                  </p:childTnLst>
                                </p:cTn>
                              </p:par>
                              <p:par>
                                <p:cTn id="17" presetID="10"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2000"/>
                                        <p:tgtEl>
                                          <p:spTgt spid="8"/>
                                        </p:tgtEl>
                                      </p:cBhvr>
                                    </p:animEffect>
                                  </p:childTnLst>
                                </p:cTn>
                              </p:par>
                              <p:par>
                                <p:cTn id="20" presetID="10"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Agenda (2)</a:t>
            </a:r>
            <a:endParaRPr lang="en-US" dirty="0"/>
          </a:p>
        </p:txBody>
      </p:sp>
      <p:sp>
        <p:nvSpPr>
          <p:cNvPr id="3" name="Espace réservé du contenu 2"/>
          <p:cNvSpPr>
            <a:spLocks noGrp="1"/>
          </p:cNvSpPr>
          <p:nvPr>
            <p:ph idx="1"/>
          </p:nvPr>
        </p:nvSpPr>
        <p:spPr/>
        <p:txBody>
          <a:bodyPr/>
          <a:lstStyle/>
          <a:p>
            <a:pPr lvl="0"/>
            <a:r>
              <a:rPr lang="en-US" sz="2400" dirty="0" smtClean="0"/>
              <a:t>Project Progress </a:t>
            </a:r>
          </a:p>
          <a:p>
            <a:pPr lvl="1"/>
            <a:r>
              <a:rPr lang="en-US" dirty="0" smtClean="0"/>
              <a:t>WP3 Biometry (TSP) 10 </a:t>
            </a:r>
            <a:r>
              <a:rPr lang="en-US" dirty="0" err="1" smtClean="0"/>
              <a:t>mn</a:t>
            </a:r>
            <a:endParaRPr lang="en-US" dirty="0" smtClean="0"/>
          </a:p>
          <a:p>
            <a:pPr lvl="2"/>
            <a:r>
              <a:rPr lang="fr-FR" dirty="0" smtClean="0"/>
              <a:t>Iris </a:t>
            </a:r>
            <a:r>
              <a:rPr lang="fr-FR" dirty="0" err="1" smtClean="0"/>
              <a:t>RecognitionTSP</a:t>
            </a:r>
            <a:endParaRPr lang="fr-FR" dirty="0" smtClean="0"/>
          </a:p>
          <a:p>
            <a:pPr lvl="1"/>
            <a:r>
              <a:rPr lang="en-US" dirty="0" smtClean="0"/>
              <a:t>WP4 Security (GTO)  15mn</a:t>
            </a:r>
          </a:p>
          <a:p>
            <a:pPr lvl="2"/>
            <a:r>
              <a:rPr lang="fr-FR" dirty="0" err="1" smtClean="0"/>
              <a:t>Identity</a:t>
            </a:r>
            <a:r>
              <a:rPr lang="fr-FR" dirty="0" smtClean="0"/>
              <a:t> </a:t>
            </a:r>
            <a:r>
              <a:rPr lang="fr-FR" dirty="0" err="1" smtClean="0"/>
              <a:t>Derivation</a:t>
            </a:r>
            <a:r>
              <a:rPr lang="fr-FR" dirty="0" smtClean="0"/>
              <a:t> (Morpho)</a:t>
            </a:r>
          </a:p>
          <a:p>
            <a:pPr lvl="2"/>
            <a:r>
              <a:rPr lang="fr-FR" dirty="0" err="1" smtClean="0"/>
              <a:t>Passports</a:t>
            </a:r>
            <a:r>
              <a:rPr lang="fr-FR" dirty="0" smtClean="0"/>
              <a:t> </a:t>
            </a:r>
            <a:r>
              <a:rPr lang="fr-FR" dirty="0" err="1" smtClean="0"/>
              <a:t>Demonstration</a:t>
            </a:r>
            <a:r>
              <a:rPr lang="fr-FR" dirty="0" smtClean="0"/>
              <a:t> (GTO)</a:t>
            </a:r>
            <a:endParaRPr lang="en-US" dirty="0" smtClean="0"/>
          </a:p>
          <a:p>
            <a:pPr lvl="1"/>
            <a:r>
              <a:rPr lang="fr-FR" dirty="0" smtClean="0"/>
              <a:t>WP5 Fusion (</a:t>
            </a:r>
            <a:r>
              <a:rPr lang="fr-FR" dirty="0" err="1" smtClean="0"/>
              <a:t>Mozaik</a:t>
            </a:r>
            <a:r>
              <a:rPr lang="fr-FR" dirty="0" smtClean="0"/>
              <a:t>) 15 mn</a:t>
            </a:r>
          </a:p>
          <a:p>
            <a:pPr lvl="2"/>
            <a:r>
              <a:rPr lang="fr-FR" dirty="0" smtClean="0"/>
              <a:t>Fusion (</a:t>
            </a:r>
            <a:r>
              <a:rPr lang="fr-FR" dirty="0" err="1" smtClean="0"/>
              <a:t>Mozaik</a:t>
            </a:r>
            <a:r>
              <a:rPr lang="fr-FR" dirty="0" smtClean="0"/>
              <a:t>)</a:t>
            </a:r>
          </a:p>
          <a:p>
            <a:pPr lvl="1"/>
            <a:r>
              <a:rPr lang="fr-FR" dirty="0" smtClean="0"/>
              <a:t>WP6 </a:t>
            </a:r>
            <a:r>
              <a:rPr lang="fr-FR" dirty="0" err="1" smtClean="0"/>
              <a:t>Integration</a:t>
            </a:r>
            <a:r>
              <a:rPr lang="fr-FR" dirty="0" smtClean="0"/>
              <a:t> (Morpho) 5mn</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Picture 57"/>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1637388" y="3859766"/>
            <a:ext cx="1027639" cy="2046303"/>
          </a:xfrm>
          <a:prstGeom prst="rect">
            <a:avLst/>
          </a:prstGeom>
        </p:spPr>
      </p:pic>
      <p:sp>
        <p:nvSpPr>
          <p:cNvPr id="3" name="Oval 2"/>
          <p:cNvSpPr/>
          <p:nvPr/>
        </p:nvSpPr>
        <p:spPr>
          <a:xfrm>
            <a:off x="2542736" y="1561097"/>
            <a:ext cx="4008576" cy="3767730"/>
          </a:xfrm>
          <a:prstGeom prst="ellipse">
            <a:avLst/>
          </a:prstGeom>
          <a:noFill/>
          <a:ln>
            <a:solidFill>
              <a:srgbClr val="99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350"/>
          </a:p>
        </p:txBody>
      </p:sp>
      <p:pic>
        <p:nvPicPr>
          <p:cNvPr id="47" name="Picture 8" descr="C:\Users\mguerass\Desktop\Presentation done at 2014world eID forum\abc.jpg"/>
          <p:cNvPicPr>
            <a:picLocks noChangeAspect="1" noChangeArrowheads="1"/>
          </p:cNvPicPr>
          <p:nvPr/>
        </p:nvPicPr>
        <p:blipFill>
          <a:blip r:embed="rId3" cstate="print"/>
          <a:srcRect/>
          <a:stretch>
            <a:fillRect/>
          </a:stretch>
        </p:blipFill>
        <p:spPr bwMode="auto">
          <a:xfrm>
            <a:off x="7023280" y="2486969"/>
            <a:ext cx="2120721" cy="1295787"/>
          </a:xfrm>
          <a:prstGeom prst="rect">
            <a:avLst/>
          </a:prstGeom>
          <a:noFill/>
        </p:spPr>
      </p:pic>
      <p:sp>
        <p:nvSpPr>
          <p:cNvPr id="9" name="Rounded Rectangle 8"/>
          <p:cNvSpPr/>
          <p:nvPr/>
        </p:nvSpPr>
        <p:spPr>
          <a:xfrm>
            <a:off x="84718" y="3397301"/>
            <a:ext cx="1496890" cy="2572720"/>
          </a:xfrm>
          <a:prstGeom prst="roundRect">
            <a:avLst/>
          </a:prstGeom>
          <a:ln>
            <a:solidFill>
              <a:schemeClr val="accent2"/>
            </a:solidFill>
          </a:ln>
        </p:spPr>
        <p:style>
          <a:lnRef idx="2">
            <a:schemeClr val="accent1">
              <a:shade val="50000"/>
            </a:schemeClr>
          </a:lnRef>
          <a:fillRef idx="1002">
            <a:schemeClr val="lt2"/>
          </a:fillRef>
          <a:effectRef idx="0">
            <a:schemeClr val="accent1"/>
          </a:effectRef>
          <a:fontRef idx="minor">
            <a:schemeClr val="lt1"/>
          </a:fontRef>
        </p:style>
        <p:txBody>
          <a:bodyPr rtlCol="0" anchor="ctr"/>
          <a:lstStyle/>
          <a:p>
            <a:pPr algn="ctr"/>
            <a:endParaRPr lang="en-US" sz="1350" dirty="0"/>
          </a:p>
        </p:txBody>
      </p:sp>
      <p:grpSp>
        <p:nvGrpSpPr>
          <p:cNvPr id="4" name="Group 90"/>
          <p:cNvGrpSpPr/>
          <p:nvPr/>
        </p:nvGrpSpPr>
        <p:grpSpPr>
          <a:xfrm>
            <a:off x="278260" y="4783233"/>
            <a:ext cx="1250615" cy="1038964"/>
            <a:chOff x="172180" y="3372347"/>
            <a:chExt cx="1667486" cy="1385285"/>
          </a:xfrm>
        </p:grpSpPr>
        <p:pic>
          <p:nvPicPr>
            <p:cNvPr id="10" name="Picture 9"/>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172180" y="3879016"/>
              <a:ext cx="617782" cy="428624"/>
            </a:xfrm>
            <a:prstGeom prst="rect">
              <a:avLst/>
            </a:prstGeom>
          </p:spPr>
        </p:pic>
        <p:pic>
          <p:nvPicPr>
            <p:cNvPr id="13" name="Picture 12"/>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322957" y="4441404"/>
              <a:ext cx="316228" cy="316228"/>
            </a:xfrm>
            <a:prstGeom prst="rect">
              <a:avLst/>
            </a:prstGeom>
          </p:spPr>
        </p:pic>
        <p:sp>
          <p:nvSpPr>
            <p:cNvPr id="14" name="TextBox 13"/>
            <p:cNvSpPr txBox="1"/>
            <p:nvPr/>
          </p:nvSpPr>
          <p:spPr>
            <a:xfrm>
              <a:off x="768433" y="3900674"/>
              <a:ext cx="1071233" cy="338555"/>
            </a:xfrm>
            <a:prstGeom prst="rect">
              <a:avLst/>
            </a:prstGeom>
            <a:noFill/>
          </p:spPr>
          <p:txBody>
            <a:bodyPr wrap="none" rtlCol="0">
              <a:spAutoFit/>
            </a:bodyPr>
            <a:lstStyle/>
            <a:p>
              <a:r>
                <a:rPr lang="fr-FR" sz="1050" dirty="0" err="1"/>
                <a:t>Automated</a:t>
              </a:r>
              <a:endParaRPr lang="en-US" sz="1050" dirty="0"/>
            </a:p>
          </p:txBody>
        </p:sp>
        <p:sp>
          <p:nvSpPr>
            <p:cNvPr id="15" name="TextBox 14"/>
            <p:cNvSpPr txBox="1"/>
            <p:nvPr/>
          </p:nvSpPr>
          <p:spPr>
            <a:xfrm>
              <a:off x="762454" y="4394549"/>
              <a:ext cx="697200" cy="338555"/>
            </a:xfrm>
            <a:prstGeom prst="rect">
              <a:avLst/>
            </a:prstGeom>
            <a:noFill/>
          </p:spPr>
          <p:txBody>
            <a:bodyPr wrap="none" rtlCol="0">
              <a:spAutoFit/>
            </a:bodyPr>
            <a:lstStyle/>
            <a:p>
              <a:r>
                <a:rPr lang="fr-FR" sz="1050" dirty="0" err="1"/>
                <a:t>Faster</a:t>
              </a:r>
              <a:endParaRPr lang="en-US" sz="1050" dirty="0"/>
            </a:p>
          </p:txBody>
        </p:sp>
        <p:sp>
          <p:nvSpPr>
            <p:cNvPr id="16" name="TextBox 15"/>
            <p:cNvSpPr txBox="1"/>
            <p:nvPr/>
          </p:nvSpPr>
          <p:spPr>
            <a:xfrm>
              <a:off x="254599" y="3372347"/>
              <a:ext cx="1487586" cy="369332"/>
            </a:xfrm>
            <a:prstGeom prst="rect">
              <a:avLst/>
            </a:prstGeom>
            <a:noFill/>
          </p:spPr>
          <p:txBody>
            <a:bodyPr wrap="none" rtlCol="0">
              <a:spAutoFit/>
            </a:bodyPr>
            <a:lstStyle/>
            <a:p>
              <a:r>
                <a:rPr lang="fr-FR" sz="1200" b="1" dirty="0" err="1"/>
                <a:t>Improvements</a:t>
              </a:r>
              <a:endParaRPr lang="en-US" sz="1200" b="1" dirty="0"/>
            </a:p>
          </p:txBody>
        </p:sp>
      </p:grpSp>
      <p:grpSp>
        <p:nvGrpSpPr>
          <p:cNvPr id="5" name="Group 6"/>
          <p:cNvGrpSpPr/>
          <p:nvPr/>
        </p:nvGrpSpPr>
        <p:grpSpPr>
          <a:xfrm>
            <a:off x="5481062" y="1695813"/>
            <a:ext cx="1228350" cy="818900"/>
            <a:chOff x="7308082" y="1118084"/>
            <a:chExt cx="1637800" cy="1091866"/>
          </a:xfrm>
        </p:grpSpPr>
        <p:grpSp>
          <p:nvGrpSpPr>
            <p:cNvPr id="6" name="Group 94"/>
            <p:cNvGrpSpPr/>
            <p:nvPr/>
          </p:nvGrpSpPr>
          <p:grpSpPr>
            <a:xfrm>
              <a:off x="7308082" y="1118084"/>
              <a:ext cx="1637800" cy="1091866"/>
              <a:chOff x="5738357" y="524125"/>
              <a:chExt cx="1637800" cy="1091866"/>
            </a:xfrm>
          </p:grpSpPr>
          <p:sp>
            <p:nvSpPr>
              <p:cNvPr id="96" name="Rounded Rectangle 95"/>
              <p:cNvSpPr/>
              <p:nvPr/>
            </p:nvSpPr>
            <p:spPr>
              <a:xfrm>
                <a:off x="5738357" y="524125"/>
                <a:ext cx="1637800" cy="1091866"/>
              </a:xfrm>
              <a:prstGeom prst="roundRect">
                <a:avLst/>
              </a:prstGeom>
              <a:ln>
                <a:solidFill>
                  <a:srgbClr val="990000"/>
                </a:solidFill>
              </a:ln>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97" name="Rounded Rectangle 4"/>
              <p:cNvSpPr/>
              <p:nvPr/>
            </p:nvSpPr>
            <p:spPr>
              <a:xfrm>
                <a:off x="5791658" y="577426"/>
                <a:ext cx="1531198" cy="98526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1435" tIns="0" rIns="51435" bIns="51435" numCol="1" spcCol="1270" anchor="t" anchorCtr="0">
                <a:noAutofit/>
              </a:bodyPr>
              <a:lstStyle/>
              <a:p>
                <a:pPr algn="ctr" defTabSz="600075">
                  <a:lnSpc>
                    <a:spcPct val="90000"/>
                  </a:lnSpc>
                  <a:spcBef>
                    <a:spcPct val="0"/>
                  </a:spcBef>
                  <a:spcAft>
                    <a:spcPct val="35000"/>
                  </a:spcAft>
                </a:pPr>
                <a:r>
                  <a:rPr lang="fr-FR" sz="1350" dirty="0" err="1">
                    <a:solidFill>
                      <a:schemeClr val="tx1"/>
                    </a:solidFill>
                  </a:rPr>
                  <a:t>Duty</a:t>
                </a:r>
                <a:r>
                  <a:rPr lang="fr-FR" sz="1350" dirty="0">
                    <a:solidFill>
                      <a:schemeClr val="tx1"/>
                    </a:solidFill>
                  </a:rPr>
                  <a:t> free</a:t>
                </a:r>
                <a:r>
                  <a:rPr lang="en-US" sz="1350" dirty="0"/>
                  <a:t> tax check</a:t>
                </a:r>
                <a:endParaRPr lang="fr-FR" sz="1350" dirty="0">
                  <a:solidFill>
                    <a:schemeClr val="tx1"/>
                  </a:solidFill>
                </a:endParaRPr>
              </a:p>
            </p:txBody>
          </p:sp>
        </p:grpSp>
        <p:grpSp>
          <p:nvGrpSpPr>
            <p:cNvPr id="7" name="Group 64"/>
            <p:cNvGrpSpPr/>
            <p:nvPr/>
          </p:nvGrpSpPr>
          <p:grpSpPr>
            <a:xfrm>
              <a:off x="7412515" y="1832973"/>
              <a:ext cx="1424369" cy="331252"/>
              <a:chOff x="7318156" y="1633039"/>
              <a:chExt cx="1597293" cy="428624"/>
            </a:xfrm>
          </p:grpSpPr>
          <p:pic>
            <p:nvPicPr>
              <p:cNvPr id="27" name="Picture 26"/>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7816985" y="1633039"/>
                <a:ext cx="617782" cy="428624"/>
              </a:xfrm>
              <a:prstGeom prst="rect">
                <a:avLst/>
              </a:prstGeom>
            </p:spPr>
          </p:pic>
          <p:pic>
            <p:nvPicPr>
              <p:cNvPr id="28" name="Picture 27"/>
              <p:cNvPicPr>
                <a:picLocks noChangeAspect="1"/>
              </p:cNvPicPr>
              <p:nvPr/>
            </p:nvPicPr>
            <p:blipFill>
              <a:blip r:embed="rId7" cstate="print">
                <a:extLst>
                  <a:ext uri="{28A0092B-C50C-407E-A947-70E740481C1C}">
                    <a14:useLocalDpi xmlns="" xmlns:a14="http://schemas.microsoft.com/office/drawing/2010/main" val="0"/>
                  </a:ext>
                </a:extLst>
              </a:blip>
              <a:stretch>
                <a:fillRect/>
              </a:stretch>
            </p:blipFill>
            <p:spPr>
              <a:xfrm>
                <a:off x="7318156" y="1651620"/>
                <a:ext cx="332422" cy="332422"/>
              </a:xfrm>
              <a:prstGeom prst="rect">
                <a:avLst/>
              </a:prstGeom>
            </p:spPr>
          </p:pic>
          <p:pic>
            <p:nvPicPr>
              <p:cNvPr id="29" name="Picture 28"/>
              <p:cNvPicPr>
                <a:picLocks noChangeAspect="1"/>
              </p:cNvPicPr>
              <p:nvPr/>
            </p:nvPicPr>
            <p:blipFill>
              <a:blip r:embed="rId8" cstate="print">
                <a:extLst>
                  <a:ext uri="{28A0092B-C50C-407E-A947-70E740481C1C}">
                    <a14:useLocalDpi xmlns="" xmlns:a14="http://schemas.microsoft.com/office/drawing/2010/main" val="0"/>
                  </a:ext>
                </a:extLst>
              </a:blip>
              <a:stretch>
                <a:fillRect/>
              </a:stretch>
            </p:blipFill>
            <p:spPr>
              <a:xfrm>
                <a:off x="8599221" y="1651620"/>
                <a:ext cx="316228" cy="316228"/>
              </a:xfrm>
              <a:prstGeom prst="rect">
                <a:avLst/>
              </a:prstGeom>
            </p:spPr>
          </p:pic>
        </p:grpSp>
      </p:grpSp>
      <p:grpSp>
        <p:nvGrpSpPr>
          <p:cNvPr id="8" name="Group 4"/>
          <p:cNvGrpSpPr/>
          <p:nvPr/>
        </p:nvGrpSpPr>
        <p:grpSpPr>
          <a:xfrm>
            <a:off x="4121564" y="1232622"/>
            <a:ext cx="1228350" cy="818900"/>
            <a:chOff x="5507451" y="500496"/>
            <a:chExt cx="1637800" cy="1091866"/>
          </a:xfrm>
        </p:grpSpPr>
        <p:grpSp>
          <p:nvGrpSpPr>
            <p:cNvPr id="11" name="Group 67"/>
            <p:cNvGrpSpPr/>
            <p:nvPr/>
          </p:nvGrpSpPr>
          <p:grpSpPr>
            <a:xfrm>
              <a:off x="5507451" y="500496"/>
              <a:ext cx="1637800" cy="1091866"/>
              <a:chOff x="4010279" y="-191667"/>
              <a:chExt cx="1637800" cy="1091866"/>
            </a:xfrm>
          </p:grpSpPr>
          <p:sp>
            <p:nvSpPr>
              <p:cNvPr id="69" name="Rounded Rectangle 68"/>
              <p:cNvSpPr/>
              <p:nvPr/>
            </p:nvSpPr>
            <p:spPr>
              <a:xfrm>
                <a:off x="4010279" y="-191667"/>
                <a:ext cx="1637800" cy="1091866"/>
              </a:xfrm>
              <a:prstGeom prst="roundRect">
                <a:avLst/>
              </a:prstGeom>
              <a:ln>
                <a:solidFill>
                  <a:srgbClr val="990000"/>
                </a:solidFill>
              </a:ln>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94" name="Rounded Rectangle 4"/>
              <p:cNvSpPr/>
              <p:nvPr/>
            </p:nvSpPr>
            <p:spPr>
              <a:xfrm>
                <a:off x="4063580" y="-138366"/>
                <a:ext cx="1531198" cy="98526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1435" tIns="0" rIns="51435" bIns="51435" numCol="1" spcCol="1270" anchor="t" anchorCtr="0">
                <a:noAutofit/>
              </a:bodyPr>
              <a:lstStyle/>
              <a:p>
                <a:pPr algn="ctr" defTabSz="600075">
                  <a:lnSpc>
                    <a:spcPct val="90000"/>
                  </a:lnSpc>
                  <a:spcBef>
                    <a:spcPct val="0"/>
                  </a:spcBef>
                  <a:spcAft>
                    <a:spcPct val="35000"/>
                  </a:spcAft>
                </a:pPr>
                <a:r>
                  <a:rPr lang="fr-FR" sz="1350" dirty="0">
                    <a:solidFill>
                      <a:schemeClr val="tx1"/>
                    </a:solidFill>
                  </a:rPr>
                  <a:t>Flight </a:t>
                </a:r>
                <a:r>
                  <a:rPr lang="fr-FR" sz="1350" dirty="0" err="1">
                    <a:solidFill>
                      <a:schemeClr val="tx1"/>
                    </a:solidFill>
                  </a:rPr>
                  <a:t>booking</a:t>
                </a:r>
                <a:endParaRPr lang="en-US" sz="1350" dirty="0"/>
              </a:p>
            </p:txBody>
          </p:sp>
        </p:grpSp>
        <p:grpSp>
          <p:nvGrpSpPr>
            <p:cNvPr id="12" name="Group 63"/>
            <p:cNvGrpSpPr/>
            <p:nvPr/>
          </p:nvGrpSpPr>
          <p:grpSpPr>
            <a:xfrm>
              <a:off x="5593208" y="1106701"/>
              <a:ext cx="1404365" cy="341099"/>
              <a:chOff x="5371338" y="718240"/>
              <a:chExt cx="1784099" cy="436643"/>
            </a:xfrm>
          </p:grpSpPr>
          <p:pic>
            <p:nvPicPr>
              <p:cNvPr id="24" name="Picture 23"/>
              <p:cNvPicPr>
                <a:picLocks noChangeAspect="1"/>
              </p:cNvPicPr>
              <p:nvPr/>
            </p:nvPicPr>
            <p:blipFill>
              <a:blip r:embed="rId9" cstate="print">
                <a:extLst>
                  <a:ext uri="{28A0092B-C50C-407E-A947-70E740481C1C}">
                    <a14:useLocalDpi xmlns="" xmlns:a14="http://schemas.microsoft.com/office/drawing/2010/main" val="0"/>
                  </a:ext>
                </a:extLst>
              </a:blip>
              <a:stretch>
                <a:fillRect/>
              </a:stretch>
            </p:blipFill>
            <p:spPr>
              <a:xfrm>
                <a:off x="5371338" y="718240"/>
                <a:ext cx="428624" cy="428624"/>
              </a:xfrm>
              <a:prstGeom prst="rect">
                <a:avLst/>
              </a:prstGeom>
            </p:spPr>
          </p:pic>
          <p:pic>
            <p:nvPicPr>
              <p:cNvPr id="35" name="Picture 34"/>
              <p:cNvPicPr>
                <a:picLocks noChangeAspect="1"/>
              </p:cNvPicPr>
              <p:nvPr/>
            </p:nvPicPr>
            <p:blipFill>
              <a:blip r:embed="rId10" cstate="print">
                <a:extLst>
                  <a:ext uri="{28A0092B-C50C-407E-A947-70E740481C1C}">
                    <a14:useLocalDpi xmlns="" xmlns:a14="http://schemas.microsoft.com/office/drawing/2010/main" val="0"/>
                  </a:ext>
                </a:extLst>
              </a:blip>
              <a:stretch>
                <a:fillRect/>
              </a:stretch>
            </p:blipFill>
            <p:spPr>
              <a:xfrm>
                <a:off x="5997066" y="726259"/>
                <a:ext cx="617781" cy="428624"/>
              </a:xfrm>
              <a:prstGeom prst="rect">
                <a:avLst/>
              </a:prstGeom>
            </p:spPr>
          </p:pic>
          <p:pic>
            <p:nvPicPr>
              <p:cNvPr id="41" name="Picture 40"/>
              <p:cNvPicPr>
                <a:picLocks noChangeAspect="1"/>
              </p:cNvPicPr>
              <p:nvPr/>
            </p:nvPicPr>
            <p:blipFill>
              <a:blip r:embed="rId11" cstate="print">
                <a:extLst>
                  <a:ext uri="{28A0092B-C50C-407E-A947-70E740481C1C}">
                    <a14:useLocalDpi xmlns="" xmlns:a14="http://schemas.microsoft.com/office/drawing/2010/main" val="0"/>
                  </a:ext>
                </a:extLst>
              </a:blip>
              <a:stretch>
                <a:fillRect/>
              </a:stretch>
            </p:blipFill>
            <p:spPr>
              <a:xfrm>
                <a:off x="6839209" y="809610"/>
                <a:ext cx="316228" cy="316229"/>
              </a:xfrm>
              <a:prstGeom prst="rect">
                <a:avLst/>
              </a:prstGeom>
            </p:spPr>
          </p:pic>
        </p:grpSp>
      </p:grpSp>
      <p:grpSp>
        <p:nvGrpSpPr>
          <p:cNvPr id="17" name="Group 69"/>
          <p:cNvGrpSpPr/>
          <p:nvPr/>
        </p:nvGrpSpPr>
        <p:grpSpPr>
          <a:xfrm>
            <a:off x="4026298" y="2378159"/>
            <a:ext cx="1260743" cy="1855166"/>
            <a:chOff x="5024775" y="1967849"/>
            <a:chExt cx="2157296" cy="2710738"/>
          </a:xfrm>
        </p:grpSpPr>
        <p:pic>
          <p:nvPicPr>
            <p:cNvPr id="49" name="Picture 7" descr="C:\Users\mguerass\Desktop\Presentation done at 2014world eID forum\images.passport.jpg"/>
            <p:cNvPicPr>
              <a:picLocks noChangeAspect="1" noChangeArrowheads="1"/>
            </p:cNvPicPr>
            <p:nvPr/>
          </p:nvPicPr>
          <p:blipFill>
            <a:blip r:embed="rId12" cstate="print"/>
            <a:srcRect/>
            <a:stretch>
              <a:fillRect/>
            </a:stretch>
          </p:blipFill>
          <p:spPr bwMode="auto">
            <a:xfrm>
              <a:off x="5024775" y="1967849"/>
              <a:ext cx="2157296" cy="2710738"/>
            </a:xfrm>
            <a:prstGeom prst="rect">
              <a:avLst/>
            </a:prstGeom>
            <a:noFill/>
          </p:spPr>
        </p:pic>
        <p:sp>
          <p:nvSpPr>
            <p:cNvPr id="46" name="TextBox 45"/>
            <p:cNvSpPr txBox="1"/>
            <p:nvPr/>
          </p:nvSpPr>
          <p:spPr>
            <a:xfrm rot="20692021">
              <a:off x="5581450" y="2246691"/>
              <a:ext cx="694514" cy="522797"/>
            </a:xfrm>
            <a:prstGeom prst="rect">
              <a:avLst/>
            </a:prstGeom>
            <a:noFill/>
          </p:spPr>
          <p:txBody>
            <a:bodyPr wrap="none" rtlCol="0">
              <a:spAutoFit/>
            </a:bodyPr>
            <a:lstStyle/>
            <a:p>
              <a:r>
                <a:rPr lang="fr-FR" sz="1725" dirty="0">
                  <a:solidFill>
                    <a:schemeClr val="accent2">
                      <a:lumMod val="20000"/>
                      <a:lumOff val="80000"/>
                    </a:schemeClr>
                  </a:solidFill>
                  <a:latin typeface="FangSong" panose="02010609060101010101" pitchFamily="49" charset="-122"/>
                  <a:ea typeface="FangSong" panose="02010609060101010101" pitchFamily="49" charset="-122"/>
                </a:rPr>
                <a:t>4G</a:t>
              </a:r>
              <a:endParaRPr lang="en-US" sz="1725" dirty="0">
                <a:solidFill>
                  <a:schemeClr val="accent2">
                    <a:lumMod val="20000"/>
                    <a:lumOff val="80000"/>
                  </a:schemeClr>
                </a:solidFill>
                <a:latin typeface="FangSong" panose="02010609060101010101" pitchFamily="49" charset="-122"/>
                <a:ea typeface="FangSong" panose="02010609060101010101" pitchFamily="49" charset="-122"/>
              </a:endParaRPr>
            </a:p>
          </p:txBody>
        </p:sp>
      </p:grpSp>
      <p:grpSp>
        <p:nvGrpSpPr>
          <p:cNvPr id="21" name="Group 20"/>
          <p:cNvGrpSpPr/>
          <p:nvPr/>
        </p:nvGrpSpPr>
        <p:grpSpPr>
          <a:xfrm>
            <a:off x="2180206" y="3005748"/>
            <a:ext cx="1228350" cy="860569"/>
            <a:chOff x="2906941" y="2948888"/>
            <a:chExt cx="1637800" cy="1147425"/>
          </a:xfrm>
        </p:grpSpPr>
        <p:grpSp>
          <p:nvGrpSpPr>
            <p:cNvPr id="26" name="Group 109"/>
            <p:cNvGrpSpPr/>
            <p:nvPr/>
          </p:nvGrpSpPr>
          <p:grpSpPr>
            <a:xfrm>
              <a:off x="2906941" y="2948888"/>
              <a:ext cx="1637800" cy="1147425"/>
              <a:chOff x="1566408" y="2252203"/>
              <a:chExt cx="1637800" cy="1147425"/>
            </a:xfrm>
          </p:grpSpPr>
          <p:sp>
            <p:nvSpPr>
              <p:cNvPr id="111" name="Rounded Rectangle 110"/>
              <p:cNvSpPr/>
              <p:nvPr/>
            </p:nvSpPr>
            <p:spPr>
              <a:xfrm>
                <a:off x="1566408" y="2252203"/>
                <a:ext cx="1637800" cy="1091866"/>
              </a:xfrm>
              <a:prstGeom prst="roundRect">
                <a:avLst/>
              </a:prstGeom>
              <a:ln>
                <a:solidFill>
                  <a:srgbClr val="990000"/>
                </a:solidFill>
              </a:ln>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12" name="Rounded Rectangle 4"/>
              <p:cNvSpPr/>
              <p:nvPr/>
            </p:nvSpPr>
            <p:spPr>
              <a:xfrm>
                <a:off x="1619709" y="2414364"/>
                <a:ext cx="1531198" cy="98526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1435" tIns="0" rIns="51435" bIns="51435" numCol="1" spcCol="1270" anchor="t" anchorCtr="0">
                <a:noAutofit/>
              </a:bodyPr>
              <a:lstStyle/>
              <a:p>
                <a:pPr algn="ctr" defTabSz="600075">
                  <a:lnSpc>
                    <a:spcPct val="90000"/>
                  </a:lnSpc>
                  <a:spcBef>
                    <a:spcPct val="0"/>
                  </a:spcBef>
                  <a:spcAft>
                    <a:spcPct val="35000"/>
                  </a:spcAft>
                </a:pPr>
                <a:r>
                  <a:rPr lang="fr-FR" sz="1350" dirty="0" err="1">
                    <a:solidFill>
                      <a:schemeClr val="tx1"/>
                    </a:solidFill>
                  </a:rPr>
                  <a:t>Hotel</a:t>
                </a:r>
                <a:r>
                  <a:rPr lang="fr-FR" sz="1350" dirty="0">
                    <a:solidFill>
                      <a:schemeClr val="tx1"/>
                    </a:solidFill>
                  </a:rPr>
                  <a:t> </a:t>
                </a:r>
                <a:r>
                  <a:rPr lang="fr-FR" sz="1350" dirty="0"/>
                  <a:t>check-in</a:t>
                </a:r>
                <a:endParaRPr lang="fr-FR" sz="1350" dirty="0">
                  <a:solidFill>
                    <a:schemeClr val="tx1"/>
                  </a:solidFill>
                </a:endParaRPr>
              </a:p>
            </p:txBody>
          </p:sp>
        </p:grpSp>
        <p:grpSp>
          <p:nvGrpSpPr>
            <p:cNvPr id="31" name="Group 61"/>
            <p:cNvGrpSpPr/>
            <p:nvPr/>
          </p:nvGrpSpPr>
          <p:grpSpPr>
            <a:xfrm>
              <a:off x="3067035" y="3590719"/>
              <a:ext cx="1367923" cy="293560"/>
              <a:chOff x="2442021" y="3607114"/>
              <a:chExt cx="1663762" cy="428624"/>
            </a:xfrm>
          </p:grpSpPr>
          <p:pic>
            <p:nvPicPr>
              <p:cNvPr id="37" name="Picture 36"/>
              <p:cNvPicPr>
                <a:picLocks noChangeAspect="1"/>
              </p:cNvPicPr>
              <p:nvPr/>
            </p:nvPicPr>
            <p:blipFill>
              <a:blip r:embed="rId13" cstate="print">
                <a:extLst>
                  <a:ext uri="{28A0092B-C50C-407E-A947-70E740481C1C}">
                    <a14:useLocalDpi xmlns="" xmlns:a14="http://schemas.microsoft.com/office/drawing/2010/main" val="0"/>
                  </a:ext>
                </a:extLst>
              </a:blip>
              <a:stretch>
                <a:fillRect/>
              </a:stretch>
            </p:blipFill>
            <p:spPr>
              <a:xfrm>
                <a:off x="2949939" y="3607114"/>
                <a:ext cx="617782" cy="428624"/>
              </a:xfrm>
              <a:prstGeom prst="rect">
                <a:avLst/>
              </a:prstGeom>
            </p:spPr>
          </p:pic>
          <p:pic>
            <p:nvPicPr>
              <p:cNvPr id="39" name="Picture 38"/>
              <p:cNvPicPr>
                <a:picLocks noChangeAspect="1"/>
              </p:cNvPicPr>
              <p:nvPr/>
            </p:nvPicPr>
            <p:blipFill>
              <a:blip r:embed="rId14" cstate="print">
                <a:extLst>
                  <a:ext uri="{28A0092B-C50C-407E-A947-70E740481C1C}">
                    <a14:useLocalDpi xmlns="" xmlns:a14="http://schemas.microsoft.com/office/drawing/2010/main" val="0"/>
                  </a:ext>
                </a:extLst>
              </a:blip>
              <a:stretch>
                <a:fillRect/>
              </a:stretch>
            </p:blipFill>
            <p:spPr>
              <a:xfrm>
                <a:off x="3789555" y="3666621"/>
                <a:ext cx="316228" cy="316228"/>
              </a:xfrm>
              <a:prstGeom prst="rect">
                <a:avLst/>
              </a:prstGeom>
            </p:spPr>
          </p:pic>
          <p:pic>
            <p:nvPicPr>
              <p:cNvPr id="54" name="Picture 53"/>
              <p:cNvPicPr>
                <a:picLocks noChangeAspect="1"/>
              </p:cNvPicPr>
              <p:nvPr/>
            </p:nvPicPr>
            <p:blipFill>
              <a:blip r:embed="rId15" cstate="print">
                <a:extLst>
                  <a:ext uri="{28A0092B-C50C-407E-A947-70E740481C1C}">
                    <a14:useLocalDpi xmlns="" xmlns:a14="http://schemas.microsoft.com/office/drawing/2010/main" val="0"/>
                  </a:ext>
                </a:extLst>
              </a:blip>
              <a:stretch>
                <a:fillRect/>
              </a:stretch>
            </p:blipFill>
            <p:spPr>
              <a:xfrm>
                <a:off x="2442021" y="3623023"/>
                <a:ext cx="328364" cy="340546"/>
              </a:xfrm>
              <a:prstGeom prst="rect">
                <a:avLst/>
              </a:prstGeom>
            </p:spPr>
          </p:pic>
        </p:grpSp>
      </p:grpSp>
      <p:grpSp>
        <p:nvGrpSpPr>
          <p:cNvPr id="32" name="Group 91"/>
          <p:cNvGrpSpPr/>
          <p:nvPr/>
        </p:nvGrpSpPr>
        <p:grpSpPr>
          <a:xfrm>
            <a:off x="336638" y="3397300"/>
            <a:ext cx="1038415" cy="1241069"/>
            <a:chOff x="231760" y="5040271"/>
            <a:chExt cx="1384553" cy="1654758"/>
          </a:xfrm>
        </p:grpSpPr>
        <p:sp>
          <p:nvSpPr>
            <p:cNvPr id="18" name="TextBox 17"/>
            <p:cNvSpPr txBox="1"/>
            <p:nvPr/>
          </p:nvSpPr>
          <p:spPr>
            <a:xfrm>
              <a:off x="423593" y="5040271"/>
              <a:ext cx="1192720" cy="369332"/>
            </a:xfrm>
            <a:prstGeom prst="rect">
              <a:avLst/>
            </a:prstGeom>
            <a:noFill/>
          </p:spPr>
          <p:txBody>
            <a:bodyPr wrap="none" rtlCol="0">
              <a:spAutoFit/>
            </a:bodyPr>
            <a:lstStyle/>
            <a:p>
              <a:r>
                <a:rPr lang="fr-FR" sz="1200" b="1" dirty="0"/>
                <a:t>Target area</a:t>
              </a:r>
              <a:endParaRPr lang="en-US" sz="1200" b="1" dirty="0"/>
            </a:p>
          </p:txBody>
        </p:sp>
        <p:sp>
          <p:nvSpPr>
            <p:cNvPr id="19" name="TextBox 18"/>
            <p:cNvSpPr txBox="1"/>
            <p:nvPr/>
          </p:nvSpPr>
          <p:spPr>
            <a:xfrm>
              <a:off x="714604" y="5503003"/>
              <a:ext cx="763457" cy="338555"/>
            </a:xfrm>
            <a:prstGeom prst="rect">
              <a:avLst/>
            </a:prstGeom>
            <a:noFill/>
          </p:spPr>
          <p:txBody>
            <a:bodyPr wrap="none" rtlCol="0">
              <a:spAutoFit/>
            </a:bodyPr>
            <a:lstStyle/>
            <a:p>
              <a:r>
                <a:rPr lang="fr-FR" sz="1050" dirty="0"/>
                <a:t>Airport</a:t>
              </a:r>
              <a:endParaRPr lang="en-US" sz="1050" dirty="0"/>
            </a:p>
          </p:txBody>
        </p:sp>
        <p:sp>
          <p:nvSpPr>
            <p:cNvPr id="20" name="TextBox 19"/>
            <p:cNvSpPr txBox="1"/>
            <p:nvPr/>
          </p:nvSpPr>
          <p:spPr>
            <a:xfrm>
              <a:off x="701184" y="5924519"/>
              <a:ext cx="684376" cy="338555"/>
            </a:xfrm>
            <a:prstGeom prst="rect">
              <a:avLst/>
            </a:prstGeom>
            <a:noFill/>
          </p:spPr>
          <p:txBody>
            <a:bodyPr wrap="none" rtlCol="0">
              <a:spAutoFit/>
            </a:bodyPr>
            <a:lstStyle/>
            <a:p>
              <a:r>
                <a:rPr lang="fr-FR" sz="1050" dirty="0"/>
                <a:t>Home</a:t>
              </a:r>
              <a:endParaRPr lang="en-US" sz="1050" dirty="0"/>
            </a:p>
          </p:txBody>
        </p:sp>
        <p:pic>
          <p:nvPicPr>
            <p:cNvPr id="22" name="Picture 21"/>
            <p:cNvPicPr>
              <a:picLocks noChangeAspect="1"/>
            </p:cNvPicPr>
            <p:nvPr/>
          </p:nvPicPr>
          <p:blipFill>
            <a:blip r:embed="rId7" cstate="print">
              <a:extLst>
                <a:ext uri="{28A0092B-C50C-407E-A947-70E740481C1C}">
                  <a14:useLocalDpi xmlns="" xmlns:a14="http://schemas.microsoft.com/office/drawing/2010/main" val="0"/>
                </a:ext>
              </a:extLst>
            </a:blip>
            <a:stretch>
              <a:fillRect/>
            </a:stretch>
          </p:blipFill>
          <p:spPr>
            <a:xfrm>
              <a:off x="288044" y="5490681"/>
              <a:ext cx="332422" cy="332422"/>
            </a:xfrm>
            <a:prstGeom prst="rect">
              <a:avLst/>
            </a:prstGeom>
          </p:spPr>
        </p:pic>
        <p:pic>
          <p:nvPicPr>
            <p:cNvPr id="23" name="Picture 22"/>
            <p:cNvPicPr>
              <a:picLocks noChangeAspect="1"/>
            </p:cNvPicPr>
            <p:nvPr/>
          </p:nvPicPr>
          <p:blipFill>
            <a:blip r:embed="rId16" cstate="print">
              <a:extLst>
                <a:ext uri="{28A0092B-C50C-407E-A947-70E740481C1C}">
                  <a14:useLocalDpi xmlns="" xmlns:a14="http://schemas.microsoft.com/office/drawing/2010/main" val="0"/>
                </a:ext>
              </a:extLst>
            </a:blip>
            <a:stretch>
              <a:fillRect/>
            </a:stretch>
          </p:blipFill>
          <p:spPr>
            <a:xfrm>
              <a:off x="231760" y="5864095"/>
              <a:ext cx="428624" cy="428624"/>
            </a:xfrm>
            <a:prstGeom prst="rect">
              <a:avLst/>
            </a:prstGeom>
          </p:spPr>
        </p:pic>
        <p:pic>
          <p:nvPicPr>
            <p:cNvPr id="55" name="Picture 54"/>
            <p:cNvPicPr>
              <a:picLocks noChangeAspect="1"/>
            </p:cNvPicPr>
            <p:nvPr/>
          </p:nvPicPr>
          <p:blipFill>
            <a:blip r:embed="rId17" cstate="print">
              <a:extLst>
                <a:ext uri="{28A0092B-C50C-407E-A947-70E740481C1C}">
                  <a14:useLocalDpi xmlns="" xmlns:a14="http://schemas.microsoft.com/office/drawing/2010/main" val="0"/>
                </a:ext>
              </a:extLst>
            </a:blip>
            <a:stretch>
              <a:fillRect/>
            </a:stretch>
          </p:blipFill>
          <p:spPr>
            <a:xfrm>
              <a:off x="281890" y="6350535"/>
              <a:ext cx="328364" cy="340546"/>
            </a:xfrm>
            <a:prstGeom prst="rect">
              <a:avLst/>
            </a:prstGeom>
          </p:spPr>
        </p:pic>
        <p:sp>
          <p:nvSpPr>
            <p:cNvPr id="56" name="TextBox 55"/>
            <p:cNvSpPr txBox="1"/>
            <p:nvPr/>
          </p:nvSpPr>
          <p:spPr>
            <a:xfrm>
              <a:off x="698765" y="6356474"/>
              <a:ext cx="641629" cy="338555"/>
            </a:xfrm>
            <a:prstGeom prst="rect">
              <a:avLst/>
            </a:prstGeom>
            <a:noFill/>
          </p:spPr>
          <p:txBody>
            <a:bodyPr wrap="none" rtlCol="0">
              <a:spAutoFit/>
            </a:bodyPr>
            <a:lstStyle/>
            <a:p>
              <a:r>
                <a:rPr lang="fr-FR" sz="1050" dirty="0" err="1"/>
                <a:t>Hotel</a:t>
              </a:r>
              <a:endParaRPr lang="en-US" sz="1050" dirty="0"/>
            </a:p>
          </p:txBody>
        </p:sp>
      </p:grpSp>
      <p:pic>
        <p:nvPicPr>
          <p:cNvPr id="57" name="Picture 56"/>
          <p:cNvPicPr>
            <a:picLocks noChangeAspect="1"/>
          </p:cNvPicPr>
          <p:nvPr/>
        </p:nvPicPr>
        <p:blipFill>
          <a:blip r:embed="rId18" cstate="print">
            <a:extLst>
              <a:ext uri="{28A0092B-C50C-407E-A947-70E740481C1C}">
                <a14:useLocalDpi xmlns="" xmlns:a14="http://schemas.microsoft.com/office/drawing/2010/main" val="0"/>
              </a:ext>
            </a:extLst>
          </a:blip>
          <a:stretch>
            <a:fillRect/>
          </a:stretch>
        </p:blipFill>
        <p:spPr>
          <a:xfrm>
            <a:off x="6981394" y="1045748"/>
            <a:ext cx="1733506" cy="1300130"/>
          </a:xfrm>
          <a:prstGeom prst="rect">
            <a:avLst/>
          </a:prstGeom>
        </p:spPr>
      </p:pic>
      <p:pic>
        <p:nvPicPr>
          <p:cNvPr id="61" name="Picture 60"/>
          <p:cNvPicPr>
            <a:picLocks noChangeAspect="1"/>
          </p:cNvPicPr>
          <p:nvPr/>
        </p:nvPicPr>
        <p:blipFill>
          <a:blip r:embed="rId19" cstate="print">
            <a:extLst>
              <a:ext uri="{28A0092B-C50C-407E-A947-70E740481C1C}">
                <a14:useLocalDpi xmlns="" xmlns:a14="http://schemas.microsoft.com/office/drawing/2010/main" val="0"/>
              </a:ext>
            </a:extLst>
          </a:blip>
          <a:stretch>
            <a:fillRect/>
          </a:stretch>
        </p:blipFill>
        <p:spPr>
          <a:xfrm>
            <a:off x="457170" y="1025541"/>
            <a:ext cx="1965514" cy="1016645"/>
          </a:xfrm>
          <a:prstGeom prst="rect">
            <a:avLst/>
          </a:prstGeom>
        </p:spPr>
      </p:pic>
      <p:grpSp>
        <p:nvGrpSpPr>
          <p:cNvPr id="33" name="Group 3"/>
          <p:cNvGrpSpPr/>
          <p:nvPr/>
        </p:nvGrpSpPr>
        <p:grpSpPr>
          <a:xfrm>
            <a:off x="2740511" y="1699897"/>
            <a:ext cx="1228350" cy="818900"/>
            <a:chOff x="3641983" y="1123529"/>
            <a:chExt cx="1637800" cy="1091866"/>
          </a:xfrm>
        </p:grpSpPr>
        <p:grpSp>
          <p:nvGrpSpPr>
            <p:cNvPr id="34" name="Group 62"/>
            <p:cNvGrpSpPr/>
            <p:nvPr/>
          </p:nvGrpSpPr>
          <p:grpSpPr>
            <a:xfrm>
              <a:off x="3641983" y="1123529"/>
              <a:ext cx="1637800" cy="1091866"/>
              <a:chOff x="2283550" y="549055"/>
              <a:chExt cx="1637800" cy="1091866"/>
            </a:xfrm>
            <a:solidFill>
              <a:schemeClr val="bg1"/>
            </a:solidFill>
          </p:grpSpPr>
          <p:sp>
            <p:nvSpPr>
              <p:cNvPr id="66" name="Rounded Rectangle 65"/>
              <p:cNvSpPr/>
              <p:nvPr/>
            </p:nvSpPr>
            <p:spPr>
              <a:xfrm>
                <a:off x="2283550" y="549055"/>
                <a:ext cx="1637800" cy="1091866"/>
              </a:xfrm>
              <a:prstGeom prst="roundRect">
                <a:avLst/>
              </a:prstGeom>
              <a:grpFill/>
              <a:ln>
                <a:solidFill>
                  <a:srgbClr val="990000"/>
                </a:solidFill>
              </a:ln>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67" name="Rounded Rectangle 4"/>
              <p:cNvSpPr/>
              <p:nvPr/>
            </p:nvSpPr>
            <p:spPr>
              <a:xfrm>
                <a:off x="2336851" y="602356"/>
                <a:ext cx="1531198" cy="985264"/>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1435" tIns="0" rIns="51435" bIns="51435" numCol="1" spcCol="1270" anchor="t" anchorCtr="0">
                <a:noAutofit/>
              </a:bodyPr>
              <a:lstStyle/>
              <a:p>
                <a:pPr algn="ctr" defTabSz="600075">
                  <a:lnSpc>
                    <a:spcPct val="90000"/>
                  </a:lnSpc>
                  <a:spcBef>
                    <a:spcPct val="0"/>
                  </a:spcBef>
                  <a:spcAft>
                    <a:spcPct val="35000"/>
                  </a:spcAft>
                </a:pPr>
                <a:r>
                  <a:rPr lang="fr-FR" sz="1350" dirty="0" err="1">
                    <a:solidFill>
                      <a:schemeClr val="tx1"/>
                    </a:solidFill>
                  </a:rPr>
                  <a:t>eVisa</a:t>
                </a:r>
                <a:r>
                  <a:rPr lang="fr-FR" sz="1350" dirty="0">
                    <a:solidFill>
                      <a:schemeClr val="tx1"/>
                    </a:solidFill>
                  </a:rPr>
                  <a:t> </a:t>
                </a:r>
                <a:r>
                  <a:rPr lang="fr-FR" sz="1350" dirty="0" err="1">
                    <a:solidFill>
                      <a:schemeClr val="tx1"/>
                    </a:solidFill>
                  </a:rPr>
                  <a:t>request</a:t>
                </a:r>
                <a:endParaRPr lang="en-US" sz="1350" dirty="0"/>
              </a:p>
            </p:txBody>
          </p:sp>
        </p:grpSp>
        <p:grpSp>
          <p:nvGrpSpPr>
            <p:cNvPr id="36" name="Group 70"/>
            <p:cNvGrpSpPr/>
            <p:nvPr/>
          </p:nvGrpSpPr>
          <p:grpSpPr>
            <a:xfrm>
              <a:off x="3773725" y="1777962"/>
              <a:ext cx="1332174" cy="341099"/>
              <a:chOff x="5310198" y="641229"/>
              <a:chExt cx="1692387" cy="436643"/>
            </a:xfrm>
          </p:grpSpPr>
          <p:pic>
            <p:nvPicPr>
              <p:cNvPr id="72" name="Picture 71"/>
              <p:cNvPicPr>
                <a:picLocks noChangeAspect="1"/>
              </p:cNvPicPr>
              <p:nvPr/>
            </p:nvPicPr>
            <p:blipFill>
              <a:blip r:embed="rId9" cstate="print">
                <a:extLst>
                  <a:ext uri="{28A0092B-C50C-407E-A947-70E740481C1C}">
                    <a14:useLocalDpi xmlns="" xmlns:a14="http://schemas.microsoft.com/office/drawing/2010/main" val="0"/>
                  </a:ext>
                </a:extLst>
              </a:blip>
              <a:stretch>
                <a:fillRect/>
              </a:stretch>
            </p:blipFill>
            <p:spPr>
              <a:xfrm>
                <a:off x="5310198" y="641229"/>
                <a:ext cx="428624" cy="428624"/>
              </a:xfrm>
              <a:prstGeom prst="rect">
                <a:avLst/>
              </a:prstGeom>
            </p:spPr>
          </p:pic>
          <p:pic>
            <p:nvPicPr>
              <p:cNvPr id="73" name="Picture 72"/>
              <p:cNvPicPr>
                <a:picLocks noChangeAspect="1"/>
              </p:cNvPicPr>
              <p:nvPr/>
            </p:nvPicPr>
            <p:blipFill>
              <a:blip r:embed="rId10" cstate="print">
                <a:extLst>
                  <a:ext uri="{28A0092B-C50C-407E-A947-70E740481C1C}">
                    <a14:useLocalDpi xmlns="" xmlns:a14="http://schemas.microsoft.com/office/drawing/2010/main" val="0"/>
                  </a:ext>
                </a:extLst>
              </a:blip>
              <a:stretch>
                <a:fillRect/>
              </a:stretch>
            </p:blipFill>
            <p:spPr>
              <a:xfrm>
                <a:off x="5905354" y="649248"/>
                <a:ext cx="617782" cy="428624"/>
              </a:xfrm>
              <a:prstGeom prst="rect">
                <a:avLst/>
              </a:prstGeom>
            </p:spPr>
          </p:pic>
          <p:pic>
            <p:nvPicPr>
              <p:cNvPr id="74" name="Picture 73"/>
              <p:cNvPicPr>
                <a:picLocks noChangeAspect="1"/>
              </p:cNvPicPr>
              <p:nvPr/>
            </p:nvPicPr>
            <p:blipFill>
              <a:blip r:embed="rId11" cstate="print">
                <a:extLst>
                  <a:ext uri="{28A0092B-C50C-407E-A947-70E740481C1C}">
                    <a14:useLocalDpi xmlns="" xmlns:a14="http://schemas.microsoft.com/office/drawing/2010/main" val="0"/>
                  </a:ext>
                </a:extLst>
              </a:blip>
              <a:stretch>
                <a:fillRect/>
              </a:stretch>
            </p:blipFill>
            <p:spPr>
              <a:xfrm>
                <a:off x="6686357" y="732599"/>
                <a:ext cx="316228" cy="316229"/>
              </a:xfrm>
              <a:prstGeom prst="rect">
                <a:avLst/>
              </a:prstGeom>
            </p:spPr>
          </p:pic>
        </p:grpSp>
      </p:grpSp>
      <p:grpSp>
        <p:nvGrpSpPr>
          <p:cNvPr id="38" name="Group 7"/>
          <p:cNvGrpSpPr/>
          <p:nvPr/>
        </p:nvGrpSpPr>
        <p:grpSpPr>
          <a:xfrm>
            <a:off x="5753044" y="2975567"/>
            <a:ext cx="1228350" cy="818900"/>
            <a:chOff x="7670725" y="2824423"/>
            <a:chExt cx="1637800" cy="1091866"/>
          </a:xfrm>
        </p:grpSpPr>
        <p:grpSp>
          <p:nvGrpSpPr>
            <p:cNvPr id="40" name="Group 97"/>
            <p:cNvGrpSpPr/>
            <p:nvPr/>
          </p:nvGrpSpPr>
          <p:grpSpPr>
            <a:xfrm>
              <a:off x="7670725" y="2824423"/>
              <a:ext cx="1637800" cy="1091866"/>
              <a:chOff x="6454150" y="2252203"/>
              <a:chExt cx="1637800" cy="1091866"/>
            </a:xfrm>
          </p:grpSpPr>
          <p:sp>
            <p:nvSpPr>
              <p:cNvPr id="99" name="Rounded Rectangle 98"/>
              <p:cNvSpPr/>
              <p:nvPr/>
            </p:nvSpPr>
            <p:spPr>
              <a:xfrm>
                <a:off x="6454150" y="2252203"/>
                <a:ext cx="1637800" cy="1091866"/>
              </a:xfrm>
              <a:prstGeom prst="roundRect">
                <a:avLst/>
              </a:prstGeom>
              <a:ln>
                <a:solidFill>
                  <a:srgbClr val="990000"/>
                </a:solidFill>
              </a:ln>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00" name="Rounded Rectangle 4"/>
              <p:cNvSpPr/>
              <p:nvPr/>
            </p:nvSpPr>
            <p:spPr>
              <a:xfrm>
                <a:off x="6507451" y="2305504"/>
                <a:ext cx="1531198" cy="98526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1435" tIns="0" rIns="51435" bIns="51435" numCol="1" spcCol="1270" anchor="t" anchorCtr="0">
                <a:noAutofit/>
              </a:bodyPr>
              <a:lstStyle/>
              <a:p>
                <a:pPr algn="ctr" defTabSz="600075">
                  <a:lnSpc>
                    <a:spcPct val="90000"/>
                  </a:lnSpc>
                  <a:spcBef>
                    <a:spcPct val="0"/>
                  </a:spcBef>
                  <a:spcAft>
                    <a:spcPct val="35000"/>
                  </a:spcAft>
                </a:pPr>
                <a:r>
                  <a:rPr lang="fr-FR" sz="1350" dirty="0">
                    <a:solidFill>
                      <a:schemeClr val="tx1"/>
                    </a:solidFill>
                  </a:rPr>
                  <a:t>Border control      exit check</a:t>
                </a:r>
                <a:endParaRPr lang="en-US" sz="1350" dirty="0"/>
              </a:p>
            </p:txBody>
          </p:sp>
        </p:grpSp>
        <p:grpSp>
          <p:nvGrpSpPr>
            <p:cNvPr id="42" name="Group 74"/>
            <p:cNvGrpSpPr/>
            <p:nvPr/>
          </p:nvGrpSpPr>
          <p:grpSpPr>
            <a:xfrm>
              <a:off x="7908500" y="3569422"/>
              <a:ext cx="1340146" cy="331252"/>
              <a:chOff x="7318156" y="1633039"/>
              <a:chExt cx="1502843" cy="428624"/>
            </a:xfrm>
          </p:grpSpPr>
          <p:pic>
            <p:nvPicPr>
              <p:cNvPr id="76" name="Picture 75"/>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7816985" y="1633039"/>
                <a:ext cx="617782" cy="428624"/>
              </a:xfrm>
              <a:prstGeom prst="rect">
                <a:avLst/>
              </a:prstGeom>
            </p:spPr>
          </p:pic>
          <p:pic>
            <p:nvPicPr>
              <p:cNvPr id="77" name="Picture 76"/>
              <p:cNvPicPr>
                <a:picLocks noChangeAspect="1"/>
              </p:cNvPicPr>
              <p:nvPr/>
            </p:nvPicPr>
            <p:blipFill>
              <a:blip r:embed="rId7" cstate="print">
                <a:extLst>
                  <a:ext uri="{28A0092B-C50C-407E-A947-70E740481C1C}">
                    <a14:useLocalDpi xmlns="" xmlns:a14="http://schemas.microsoft.com/office/drawing/2010/main" val="0"/>
                  </a:ext>
                </a:extLst>
              </a:blip>
              <a:stretch>
                <a:fillRect/>
              </a:stretch>
            </p:blipFill>
            <p:spPr>
              <a:xfrm>
                <a:off x="7318156" y="1651620"/>
                <a:ext cx="332422" cy="332422"/>
              </a:xfrm>
              <a:prstGeom prst="rect">
                <a:avLst/>
              </a:prstGeom>
            </p:spPr>
          </p:pic>
          <p:pic>
            <p:nvPicPr>
              <p:cNvPr id="78" name="Picture 77"/>
              <p:cNvPicPr>
                <a:picLocks noChangeAspect="1"/>
              </p:cNvPicPr>
              <p:nvPr/>
            </p:nvPicPr>
            <p:blipFill>
              <a:blip r:embed="rId8" cstate="print">
                <a:extLst>
                  <a:ext uri="{28A0092B-C50C-407E-A947-70E740481C1C}">
                    <a14:useLocalDpi xmlns="" xmlns:a14="http://schemas.microsoft.com/office/drawing/2010/main" val="0"/>
                  </a:ext>
                </a:extLst>
              </a:blip>
              <a:stretch>
                <a:fillRect/>
              </a:stretch>
            </p:blipFill>
            <p:spPr>
              <a:xfrm>
                <a:off x="8504771" y="1651620"/>
                <a:ext cx="316228" cy="316227"/>
              </a:xfrm>
              <a:prstGeom prst="rect">
                <a:avLst/>
              </a:prstGeom>
            </p:spPr>
          </p:pic>
        </p:grpSp>
      </p:grpSp>
      <p:grpSp>
        <p:nvGrpSpPr>
          <p:cNvPr id="43" name="Group 10"/>
          <p:cNvGrpSpPr/>
          <p:nvPr/>
        </p:nvGrpSpPr>
        <p:grpSpPr>
          <a:xfrm>
            <a:off x="5481062" y="4117739"/>
            <a:ext cx="1228350" cy="818900"/>
            <a:chOff x="7150584" y="4639182"/>
            <a:chExt cx="1637800" cy="1091866"/>
          </a:xfrm>
        </p:grpSpPr>
        <p:grpSp>
          <p:nvGrpSpPr>
            <p:cNvPr id="44" name="Group 100"/>
            <p:cNvGrpSpPr/>
            <p:nvPr/>
          </p:nvGrpSpPr>
          <p:grpSpPr>
            <a:xfrm>
              <a:off x="7150584" y="4639182"/>
              <a:ext cx="1637800" cy="1091866"/>
              <a:chOff x="5738357" y="3980281"/>
              <a:chExt cx="1637800" cy="1091866"/>
            </a:xfrm>
          </p:grpSpPr>
          <p:sp>
            <p:nvSpPr>
              <p:cNvPr id="102" name="Rounded Rectangle 101"/>
              <p:cNvSpPr/>
              <p:nvPr/>
            </p:nvSpPr>
            <p:spPr>
              <a:xfrm>
                <a:off x="5738357" y="3980281"/>
                <a:ext cx="1637800" cy="1091866"/>
              </a:xfrm>
              <a:prstGeom prst="roundRect">
                <a:avLst/>
              </a:prstGeom>
              <a:ln>
                <a:solidFill>
                  <a:srgbClr val="990000"/>
                </a:solidFill>
              </a:ln>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03" name="Rounded Rectangle 4"/>
              <p:cNvSpPr/>
              <p:nvPr/>
            </p:nvSpPr>
            <p:spPr>
              <a:xfrm>
                <a:off x="5791658" y="4033582"/>
                <a:ext cx="1531198" cy="98526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1435" tIns="0" rIns="51435" bIns="51435" numCol="1" spcCol="1270" anchor="t" anchorCtr="0">
                <a:noAutofit/>
              </a:bodyPr>
              <a:lstStyle/>
              <a:p>
                <a:pPr algn="ctr" defTabSz="600075">
                  <a:lnSpc>
                    <a:spcPct val="90000"/>
                  </a:lnSpc>
                  <a:spcBef>
                    <a:spcPct val="0"/>
                  </a:spcBef>
                  <a:spcAft>
                    <a:spcPct val="35000"/>
                  </a:spcAft>
                </a:pPr>
                <a:r>
                  <a:rPr lang="fr-FR" sz="1350" dirty="0" err="1"/>
                  <a:t>eVisa</a:t>
                </a:r>
                <a:r>
                  <a:rPr lang="fr-FR" sz="1350" dirty="0"/>
                  <a:t> entry check</a:t>
                </a:r>
                <a:endParaRPr lang="en-US" sz="1350" dirty="0"/>
              </a:p>
            </p:txBody>
          </p:sp>
        </p:grpSp>
        <p:grpSp>
          <p:nvGrpSpPr>
            <p:cNvPr id="45" name="Group 78"/>
            <p:cNvGrpSpPr/>
            <p:nvPr/>
          </p:nvGrpSpPr>
          <p:grpSpPr>
            <a:xfrm>
              <a:off x="7236349" y="5397534"/>
              <a:ext cx="1376241" cy="331251"/>
              <a:chOff x="7372128" y="1710883"/>
              <a:chExt cx="1543321" cy="428624"/>
            </a:xfrm>
          </p:grpSpPr>
          <p:pic>
            <p:nvPicPr>
              <p:cNvPr id="80" name="Picture 79"/>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7816985" y="1710883"/>
                <a:ext cx="617783" cy="428624"/>
              </a:xfrm>
              <a:prstGeom prst="rect">
                <a:avLst/>
              </a:prstGeom>
            </p:spPr>
          </p:pic>
          <p:pic>
            <p:nvPicPr>
              <p:cNvPr id="81" name="Picture 80"/>
              <p:cNvPicPr>
                <a:picLocks noChangeAspect="1"/>
              </p:cNvPicPr>
              <p:nvPr/>
            </p:nvPicPr>
            <p:blipFill>
              <a:blip r:embed="rId7" cstate="print">
                <a:extLst>
                  <a:ext uri="{28A0092B-C50C-407E-A947-70E740481C1C}">
                    <a14:useLocalDpi xmlns="" xmlns:a14="http://schemas.microsoft.com/office/drawing/2010/main" val="0"/>
                  </a:ext>
                </a:extLst>
              </a:blip>
              <a:stretch>
                <a:fillRect/>
              </a:stretch>
            </p:blipFill>
            <p:spPr>
              <a:xfrm>
                <a:off x="7372128" y="1776172"/>
                <a:ext cx="332422" cy="332422"/>
              </a:xfrm>
              <a:prstGeom prst="rect">
                <a:avLst/>
              </a:prstGeom>
            </p:spPr>
          </p:pic>
          <p:pic>
            <p:nvPicPr>
              <p:cNvPr id="82" name="Picture 81"/>
              <p:cNvPicPr>
                <a:picLocks noChangeAspect="1"/>
              </p:cNvPicPr>
              <p:nvPr/>
            </p:nvPicPr>
            <p:blipFill>
              <a:blip r:embed="rId8" cstate="print">
                <a:extLst>
                  <a:ext uri="{28A0092B-C50C-407E-A947-70E740481C1C}">
                    <a14:useLocalDpi xmlns="" xmlns:a14="http://schemas.microsoft.com/office/drawing/2010/main" val="0"/>
                  </a:ext>
                </a:extLst>
              </a:blip>
              <a:stretch>
                <a:fillRect/>
              </a:stretch>
            </p:blipFill>
            <p:spPr>
              <a:xfrm>
                <a:off x="8599221" y="1760602"/>
                <a:ext cx="316228" cy="316227"/>
              </a:xfrm>
              <a:prstGeom prst="rect">
                <a:avLst/>
              </a:prstGeom>
            </p:spPr>
          </p:pic>
        </p:grpSp>
      </p:grpSp>
      <p:grpSp>
        <p:nvGrpSpPr>
          <p:cNvPr id="48" name="Group 11"/>
          <p:cNvGrpSpPr/>
          <p:nvPr/>
        </p:nvGrpSpPr>
        <p:grpSpPr>
          <a:xfrm>
            <a:off x="4010794" y="4923945"/>
            <a:ext cx="1228350" cy="818900"/>
            <a:chOff x="5347725" y="5422260"/>
            <a:chExt cx="1637800" cy="1091866"/>
          </a:xfrm>
        </p:grpSpPr>
        <p:grpSp>
          <p:nvGrpSpPr>
            <p:cNvPr id="50" name="Group 103"/>
            <p:cNvGrpSpPr/>
            <p:nvPr/>
          </p:nvGrpSpPr>
          <p:grpSpPr>
            <a:xfrm>
              <a:off x="5347725" y="5422260"/>
              <a:ext cx="1637800" cy="1091866"/>
              <a:chOff x="4080904" y="7235267"/>
              <a:chExt cx="1637800" cy="1091866"/>
            </a:xfrm>
          </p:grpSpPr>
          <p:sp>
            <p:nvSpPr>
              <p:cNvPr id="105" name="Rounded Rectangle 104"/>
              <p:cNvSpPr/>
              <p:nvPr/>
            </p:nvSpPr>
            <p:spPr>
              <a:xfrm>
                <a:off x="4080904" y="7235267"/>
                <a:ext cx="1637800" cy="1091866"/>
              </a:xfrm>
              <a:prstGeom prst="roundRect">
                <a:avLst/>
              </a:prstGeom>
              <a:ln>
                <a:solidFill>
                  <a:srgbClr val="990000"/>
                </a:solidFill>
              </a:ln>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06" name="Rounded Rectangle 4"/>
              <p:cNvSpPr/>
              <p:nvPr/>
            </p:nvSpPr>
            <p:spPr>
              <a:xfrm>
                <a:off x="4149173" y="7311916"/>
                <a:ext cx="1531198" cy="98526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1435" tIns="0" rIns="51435" bIns="51435" numCol="1" spcCol="1270" anchor="t" anchorCtr="0">
                <a:noAutofit/>
              </a:bodyPr>
              <a:lstStyle/>
              <a:p>
                <a:pPr algn="ctr" defTabSz="600075">
                  <a:lnSpc>
                    <a:spcPct val="90000"/>
                  </a:lnSpc>
                  <a:spcBef>
                    <a:spcPct val="0"/>
                  </a:spcBef>
                  <a:spcAft>
                    <a:spcPct val="35000"/>
                  </a:spcAft>
                </a:pPr>
                <a:r>
                  <a:rPr lang="fr-FR" sz="1350" dirty="0">
                    <a:solidFill>
                      <a:schemeClr val="tx1"/>
                    </a:solidFill>
                  </a:rPr>
                  <a:t>VIP </a:t>
                </a:r>
                <a:r>
                  <a:rPr lang="fr-FR" sz="1350" dirty="0" err="1">
                    <a:solidFill>
                      <a:schemeClr val="tx1"/>
                    </a:solidFill>
                  </a:rPr>
                  <a:t>Lounge</a:t>
                </a:r>
                <a:r>
                  <a:rPr lang="fr-FR" sz="1350" dirty="0">
                    <a:solidFill>
                      <a:schemeClr val="tx1"/>
                    </a:solidFill>
                  </a:rPr>
                  <a:t> check-in</a:t>
                </a:r>
                <a:endParaRPr lang="en-US" sz="1350" dirty="0"/>
              </a:p>
            </p:txBody>
          </p:sp>
        </p:grpSp>
        <p:grpSp>
          <p:nvGrpSpPr>
            <p:cNvPr id="52" name="Group 82"/>
            <p:cNvGrpSpPr/>
            <p:nvPr/>
          </p:nvGrpSpPr>
          <p:grpSpPr>
            <a:xfrm>
              <a:off x="5460295" y="6091472"/>
              <a:ext cx="1424369" cy="331251"/>
              <a:chOff x="7318156" y="1726452"/>
              <a:chExt cx="1597293" cy="428624"/>
            </a:xfrm>
          </p:grpSpPr>
          <p:pic>
            <p:nvPicPr>
              <p:cNvPr id="84" name="Picture 83"/>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7816985" y="1726452"/>
                <a:ext cx="617783" cy="428624"/>
              </a:xfrm>
              <a:prstGeom prst="rect">
                <a:avLst/>
              </a:prstGeom>
            </p:spPr>
          </p:pic>
          <p:pic>
            <p:nvPicPr>
              <p:cNvPr id="85" name="Picture 84"/>
              <p:cNvPicPr>
                <a:picLocks noChangeAspect="1"/>
              </p:cNvPicPr>
              <p:nvPr/>
            </p:nvPicPr>
            <p:blipFill>
              <a:blip r:embed="rId7" cstate="print">
                <a:extLst>
                  <a:ext uri="{28A0092B-C50C-407E-A947-70E740481C1C}">
                    <a14:useLocalDpi xmlns="" xmlns:a14="http://schemas.microsoft.com/office/drawing/2010/main" val="0"/>
                  </a:ext>
                </a:extLst>
              </a:blip>
              <a:stretch>
                <a:fillRect/>
              </a:stretch>
            </p:blipFill>
            <p:spPr>
              <a:xfrm>
                <a:off x="7318156" y="1776172"/>
                <a:ext cx="332422" cy="332422"/>
              </a:xfrm>
              <a:prstGeom prst="rect">
                <a:avLst/>
              </a:prstGeom>
            </p:spPr>
          </p:pic>
          <p:pic>
            <p:nvPicPr>
              <p:cNvPr id="86" name="Picture 85"/>
              <p:cNvPicPr>
                <a:picLocks noChangeAspect="1"/>
              </p:cNvPicPr>
              <p:nvPr/>
            </p:nvPicPr>
            <p:blipFill>
              <a:blip r:embed="rId8" cstate="print">
                <a:extLst>
                  <a:ext uri="{28A0092B-C50C-407E-A947-70E740481C1C}">
                    <a14:useLocalDpi xmlns="" xmlns:a14="http://schemas.microsoft.com/office/drawing/2010/main" val="0"/>
                  </a:ext>
                </a:extLst>
              </a:blip>
              <a:stretch>
                <a:fillRect/>
              </a:stretch>
            </p:blipFill>
            <p:spPr>
              <a:xfrm>
                <a:off x="8599221" y="1822878"/>
                <a:ext cx="316228" cy="316228"/>
              </a:xfrm>
              <a:prstGeom prst="rect">
                <a:avLst/>
              </a:prstGeom>
            </p:spPr>
          </p:pic>
        </p:grpSp>
      </p:grpSp>
      <p:grpSp>
        <p:nvGrpSpPr>
          <p:cNvPr id="53" name="Group 16"/>
          <p:cNvGrpSpPr/>
          <p:nvPr/>
        </p:nvGrpSpPr>
        <p:grpSpPr>
          <a:xfrm>
            <a:off x="2704244" y="4442035"/>
            <a:ext cx="1228350" cy="818900"/>
            <a:chOff x="3605659" y="4779713"/>
            <a:chExt cx="1637800" cy="1091866"/>
          </a:xfrm>
        </p:grpSpPr>
        <p:grpSp>
          <p:nvGrpSpPr>
            <p:cNvPr id="59" name="Group 106"/>
            <p:cNvGrpSpPr/>
            <p:nvPr/>
          </p:nvGrpSpPr>
          <p:grpSpPr>
            <a:xfrm>
              <a:off x="3605659" y="4779713"/>
              <a:ext cx="1637800" cy="1091866"/>
              <a:chOff x="2282201" y="3980281"/>
              <a:chExt cx="1637800" cy="1091866"/>
            </a:xfrm>
          </p:grpSpPr>
          <p:sp>
            <p:nvSpPr>
              <p:cNvPr id="108" name="Rounded Rectangle 107"/>
              <p:cNvSpPr/>
              <p:nvPr/>
            </p:nvSpPr>
            <p:spPr>
              <a:xfrm>
                <a:off x="2282201" y="3980281"/>
                <a:ext cx="1637800" cy="1091866"/>
              </a:xfrm>
              <a:prstGeom prst="roundRect">
                <a:avLst/>
              </a:prstGeom>
              <a:ln>
                <a:solidFill>
                  <a:srgbClr val="990000"/>
                </a:solidFill>
              </a:ln>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09" name="Rounded Rectangle 4"/>
              <p:cNvSpPr/>
              <p:nvPr/>
            </p:nvSpPr>
            <p:spPr>
              <a:xfrm>
                <a:off x="2335502" y="4033582"/>
                <a:ext cx="1531198" cy="98526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1435" tIns="51435" rIns="51435" bIns="51435" numCol="1" spcCol="1270" anchor="t" anchorCtr="0">
                <a:noAutofit/>
              </a:bodyPr>
              <a:lstStyle/>
              <a:p>
                <a:pPr algn="ctr" defTabSz="600075">
                  <a:lnSpc>
                    <a:spcPct val="90000"/>
                  </a:lnSpc>
                  <a:spcBef>
                    <a:spcPct val="0"/>
                  </a:spcBef>
                  <a:spcAft>
                    <a:spcPct val="35000"/>
                  </a:spcAft>
                </a:pPr>
                <a:r>
                  <a:rPr lang="fr-FR" sz="1350" dirty="0">
                    <a:solidFill>
                      <a:schemeClr val="tx1"/>
                    </a:solidFill>
                  </a:rPr>
                  <a:t>Car </a:t>
                </a:r>
                <a:r>
                  <a:rPr lang="fr-FR" sz="1350" dirty="0" err="1">
                    <a:solidFill>
                      <a:schemeClr val="tx1"/>
                    </a:solidFill>
                  </a:rPr>
                  <a:t>rental</a:t>
                </a:r>
                <a:r>
                  <a:rPr lang="fr-FR" sz="1350" dirty="0">
                    <a:solidFill>
                      <a:schemeClr val="tx1"/>
                    </a:solidFill>
                  </a:rPr>
                  <a:t> check-in</a:t>
                </a:r>
                <a:endParaRPr lang="en-US" sz="1350" dirty="0"/>
              </a:p>
            </p:txBody>
          </p:sp>
        </p:grpSp>
        <p:grpSp>
          <p:nvGrpSpPr>
            <p:cNvPr id="60" name="Group 86"/>
            <p:cNvGrpSpPr/>
            <p:nvPr/>
          </p:nvGrpSpPr>
          <p:grpSpPr>
            <a:xfrm>
              <a:off x="3738362" y="5437699"/>
              <a:ext cx="1424369" cy="331252"/>
              <a:chOff x="7318156" y="1633039"/>
              <a:chExt cx="1597293" cy="428624"/>
            </a:xfrm>
          </p:grpSpPr>
          <p:pic>
            <p:nvPicPr>
              <p:cNvPr id="88" name="Picture 87"/>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7816985" y="1633039"/>
                <a:ext cx="617782" cy="428624"/>
              </a:xfrm>
              <a:prstGeom prst="rect">
                <a:avLst/>
              </a:prstGeom>
            </p:spPr>
          </p:pic>
          <p:pic>
            <p:nvPicPr>
              <p:cNvPr id="89" name="Picture 88"/>
              <p:cNvPicPr>
                <a:picLocks noChangeAspect="1"/>
              </p:cNvPicPr>
              <p:nvPr/>
            </p:nvPicPr>
            <p:blipFill>
              <a:blip r:embed="rId7" cstate="print">
                <a:extLst>
                  <a:ext uri="{28A0092B-C50C-407E-A947-70E740481C1C}">
                    <a14:useLocalDpi xmlns="" xmlns:a14="http://schemas.microsoft.com/office/drawing/2010/main" val="0"/>
                  </a:ext>
                </a:extLst>
              </a:blip>
              <a:stretch>
                <a:fillRect/>
              </a:stretch>
            </p:blipFill>
            <p:spPr>
              <a:xfrm>
                <a:off x="7318156" y="1651620"/>
                <a:ext cx="332422" cy="332422"/>
              </a:xfrm>
              <a:prstGeom prst="rect">
                <a:avLst/>
              </a:prstGeom>
            </p:spPr>
          </p:pic>
          <p:pic>
            <p:nvPicPr>
              <p:cNvPr id="90" name="Picture 89"/>
              <p:cNvPicPr>
                <a:picLocks noChangeAspect="1"/>
              </p:cNvPicPr>
              <p:nvPr/>
            </p:nvPicPr>
            <p:blipFill>
              <a:blip r:embed="rId8" cstate="print">
                <a:extLst>
                  <a:ext uri="{28A0092B-C50C-407E-A947-70E740481C1C}">
                    <a14:useLocalDpi xmlns="" xmlns:a14="http://schemas.microsoft.com/office/drawing/2010/main" val="0"/>
                  </a:ext>
                </a:extLst>
              </a:blip>
              <a:stretch>
                <a:fillRect/>
              </a:stretch>
            </p:blipFill>
            <p:spPr>
              <a:xfrm>
                <a:off x="8599221" y="1651620"/>
                <a:ext cx="316228" cy="316228"/>
              </a:xfrm>
              <a:prstGeom prst="rect">
                <a:avLst/>
              </a:prstGeom>
            </p:spPr>
          </p:pic>
        </p:grpSp>
      </p:grpSp>
      <p:pic>
        <p:nvPicPr>
          <p:cNvPr id="25" name="Picture 24"/>
          <p:cNvPicPr>
            <a:picLocks noChangeAspect="1"/>
          </p:cNvPicPr>
          <p:nvPr/>
        </p:nvPicPr>
        <p:blipFill>
          <a:blip r:embed="rId20" cstate="print">
            <a:extLst>
              <a:ext uri="{28A0092B-C50C-407E-A947-70E740481C1C}">
                <a14:useLocalDpi xmlns="" xmlns:a14="http://schemas.microsoft.com/office/drawing/2010/main" val="0"/>
              </a:ext>
            </a:extLst>
          </a:blip>
          <a:stretch>
            <a:fillRect/>
          </a:stretch>
        </p:blipFill>
        <p:spPr>
          <a:xfrm>
            <a:off x="151504" y="2202084"/>
            <a:ext cx="1970363" cy="989462"/>
          </a:xfrm>
          <a:prstGeom prst="rect">
            <a:avLst/>
          </a:prstGeom>
        </p:spPr>
      </p:pic>
      <p:pic>
        <p:nvPicPr>
          <p:cNvPr id="30" name="Picture 29"/>
          <p:cNvPicPr>
            <a:picLocks noChangeAspect="1"/>
          </p:cNvPicPr>
          <p:nvPr/>
        </p:nvPicPr>
        <p:blipFill>
          <a:blip r:embed="rId21" cstate="print">
            <a:extLst>
              <a:ext uri="{28A0092B-C50C-407E-A947-70E740481C1C}">
                <a14:useLocalDpi xmlns="" xmlns:a14="http://schemas.microsoft.com/office/drawing/2010/main" val="0"/>
              </a:ext>
            </a:extLst>
          </a:blip>
          <a:stretch>
            <a:fillRect/>
          </a:stretch>
        </p:blipFill>
        <p:spPr>
          <a:xfrm>
            <a:off x="7069313" y="3990472"/>
            <a:ext cx="1931121" cy="894038"/>
          </a:xfrm>
          <a:prstGeom prst="rect">
            <a:avLst/>
          </a:prstGeom>
        </p:spPr>
      </p:pic>
      <p:pic>
        <p:nvPicPr>
          <p:cNvPr id="51" name="Image 7171" descr="Offrez vous une pause détente avant de décoller"/>
          <p:cNvPicPr/>
          <p:nvPr/>
        </p:nvPicPr>
        <p:blipFill>
          <a:blip r:embed="rId22" cstate="print">
            <a:extLst>
              <a:ext uri="{28A0092B-C50C-407E-A947-70E740481C1C}">
                <a14:useLocalDpi xmlns="" xmlns:a14="http://schemas.microsoft.com/office/drawing/2010/main" val="0"/>
              </a:ext>
            </a:extLst>
          </a:blip>
          <a:srcRect/>
          <a:stretch>
            <a:fillRect/>
          </a:stretch>
        </p:blipFill>
        <p:spPr bwMode="auto">
          <a:xfrm>
            <a:off x="5399946" y="5012654"/>
            <a:ext cx="1812470" cy="957367"/>
          </a:xfrm>
          <a:prstGeom prst="rect">
            <a:avLst/>
          </a:prstGeom>
          <a:noFill/>
          <a:ln>
            <a:noFill/>
          </a:ln>
        </p:spPr>
      </p:pic>
      <p:sp>
        <p:nvSpPr>
          <p:cNvPr id="2" name="Title 1"/>
          <p:cNvSpPr>
            <a:spLocks noGrp="1"/>
          </p:cNvSpPr>
          <p:nvPr>
            <p:ph type="title"/>
          </p:nvPr>
        </p:nvSpPr>
        <p:spPr>
          <a:xfrm>
            <a:off x="468000" y="144000"/>
            <a:ext cx="6228000" cy="540672"/>
          </a:xfrm>
        </p:spPr>
        <p:txBody>
          <a:bodyPr/>
          <a:lstStyle/>
          <a:p>
            <a:r>
              <a:rPr lang="fr-FR" dirty="0" smtClean="0"/>
              <a:t>4G </a:t>
            </a:r>
            <a:r>
              <a:rPr lang="fr-FR" dirty="0" err="1" smtClean="0"/>
              <a:t>ePassport</a:t>
            </a:r>
            <a:r>
              <a:rPr lang="fr-FR" dirty="0" smtClean="0"/>
              <a:t> Use Cases</a:t>
            </a:r>
            <a:endParaRPr lang="fr-FR" dirty="0"/>
          </a:p>
        </p:txBody>
      </p:sp>
    </p:spTree>
    <p:extLst>
      <p:ext uri="{BB962C8B-B14F-4D97-AF65-F5344CB8AC3E}">
        <p14:creationId xmlns="" xmlns:p14="http://schemas.microsoft.com/office/powerpoint/2010/main" val="2202237317"/>
      </p:ext>
    </p:extLst>
  </p:cSld>
  <p:clrMapOvr>
    <a:masterClrMapping/>
  </p:clrMapOvr>
  <mc:AlternateContent xmlns:mc="http://schemas.openxmlformats.org/markup-compatibility/2006">
    <mc:Choice xmlns="" xmlns:p14="http://schemas.microsoft.com/office/powerpoint/2010/main" Requires="p14">
      <p:transition spd="slow" p14:dur="1250" advTm="30000">
        <p14:switch dir="r"/>
      </p:transition>
    </mc:Choice>
    <mc:Fallback>
      <p:transition spd="slow" advTm="30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9"/>
                                          </p:stCondLst>
                                        </p:cTn>
                                        <p:tgtEl>
                                          <p:spTgt spid="3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9"/>
                                          </p:stCondLst>
                                        </p:cTn>
                                        <p:tgtEl>
                                          <p:spTgt spid="6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9"/>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9"/>
                                          </p:stCondLst>
                                        </p:cTn>
                                        <p:tgtEl>
                                          <p:spTgt spid="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9"/>
                                          </p:stCondLst>
                                        </p:cTn>
                                        <p:tgtEl>
                                          <p:spTgt spid="5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9"/>
                                          </p:stCondLst>
                                        </p:cTn>
                                        <p:tgtEl>
                                          <p:spTgt spid="3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9"/>
                                          </p:stCondLst>
                                        </p:cTn>
                                        <p:tgtEl>
                                          <p:spTgt spid="4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9"/>
                                          </p:stCondLst>
                                        </p:cTn>
                                        <p:tgtEl>
                                          <p:spTgt spid="4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9"/>
                                          </p:stCondLst>
                                        </p:cTn>
                                        <p:tgtEl>
                                          <p:spTgt spid="3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9"/>
                                          </p:stCondLst>
                                        </p:cTn>
                                        <p:tgtEl>
                                          <p:spTgt spid="48"/>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9"/>
                                          </p:stCondLst>
                                        </p:cTn>
                                        <p:tgtEl>
                                          <p:spTgt spid="5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9"/>
                                          </p:stCondLst>
                                        </p:cTn>
                                        <p:tgtEl>
                                          <p:spTgt spid="53"/>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9"/>
                                          </p:stCondLst>
                                        </p:cTn>
                                        <p:tgtEl>
                                          <p:spTgt spid="5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9"/>
                                          </p:stCondLst>
                                        </p:cTn>
                                        <p:tgtEl>
                                          <p:spTgt spid="21"/>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9"/>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a:t>WP4 Security </a:t>
            </a:r>
            <a:r>
              <a:rPr lang="fr-FR" dirty="0" smtClean="0"/>
              <a:t>– </a:t>
            </a:r>
            <a:r>
              <a:rPr lang="fr-FR" dirty="0" err="1" smtClean="0"/>
              <a:t>Task</a:t>
            </a:r>
            <a:r>
              <a:rPr lang="fr-FR" dirty="0" smtClean="0"/>
              <a:t> 4.2</a:t>
            </a:r>
            <a:endParaRPr lang="fr-FR" dirty="0"/>
          </a:p>
        </p:txBody>
      </p:sp>
      <p:sp>
        <p:nvSpPr>
          <p:cNvPr id="3" name="Content Placeholder 2"/>
          <p:cNvSpPr>
            <a:spLocks noGrp="1"/>
          </p:cNvSpPr>
          <p:nvPr>
            <p:ph idx="1"/>
          </p:nvPr>
        </p:nvSpPr>
        <p:spPr/>
        <p:txBody>
          <a:bodyPr/>
          <a:lstStyle/>
          <a:p>
            <a:r>
              <a:rPr lang="en-US" b="1" dirty="0" smtClean="0"/>
              <a:t>Task </a:t>
            </a:r>
            <a:r>
              <a:rPr lang="en-US" b="1" dirty="0"/>
              <a:t>4.2: Security of </a:t>
            </a:r>
            <a:r>
              <a:rPr lang="en-US" b="1" dirty="0" smtClean="0"/>
              <a:t>Biometrics</a:t>
            </a:r>
            <a:endParaRPr lang="en-US" b="1" dirty="0"/>
          </a:p>
          <a:p>
            <a:endParaRPr lang="en-US" dirty="0" smtClean="0"/>
          </a:p>
          <a:p>
            <a:pPr lvl="1"/>
            <a:r>
              <a:rPr lang="en-US" b="1" dirty="0" smtClean="0"/>
              <a:t>Who</a:t>
            </a:r>
            <a:r>
              <a:rPr lang="en-US" b="1" dirty="0"/>
              <a:t>: </a:t>
            </a:r>
            <a:r>
              <a:rPr lang="en-US" dirty="0" err="1" smtClean="0"/>
              <a:t>Oberthur</a:t>
            </a:r>
            <a:r>
              <a:rPr lang="en-US" dirty="0" smtClean="0"/>
              <a:t> (task leader)</a:t>
            </a:r>
            <a:endParaRPr lang="en-US" dirty="0"/>
          </a:p>
          <a:p>
            <a:endParaRPr lang="en-US" dirty="0" smtClean="0"/>
          </a:p>
          <a:p>
            <a:pPr lvl="1"/>
            <a:r>
              <a:rPr lang="en-US" b="1" dirty="0" smtClean="0"/>
              <a:t>What</a:t>
            </a:r>
            <a:r>
              <a:rPr lang="en-US" b="1" dirty="0"/>
              <a:t>: </a:t>
            </a:r>
            <a:endParaRPr lang="en-US" b="1" dirty="0" smtClean="0"/>
          </a:p>
          <a:p>
            <a:pPr lvl="2"/>
            <a:r>
              <a:rPr lang="en-US" dirty="0" err="1" smtClean="0"/>
              <a:t>Securization</a:t>
            </a:r>
            <a:r>
              <a:rPr lang="en-US" dirty="0" smtClean="0"/>
              <a:t> of biometric </a:t>
            </a:r>
            <a:r>
              <a:rPr lang="en-US" dirty="0"/>
              <a:t>technologies concepts developed in previous </a:t>
            </a:r>
            <a:r>
              <a:rPr lang="en-US" dirty="0" err="1"/>
              <a:t>workpackage</a:t>
            </a:r>
            <a:r>
              <a:rPr lang="en-US" dirty="0"/>
              <a:t> will be </a:t>
            </a:r>
            <a:r>
              <a:rPr lang="en-US" dirty="0" smtClean="0"/>
              <a:t>considered. </a:t>
            </a:r>
          </a:p>
          <a:p>
            <a:pPr lvl="2"/>
            <a:r>
              <a:rPr lang="en-US" dirty="0" smtClean="0"/>
              <a:t>Embedding the </a:t>
            </a:r>
            <a:r>
              <a:rPr lang="en-US" dirty="0"/>
              <a:t>biometry on mobile device and the usage in a Border Gate generates new weakness. </a:t>
            </a:r>
            <a:endParaRPr lang="en-US" dirty="0" smtClean="0"/>
          </a:p>
          <a:p>
            <a:pPr lvl="2"/>
            <a:r>
              <a:rPr lang="en-US" dirty="0" smtClean="0"/>
              <a:t>As </a:t>
            </a:r>
            <a:r>
              <a:rPr lang="en-US" dirty="0"/>
              <a:t>there is already a strong state of the art on this specific subject very specific techniques will be targeted and evaluated</a:t>
            </a:r>
            <a:r>
              <a:rPr lang="en-US" dirty="0" smtClean="0"/>
              <a:t>.</a:t>
            </a:r>
            <a:endParaRPr lang="en-US" dirty="0"/>
          </a:p>
        </p:txBody>
      </p:sp>
    </p:spTree>
    <p:extLst>
      <p:ext uri="{BB962C8B-B14F-4D97-AF65-F5344CB8AC3E}">
        <p14:creationId xmlns="" xmlns:p14="http://schemas.microsoft.com/office/powerpoint/2010/main" val="420837503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a:t>WP4 Security </a:t>
            </a:r>
            <a:r>
              <a:rPr lang="fr-FR" dirty="0" smtClean="0"/>
              <a:t>– </a:t>
            </a:r>
            <a:r>
              <a:rPr lang="fr-FR" dirty="0" err="1" smtClean="0"/>
              <a:t>Task</a:t>
            </a:r>
            <a:r>
              <a:rPr lang="fr-FR" dirty="0" smtClean="0"/>
              <a:t> 4.2 - Activity</a:t>
            </a:r>
            <a:endParaRPr lang="fr-FR" dirty="0"/>
          </a:p>
        </p:txBody>
      </p:sp>
      <p:sp>
        <p:nvSpPr>
          <p:cNvPr id="3" name="Content Placeholder 2"/>
          <p:cNvSpPr>
            <a:spLocks noGrp="1"/>
          </p:cNvSpPr>
          <p:nvPr>
            <p:ph idx="1"/>
          </p:nvPr>
        </p:nvSpPr>
        <p:spPr/>
        <p:txBody>
          <a:bodyPr/>
          <a:lstStyle/>
          <a:p>
            <a:r>
              <a:rPr lang="en-US" b="1" dirty="0" smtClean="0"/>
              <a:t>Activity performed during the period</a:t>
            </a:r>
          </a:p>
          <a:p>
            <a:pPr lvl="1"/>
            <a:endParaRPr lang="en-US" dirty="0" smtClean="0"/>
          </a:p>
          <a:p>
            <a:pPr lvl="1"/>
            <a:r>
              <a:rPr lang="en-US" dirty="0" err="1" smtClean="0"/>
              <a:t>Oberthur</a:t>
            </a:r>
            <a:r>
              <a:rPr lang="en-US" dirty="0" smtClean="0"/>
              <a:t> has implemented and integrated the </a:t>
            </a:r>
            <a:r>
              <a:rPr lang="en-US" dirty="0" err="1" smtClean="0"/>
              <a:t>MoC</a:t>
            </a:r>
            <a:r>
              <a:rPr lang="en-US" dirty="0" smtClean="0"/>
              <a:t> designed and developed by ID3 (WP4) in an LDS V2 application</a:t>
            </a:r>
          </a:p>
          <a:p>
            <a:pPr lvl="1"/>
            <a:r>
              <a:rPr lang="fr-FR" dirty="0" smtClean="0"/>
              <a:t>The first </a:t>
            </a:r>
            <a:r>
              <a:rPr lang="fr-FR" dirty="0" err="1" smtClean="0"/>
              <a:t>integration</a:t>
            </a:r>
            <a:r>
              <a:rPr lang="fr-FR" dirty="0" smtClean="0"/>
              <a:t> as been </a:t>
            </a:r>
            <a:r>
              <a:rPr lang="fr-FR" dirty="0" err="1" smtClean="0"/>
              <a:t>done</a:t>
            </a:r>
            <a:r>
              <a:rPr lang="fr-FR" dirty="0" smtClean="0"/>
              <a:t> on an ID One Cosmo 128 Dv7.0-n </a:t>
            </a:r>
            <a:r>
              <a:rPr lang="fr-FR" dirty="0" err="1" smtClean="0"/>
              <a:t>card</a:t>
            </a:r>
            <a:endParaRPr lang="fr-FR" dirty="0" smtClean="0"/>
          </a:p>
          <a:p>
            <a:pPr lvl="1"/>
            <a:r>
              <a:rPr lang="fr-FR" dirty="0" err="1" smtClean="0"/>
              <a:t>Next</a:t>
            </a:r>
            <a:r>
              <a:rPr lang="fr-FR" dirty="0" smtClean="0"/>
              <a:t> </a:t>
            </a:r>
            <a:r>
              <a:rPr lang="fr-FR" dirty="0" err="1" smtClean="0"/>
              <a:t>step</a:t>
            </a:r>
            <a:r>
              <a:rPr lang="fr-FR" dirty="0" smtClean="0"/>
              <a:t> </a:t>
            </a:r>
            <a:r>
              <a:rPr lang="fr-FR" dirty="0" err="1" smtClean="0"/>
              <a:t>will</a:t>
            </a:r>
            <a:r>
              <a:rPr lang="fr-FR" dirty="0" smtClean="0"/>
              <a:t> </a:t>
            </a:r>
            <a:r>
              <a:rPr lang="fr-FR" dirty="0" err="1" smtClean="0"/>
              <a:t>be</a:t>
            </a:r>
            <a:r>
              <a:rPr lang="fr-FR" dirty="0" smtClean="0"/>
              <a:t> </a:t>
            </a:r>
            <a:r>
              <a:rPr lang="fr-FR" dirty="0" err="1" smtClean="0"/>
              <a:t>done</a:t>
            </a:r>
            <a:r>
              <a:rPr lang="fr-FR" dirty="0" smtClean="0"/>
              <a:t> on an </a:t>
            </a:r>
            <a:r>
              <a:rPr lang="fr-FR" dirty="0" err="1" smtClean="0"/>
              <a:t>embedded</a:t>
            </a:r>
            <a:r>
              <a:rPr lang="fr-FR" dirty="0" smtClean="0"/>
              <a:t> SE to </a:t>
            </a:r>
            <a:r>
              <a:rPr lang="fr-FR" dirty="0" err="1" smtClean="0"/>
              <a:t>deploy</a:t>
            </a:r>
            <a:r>
              <a:rPr lang="fr-FR" dirty="0" smtClean="0"/>
              <a:t> the solution on a mobile phone</a:t>
            </a:r>
          </a:p>
          <a:p>
            <a:pPr lvl="1"/>
            <a:endParaRPr lang="en-US" dirty="0"/>
          </a:p>
          <a:p>
            <a:pPr lvl="1"/>
            <a:endParaRPr lang="en-US" dirty="0"/>
          </a:p>
          <a:p>
            <a:pPr lvl="1"/>
            <a:endParaRPr lang="en-US" dirty="0"/>
          </a:p>
          <a:p>
            <a:pPr lvl="1"/>
            <a:endParaRPr lang="en-US" dirty="0"/>
          </a:p>
        </p:txBody>
      </p:sp>
      <p:pic>
        <p:nvPicPr>
          <p:cNvPr id="4" name="Picture 3"/>
          <p:cNvPicPr>
            <a:picLocks noChangeAspect="1" noChangeArrowheads="1"/>
          </p:cNvPicPr>
          <p:nvPr/>
        </p:nvPicPr>
        <p:blipFill>
          <a:blip r:embed="rId2" cstate="print"/>
          <a:srcRect/>
          <a:stretch>
            <a:fillRect/>
          </a:stretch>
        </p:blipFill>
        <p:spPr bwMode="auto">
          <a:xfrm>
            <a:off x="1619672" y="4365104"/>
            <a:ext cx="2288257" cy="1460671"/>
          </a:xfrm>
          <a:prstGeom prst="rect">
            <a:avLst/>
          </a:prstGeom>
          <a:noFill/>
          <a:ln w="9525">
            <a:noFill/>
            <a:miter lim="800000"/>
            <a:headEnd/>
            <a:tailEnd/>
          </a:ln>
          <a:effectLst/>
        </p:spPr>
      </p:pic>
      <p:pic>
        <p:nvPicPr>
          <p:cNvPr id="5" name="Picture 6"/>
          <p:cNvPicPr>
            <a:picLocks noChangeAspect="1" noChangeArrowheads="1"/>
          </p:cNvPicPr>
          <p:nvPr/>
        </p:nvPicPr>
        <p:blipFill>
          <a:blip r:embed="rId3" cstate="print"/>
          <a:srcRect/>
          <a:stretch>
            <a:fillRect/>
          </a:stretch>
        </p:blipFill>
        <p:spPr bwMode="auto">
          <a:xfrm>
            <a:off x="6084168" y="4365104"/>
            <a:ext cx="1209675" cy="1323975"/>
          </a:xfrm>
          <a:prstGeom prst="rect">
            <a:avLst/>
          </a:prstGeom>
          <a:noFill/>
          <a:ln w="9525">
            <a:noFill/>
            <a:miter lim="800000"/>
            <a:headEnd/>
            <a:tailEnd/>
          </a:ln>
        </p:spPr>
      </p:pic>
    </p:spTree>
    <p:extLst>
      <p:ext uri="{BB962C8B-B14F-4D97-AF65-F5344CB8AC3E}">
        <p14:creationId xmlns="" xmlns:p14="http://schemas.microsoft.com/office/powerpoint/2010/main" val="12682332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a:t>WP4 Security </a:t>
            </a:r>
            <a:r>
              <a:rPr lang="fr-FR" dirty="0" smtClean="0"/>
              <a:t>– </a:t>
            </a:r>
            <a:r>
              <a:rPr lang="fr-FR" dirty="0" err="1" smtClean="0"/>
              <a:t>Task</a:t>
            </a:r>
            <a:r>
              <a:rPr lang="fr-FR" dirty="0" smtClean="0"/>
              <a:t> 4.2 - </a:t>
            </a:r>
            <a:r>
              <a:rPr lang="fr-FR" dirty="0" err="1" smtClean="0"/>
              <a:t>Results</a:t>
            </a:r>
            <a:endParaRPr lang="fr-FR" dirty="0"/>
          </a:p>
        </p:txBody>
      </p:sp>
      <p:sp>
        <p:nvSpPr>
          <p:cNvPr id="3" name="Content Placeholder 2"/>
          <p:cNvSpPr>
            <a:spLocks noGrp="1"/>
          </p:cNvSpPr>
          <p:nvPr>
            <p:ph idx="1"/>
          </p:nvPr>
        </p:nvSpPr>
        <p:spPr/>
        <p:txBody>
          <a:bodyPr/>
          <a:lstStyle/>
          <a:p>
            <a:r>
              <a:rPr lang="en-US" b="1" dirty="0" smtClean="0"/>
              <a:t>Results obtained</a:t>
            </a:r>
            <a:endParaRPr lang="en-US" b="1" dirty="0"/>
          </a:p>
          <a:p>
            <a:pPr lvl="1"/>
            <a:r>
              <a:rPr lang="en-US" dirty="0" smtClean="0"/>
              <a:t>Automatic Boarding Demonstration</a:t>
            </a:r>
          </a:p>
          <a:p>
            <a:pPr lvl="2"/>
            <a:r>
              <a:rPr lang="fr-FR" dirty="0" smtClean="0"/>
              <a:t>Secure </a:t>
            </a:r>
            <a:r>
              <a:rPr lang="fr-FR" dirty="0" err="1" smtClean="0"/>
              <a:t>Enrollement</a:t>
            </a:r>
            <a:r>
              <a:rPr lang="fr-FR" dirty="0" smtClean="0"/>
              <a:t>: </a:t>
            </a:r>
            <a:r>
              <a:rPr lang="fr-FR" dirty="0" err="1" smtClean="0"/>
              <a:t>Identity</a:t>
            </a:r>
            <a:r>
              <a:rPr lang="fr-FR" dirty="0" smtClean="0"/>
              <a:t> </a:t>
            </a:r>
            <a:r>
              <a:rPr lang="fr-FR" dirty="0" err="1" smtClean="0"/>
              <a:t>derivation</a:t>
            </a:r>
            <a:endParaRPr lang="fr-FR" dirty="0" smtClean="0"/>
          </a:p>
          <a:p>
            <a:pPr lvl="2"/>
            <a:r>
              <a:rPr lang="fr-FR" dirty="0" err="1" smtClean="0"/>
              <a:t>Automatic</a:t>
            </a:r>
            <a:r>
              <a:rPr lang="fr-FR" dirty="0" smtClean="0"/>
              <a:t> </a:t>
            </a:r>
            <a:r>
              <a:rPr lang="fr-FR" dirty="0" err="1" smtClean="0"/>
              <a:t>Boarding</a:t>
            </a:r>
            <a:r>
              <a:rPr lang="fr-FR" dirty="0" smtClean="0"/>
              <a:t>: </a:t>
            </a:r>
            <a:r>
              <a:rPr lang="fr-FR" dirty="0" err="1" smtClean="0"/>
              <a:t>Strong</a:t>
            </a:r>
            <a:r>
              <a:rPr lang="fr-FR" dirty="0" smtClean="0"/>
              <a:t> </a:t>
            </a:r>
            <a:r>
              <a:rPr lang="fr-FR" dirty="0" err="1" smtClean="0"/>
              <a:t>Authentication</a:t>
            </a:r>
            <a:endParaRPr lang="en-US" dirty="0"/>
          </a:p>
          <a:p>
            <a:pPr lvl="1"/>
            <a:endParaRPr lang="en-US" dirty="0"/>
          </a:p>
        </p:txBody>
      </p:sp>
      <p:grpSp>
        <p:nvGrpSpPr>
          <p:cNvPr id="4" name="Group 6"/>
          <p:cNvGrpSpPr>
            <a:grpSpLocks/>
          </p:cNvGrpSpPr>
          <p:nvPr/>
        </p:nvGrpSpPr>
        <p:grpSpPr bwMode="auto">
          <a:xfrm>
            <a:off x="6444208" y="5013176"/>
            <a:ext cx="939006" cy="762000"/>
            <a:chOff x="1953" y="795"/>
            <a:chExt cx="362" cy="362"/>
          </a:xfrm>
        </p:grpSpPr>
        <p:sp>
          <p:nvSpPr>
            <p:cNvPr id="5" name="Oval 7"/>
            <p:cNvSpPr>
              <a:spLocks noChangeArrowheads="1"/>
            </p:cNvSpPr>
            <p:nvPr/>
          </p:nvSpPr>
          <p:spPr bwMode="auto">
            <a:xfrm>
              <a:off x="1969" y="812"/>
              <a:ext cx="330" cy="332"/>
            </a:xfrm>
            <a:prstGeom prst="ellipse">
              <a:avLst/>
            </a:prstGeom>
            <a:solidFill>
              <a:schemeClr val="bg1"/>
            </a:solidFill>
            <a:ln w="9525" algn="ctr">
              <a:noFill/>
              <a:round/>
              <a:headEnd/>
              <a:tailEnd/>
            </a:ln>
          </p:spPr>
          <p:txBody>
            <a:bodyPr wrap="none" anchor="ctr"/>
            <a:lstStyle/>
            <a:p>
              <a:endParaRPr lang="en-US"/>
            </a:p>
          </p:txBody>
        </p:sp>
        <p:pic>
          <p:nvPicPr>
            <p:cNvPr id="6" name="Picture 8" descr="icon_biometry"/>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1953" y="795"/>
              <a:ext cx="362" cy="362"/>
            </a:xfrm>
            <a:prstGeom prst="rect">
              <a:avLst/>
            </a:prstGeom>
            <a:noFill/>
            <a:ln w="9525">
              <a:noFill/>
              <a:miter lim="800000"/>
              <a:headEnd/>
              <a:tailEnd/>
            </a:ln>
          </p:spPr>
        </p:pic>
      </p:grpSp>
      <p:pic>
        <p:nvPicPr>
          <p:cNvPr id="7" name="Picture 14" descr="CC EAL4+ logo"/>
          <p:cNvPicPr>
            <a:picLocks noChangeAspect="1" noChangeArrowheads="1"/>
          </p:cNvPicPr>
          <p:nvPr/>
        </p:nvPicPr>
        <p:blipFill>
          <a:blip r:embed="rId3" cstate="print"/>
          <a:srcRect/>
          <a:stretch>
            <a:fillRect/>
          </a:stretch>
        </p:blipFill>
        <p:spPr bwMode="auto">
          <a:xfrm>
            <a:off x="7717168" y="4911800"/>
            <a:ext cx="674158" cy="914400"/>
          </a:xfrm>
          <a:prstGeom prst="rect">
            <a:avLst/>
          </a:prstGeom>
          <a:noFill/>
          <a:ln w="9525">
            <a:noFill/>
            <a:miter lim="800000"/>
            <a:headEnd/>
            <a:tailEnd/>
          </a:ln>
        </p:spPr>
      </p:pic>
      <p:pic>
        <p:nvPicPr>
          <p:cNvPr id="8" name="Picture 9"/>
          <p:cNvPicPr>
            <a:picLocks noChangeAspect="1" noChangeArrowheads="1"/>
          </p:cNvPicPr>
          <p:nvPr/>
        </p:nvPicPr>
        <p:blipFill>
          <a:blip r:embed="rId4" cstate="print"/>
          <a:srcRect/>
          <a:stretch>
            <a:fillRect/>
          </a:stretch>
        </p:blipFill>
        <p:spPr bwMode="auto">
          <a:xfrm>
            <a:off x="1331640" y="3933056"/>
            <a:ext cx="4104456" cy="1749056"/>
          </a:xfrm>
          <a:prstGeom prst="rect">
            <a:avLst/>
          </a:prstGeom>
          <a:noFill/>
          <a:ln w="9525">
            <a:solidFill>
              <a:srgbClr val="0070C0"/>
            </a:solidFill>
            <a:miter lim="800000"/>
            <a:headEnd/>
            <a:tailEnd/>
          </a:ln>
        </p:spPr>
      </p:pic>
    </p:spTree>
    <p:extLst>
      <p:ext uri="{BB962C8B-B14F-4D97-AF65-F5344CB8AC3E}">
        <p14:creationId xmlns="" xmlns:p14="http://schemas.microsoft.com/office/powerpoint/2010/main" val="206296005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a:t>WP4 Security </a:t>
            </a:r>
            <a:r>
              <a:rPr lang="fr-FR" dirty="0" smtClean="0"/>
              <a:t>– </a:t>
            </a:r>
            <a:r>
              <a:rPr lang="fr-FR" dirty="0" err="1" smtClean="0"/>
              <a:t>Task</a:t>
            </a:r>
            <a:r>
              <a:rPr lang="fr-FR" dirty="0" smtClean="0"/>
              <a:t> 4.3</a:t>
            </a:r>
            <a:endParaRPr lang="fr-FR" dirty="0"/>
          </a:p>
        </p:txBody>
      </p:sp>
      <p:sp>
        <p:nvSpPr>
          <p:cNvPr id="3" name="Content Placeholder 2"/>
          <p:cNvSpPr>
            <a:spLocks noGrp="1"/>
          </p:cNvSpPr>
          <p:nvPr>
            <p:ph idx="1"/>
          </p:nvPr>
        </p:nvSpPr>
        <p:spPr/>
        <p:txBody>
          <a:bodyPr/>
          <a:lstStyle/>
          <a:p>
            <a:r>
              <a:rPr lang="en-US" b="1" dirty="0" smtClean="0"/>
              <a:t>Task </a:t>
            </a:r>
            <a:r>
              <a:rPr lang="en-US" b="1" dirty="0"/>
              <a:t>4.3: Security of System: Front end station, Back End System, Infrastructure</a:t>
            </a:r>
          </a:p>
          <a:p>
            <a:pPr lvl="1"/>
            <a:endParaRPr lang="en-US" dirty="0" smtClean="0"/>
          </a:p>
          <a:p>
            <a:pPr lvl="1"/>
            <a:r>
              <a:rPr lang="en-US" b="1" dirty="0" smtClean="0"/>
              <a:t>Who</a:t>
            </a:r>
            <a:r>
              <a:rPr lang="en-US" b="1" dirty="0"/>
              <a:t>: </a:t>
            </a:r>
            <a:r>
              <a:rPr lang="en-US" dirty="0" err="1"/>
              <a:t>Morpho</a:t>
            </a:r>
            <a:r>
              <a:rPr lang="en-US" dirty="0"/>
              <a:t> </a:t>
            </a:r>
            <a:r>
              <a:rPr lang="en-US" dirty="0" smtClean="0"/>
              <a:t>(task leader), </a:t>
            </a:r>
            <a:r>
              <a:rPr lang="en-US" dirty="0" err="1" smtClean="0"/>
              <a:t>Oberthur</a:t>
            </a:r>
            <a:r>
              <a:rPr lang="en-US" dirty="0"/>
              <a:t>, </a:t>
            </a:r>
            <a:r>
              <a:rPr lang="en-US" dirty="0" err="1" smtClean="0"/>
              <a:t>SmartSoft</a:t>
            </a:r>
            <a:endParaRPr lang="en-US" dirty="0" smtClean="0"/>
          </a:p>
          <a:p>
            <a:pPr lvl="1"/>
            <a:endParaRPr lang="en-US" dirty="0"/>
          </a:p>
          <a:p>
            <a:pPr lvl="1"/>
            <a:r>
              <a:rPr lang="en-US" b="1" dirty="0"/>
              <a:t>What: </a:t>
            </a:r>
            <a:endParaRPr lang="en-US" b="1" dirty="0" smtClean="0"/>
          </a:p>
          <a:p>
            <a:pPr lvl="2"/>
            <a:r>
              <a:rPr lang="en-US" dirty="0" smtClean="0"/>
              <a:t>consider </a:t>
            </a:r>
            <a:r>
              <a:rPr lang="en-US" dirty="0"/>
              <a:t>all the threats related to the gate, enrolment and </a:t>
            </a:r>
            <a:r>
              <a:rPr lang="en-US" dirty="0" smtClean="0"/>
              <a:t>matching</a:t>
            </a:r>
          </a:p>
          <a:p>
            <a:pPr lvl="2"/>
            <a:r>
              <a:rPr lang="en-US" dirty="0" smtClean="0"/>
              <a:t>Emphasis on </a:t>
            </a:r>
            <a:r>
              <a:rPr lang="en-US" dirty="0"/>
              <a:t>the front end station as we want to introduce </a:t>
            </a:r>
            <a:r>
              <a:rPr lang="en-US" dirty="0" smtClean="0"/>
              <a:t>innovation </a:t>
            </a:r>
            <a:r>
              <a:rPr lang="en-US" dirty="0"/>
              <a:t>proposals for Frequent Travelers </a:t>
            </a:r>
            <a:r>
              <a:rPr lang="en-US" dirty="0" smtClean="0"/>
              <a:t>Management</a:t>
            </a:r>
          </a:p>
          <a:p>
            <a:pPr lvl="2"/>
            <a:r>
              <a:rPr lang="en-US" dirty="0" smtClean="0"/>
              <a:t>important </a:t>
            </a:r>
            <a:r>
              <a:rPr lang="en-US" dirty="0"/>
              <a:t>to consider the system as </a:t>
            </a:r>
            <a:r>
              <a:rPr lang="en-US" dirty="0" smtClean="0"/>
              <a:t>whole.</a:t>
            </a:r>
          </a:p>
          <a:p>
            <a:pPr lvl="2"/>
            <a:r>
              <a:rPr lang="en-US" dirty="0" smtClean="0"/>
              <a:t>sensitive </a:t>
            </a:r>
            <a:r>
              <a:rPr lang="en-US" dirty="0"/>
              <a:t>software components that will be integrated in next </a:t>
            </a:r>
            <a:r>
              <a:rPr lang="en-US" dirty="0" err="1"/>
              <a:t>workpackage</a:t>
            </a:r>
            <a:r>
              <a:rPr lang="en-US" dirty="0"/>
              <a:t>, as Identity Management, will be developed during this task.</a:t>
            </a:r>
          </a:p>
          <a:p>
            <a:endParaRPr lang="fr-FR" dirty="0"/>
          </a:p>
        </p:txBody>
      </p:sp>
    </p:spTree>
    <p:extLst>
      <p:ext uri="{BB962C8B-B14F-4D97-AF65-F5344CB8AC3E}">
        <p14:creationId xmlns="" xmlns:p14="http://schemas.microsoft.com/office/powerpoint/2010/main" val="252931340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68000" y="144000"/>
            <a:ext cx="6696288" cy="828000"/>
          </a:xfrm>
        </p:spPr>
        <p:txBody>
          <a:bodyPr/>
          <a:lstStyle/>
          <a:p>
            <a:r>
              <a:rPr lang="fr-FR" dirty="0"/>
              <a:t>WP4 Security – </a:t>
            </a:r>
            <a:r>
              <a:rPr lang="fr-FR" dirty="0" err="1"/>
              <a:t>Task</a:t>
            </a:r>
            <a:r>
              <a:rPr lang="fr-FR" dirty="0"/>
              <a:t> 4.3 </a:t>
            </a:r>
            <a:r>
              <a:rPr lang="fr-FR" dirty="0" smtClean="0"/>
              <a:t>- </a:t>
            </a:r>
            <a:r>
              <a:rPr lang="en-US" dirty="0" smtClean="0"/>
              <a:t>Identity Derivation </a:t>
            </a:r>
            <a:endParaRPr lang="en-US" dirty="0"/>
          </a:p>
        </p:txBody>
      </p:sp>
      <p:sp>
        <p:nvSpPr>
          <p:cNvPr id="3" name="İçerik Yer Tutucusu 2"/>
          <p:cNvSpPr>
            <a:spLocks noGrp="1"/>
          </p:cNvSpPr>
          <p:nvPr>
            <p:ph idx="1"/>
          </p:nvPr>
        </p:nvSpPr>
        <p:spPr/>
        <p:txBody>
          <a:bodyPr/>
          <a:lstStyle/>
          <a:p>
            <a:r>
              <a:rPr lang="en-GB" dirty="0" smtClean="0"/>
              <a:t>Secured communication between system and passport</a:t>
            </a:r>
          </a:p>
          <a:p>
            <a:r>
              <a:rPr lang="en-GB" dirty="0" smtClean="0"/>
              <a:t>Strong identity verification.</a:t>
            </a:r>
          </a:p>
          <a:p>
            <a:r>
              <a:rPr lang="en-GB" dirty="0" smtClean="0"/>
              <a:t>Derived </a:t>
            </a:r>
            <a:r>
              <a:rPr lang="en-GB" smtClean="0"/>
              <a:t>Identity creation</a:t>
            </a:r>
            <a:endParaRPr lang="en-GB" dirty="0" smtClean="0"/>
          </a:p>
          <a:p>
            <a:r>
              <a:rPr lang="en-GB" dirty="0"/>
              <a:t>Secured protocol development between central server / mobile / devices.</a:t>
            </a:r>
          </a:p>
          <a:p>
            <a:endParaRPr lang="en-GB" dirty="0"/>
          </a:p>
        </p:txBody>
      </p:sp>
      <p:grpSp>
        <p:nvGrpSpPr>
          <p:cNvPr id="4" name="Group 65"/>
          <p:cNvGrpSpPr/>
          <p:nvPr/>
        </p:nvGrpSpPr>
        <p:grpSpPr>
          <a:xfrm>
            <a:off x="1763688" y="3356992"/>
            <a:ext cx="5544616" cy="2549788"/>
            <a:chOff x="179513" y="1308348"/>
            <a:chExt cx="8679456" cy="4647101"/>
          </a:xfrm>
        </p:grpSpPr>
        <p:pic>
          <p:nvPicPr>
            <p:cNvPr id="5" name="Picture 66" descr="Turkish e-passport.jpg"/>
            <p:cNvPicPr>
              <a:picLocks noChangeAspect="1" noChangeArrowheads="1"/>
            </p:cNvPicPr>
            <p:nvPr/>
          </p:nvPicPr>
          <p:blipFill>
            <a:blip r:embed="rId2" cstate="print"/>
            <a:srcRect/>
            <a:stretch>
              <a:fillRect/>
            </a:stretch>
          </p:blipFill>
          <p:spPr bwMode="auto">
            <a:xfrm>
              <a:off x="179513" y="1308348"/>
              <a:ext cx="936103" cy="1320397"/>
            </a:xfrm>
            <a:prstGeom prst="rect">
              <a:avLst/>
            </a:prstGeom>
            <a:noFill/>
          </p:spPr>
        </p:pic>
        <p:pic>
          <p:nvPicPr>
            <p:cNvPr id="6" name="Picture 67" descr="Elite Card"/>
            <p:cNvPicPr>
              <a:picLocks noChangeAspect="1" noChangeArrowheads="1"/>
            </p:cNvPicPr>
            <p:nvPr/>
          </p:nvPicPr>
          <p:blipFill>
            <a:blip r:embed="rId3" cstate="print"/>
            <a:srcRect/>
            <a:stretch>
              <a:fillRect/>
            </a:stretch>
          </p:blipFill>
          <p:spPr bwMode="auto">
            <a:xfrm>
              <a:off x="7668344" y="1524396"/>
              <a:ext cx="1190625" cy="752476"/>
            </a:xfrm>
            <a:prstGeom prst="rect">
              <a:avLst/>
            </a:prstGeom>
            <a:noFill/>
          </p:spPr>
        </p:pic>
        <p:pic>
          <p:nvPicPr>
            <p:cNvPr id="7" name="Picture 68" descr="http://www.google.fr/url?source=imglanding&amp;ct=img&amp;q=http://www.intermax.com.my/images/1.NEW/touch-screen-kiosk-icon.png&amp;sa=X&amp;ei=8LtsVcqQKYvmywOow4DwDA&amp;ved=0CAkQ8wc4DQ&amp;usg=AFQjCNGgMNegXsU9oWsRncuFGNfMAMjbZQ"/>
            <p:cNvPicPr>
              <a:picLocks noChangeAspect="1" noChangeArrowheads="1"/>
            </p:cNvPicPr>
            <p:nvPr/>
          </p:nvPicPr>
          <p:blipFill>
            <a:blip r:embed="rId4" cstate="print"/>
            <a:srcRect/>
            <a:stretch>
              <a:fillRect/>
            </a:stretch>
          </p:blipFill>
          <p:spPr bwMode="auto">
            <a:xfrm>
              <a:off x="3501752" y="3933056"/>
              <a:ext cx="1286272" cy="1286272"/>
            </a:xfrm>
            <a:prstGeom prst="rect">
              <a:avLst/>
            </a:prstGeom>
            <a:noFill/>
          </p:spPr>
        </p:pic>
        <p:sp>
          <p:nvSpPr>
            <p:cNvPr id="8" name="Flèche droite 7"/>
            <p:cNvSpPr/>
            <p:nvPr/>
          </p:nvSpPr>
          <p:spPr>
            <a:xfrm rot="12763909">
              <a:off x="1300901" y="3188344"/>
              <a:ext cx="2206285" cy="192195"/>
            </a:xfrm>
            <a:prstGeom prst="rightArrow">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a:p>
          </p:txBody>
        </p:sp>
        <p:sp>
          <p:nvSpPr>
            <p:cNvPr id="9" name="ZoneTexte 13"/>
            <p:cNvSpPr txBox="1"/>
            <p:nvPr/>
          </p:nvSpPr>
          <p:spPr>
            <a:xfrm rot="1993505">
              <a:off x="971105" y="2765590"/>
              <a:ext cx="3067246" cy="387556"/>
            </a:xfrm>
            <a:prstGeom prst="rect">
              <a:avLst/>
            </a:prstGeom>
            <a:noFill/>
          </p:spPr>
          <p:txBody>
            <a:bodyPr wrap="square" rtlCol="0">
              <a:spAutoFit/>
            </a:bodyPr>
            <a:lstStyle/>
            <a:p>
              <a:pPr marL="457200" indent="-228600" algn="l">
                <a:lnSpc>
                  <a:spcPct val="120000"/>
                </a:lnSpc>
                <a:spcAft>
                  <a:spcPts val="0"/>
                </a:spcAft>
                <a:tabLst>
                  <a:tab pos="457200" algn="l"/>
                </a:tabLst>
              </a:pPr>
              <a:r>
                <a:rPr lang="en-GB" sz="1200" kern="1200" spc="20">
                  <a:solidFill>
                    <a:srgbClr val="000000"/>
                  </a:solidFill>
                  <a:effectLst/>
                  <a:latin typeface="Arial" panose="020B0604020202020204" pitchFamily="34" charset="0"/>
                  <a:ea typeface="Times New Roman" panose="02020603050405020304" pitchFamily="18" charset="0"/>
                  <a:cs typeface="Arial" panose="020B0604020202020204" pitchFamily="34" charset="0"/>
                </a:rPr>
                <a:t>Passport verification</a:t>
              </a:r>
              <a:endParaRPr lang="fr-FR" sz="1000" spc="20">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10" name="ZoneTexte 15"/>
            <p:cNvSpPr txBox="1"/>
            <p:nvPr/>
          </p:nvSpPr>
          <p:spPr>
            <a:xfrm>
              <a:off x="1826637" y="5313214"/>
              <a:ext cx="4883079" cy="642235"/>
            </a:xfrm>
            <a:prstGeom prst="rect">
              <a:avLst/>
            </a:prstGeom>
            <a:noFill/>
          </p:spPr>
          <p:txBody>
            <a:bodyPr wrap="square" rtlCol="0">
              <a:spAutoFit/>
            </a:bodyPr>
            <a:lstStyle/>
            <a:p>
              <a:pPr marL="457200" indent="-228600" algn="l">
                <a:lnSpc>
                  <a:spcPct val="120000"/>
                </a:lnSpc>
                <a:spcAft>
                  <a:spcPts val="0"/>
                </a:spcAft>
                <a:tabLst>
                  <a:tab pos="457200" algn="l"/>
                </a:tabLst>
              </a:pPr>
              <a:r>
                <a:rPr lang="en-GB" sz="1200" kern="1200" spc="20">
                  <a:solidFill>
                    <a:srgbClr val="000000"/>
                  </a:solidFill>
                  <a:effectLst/>
                  <a:latin typeface="Arial" panose="020B0604020202020204" pitchFamily="34" charset="0"/>
                  <a:ea typeface="Times New Roman" panose="02020603050405020304" pitchFamily="18" charset="0"/>
                  <a:cs typeface="Arial" panose="020B0604020202020204" pitchFamily="34" charset="0"/>
                </a:rPr>
                <a:t>Traveller fingerprint live capture</a:t>
              </a:r>
              <a:endParaRPr lang="fr-FR" sz="1000" spc="20">
                <a:effectLst/>
                <a:latin typeface="Arial" panose="020B0604020202020204" pitchFamily="34" charset="0"/>
                <a:ea typeface="Times New Roman" panose="02020603050405020304" pitchFamily="18" charset="0"/>
                <a:cs typeface="Times New Roman" panose="02020603050405020304" pitchFamily="18" charset="0"/>
              </a:endParaRPr>
            </a:p>
            <a:p>
              <a:pPr marL="457200" indent="-228600" algn="l">
                <a:lnSpc>
                  <a:spcPct val="120000"/>
                </a:lnSpc>
                <a:spcAft>
                  <a:spcPts val="0"/>
                </a:spcAft>
                <a:tabLst>
                  <a:tab pos="457200" algn="l"/>
                </a:tabLst>
              </a:pPr>
              <a:r>
                <a:rPr lang="en-GB" sz="1200" kern="1200" spc="20">
                  <a:solidFill>
                    <a:srgbClr val="000000"/>
                  </a:solidFill>
                  <a:effectLst/>
                  <a:latin typeface="Arial" panose="020B0604020202020204" pitchFamily="34" charset="0"/>
                  <a:ea typeface="Times New Roman" panose="02020603050405020304" pitchFamily="18" charset="0"/>
                  <a:cs typeface="Arial" panose="020B0604020202020204" pitchFamily="34" charset="0"/>
                </a:rPr>
                <a:t>Matching against passport fingerprint</a:t>
              </a:r>
              <a:endParaRPr lang="fr-FR" sz="1000" spc="20">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11" name="Flèche droite 10"/>
            <p:cNvSpPr/>
            <p:nvPr/>
          </p:nvSpPr>
          <p:spPr>
            <a:xfrm rot="19946197">
              <a:off x="4805591" y="2809263"/>
              <a:ext cx="2206285" cy="192195"/>
            </a:xfrm>
            <a:prstGeom prst="rightArrow">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a:p>
          </p:txBody>
        </p:sp>
        <p:sp>
          <p:nvSpPr>
            <p:cNvPr id="12" name="ZoneTexte 18"/>
            <p:cNvSpPr txBox="1"/>
            <p:nvPr/>
          </p:nvSpPr>
          <p:spPr>
            <a:xfrm rot="19975793">
              <a:off x="4265568" y="2514250"/>
              <a:ext cx="2726749" cy="387556"/>
            </a:xfrm>
            <a:prstGeom prst="rect">
              <a:avLst/>
            </a:prstGeom>
            <a:noFill/>
          </p:spPr>
          <p:txBody>
            <a:bodyPr wrap="square" rtlCol="0">
              <a:spAutoFit/>
            </a:bodyPr>
            <a:lstStyle/>
            <a:p>
              <a:pPr marL="457200" indent="-228600" algn="l">
                <a:lnSpc>
                  <a:spcPct val="120000"/>
                </a:lnSpc>
                <a:spcAft>
                  <a:spcPts val="0"/>
                </a:spcAft>
                <a:tabLst>
                  <a:tab pos="457200" algn="l"/>
                </a:tabLst>
              </a:pPr>
              <a:r>
                <a:rPr lang="en-GB" sz="1200" kern="1200" spc="20">
                  <a:solidFill>
                    <a:srgbClr val="000000"/>
                  </a:solidFill>
                  <a:effectLst/>
                  <a:latin typeface="Arial" panose="020B0604020202020204" pitchFamily="34" charset="0"/>
                  <a:ea typeface="Times New Roman" panose="02020603050405020304" pitchFamily="18" charset="0"/>
                  <a:cs typeface="Arial" panose="020B0604020202020204" pitchFamily="34" charset="0"/>
                </a:rPr>
                <a:t>MOC verification</a:t>
              </a:r>
              <a:endParaRPr lang="fr-FR" sz="1000" spc="20">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13" name="Flèche droite 12"/>
            <p:cNvSpPr/>
            <p:nvPr/>
          </p:nvSpPr>
          <p:spPr>
            <a:xfrm rot="19946197">
              <a:off x="5032942" y="3687737"/>
              <a:ext cx="2206285" cy="192195"/>
            </a:xfrm>
            <a:prstGeom prst="rightArrow">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a:p>
          </p:txBody>
        </p:sp>
        <p:sp>
          <p:nvSpPr>
            <p:cNvPr id="14" name="ZoneTexte 20"/>
            <p:cNvSpPr txBox="1"/>
            <p:nvPr/>
          </p:nvSpPr>
          <p:spPr>
            <a:xfrm rot="19975793">
              <a:off x="4248547" y="3125542"/>
              <a:ext cx="3568258" cy="642235"/>
            </a:xfrm>
            <a:prstGeom prst="rect">
              <a:avLst/>
            </a:prstGeom>
            <a:noFill/>
          </p:spPr>
          <p:txBody>
            <a:bodyPr wrap="square" rtlCol="0">
              <a:spAutoFit/>
            </a:bodyPr>
            <a:lstStyle/>
            <a:p>
              <a:pPr marL="342900" lvl="0" indent="-342900" algn="l">
                <a:lnSpc>
                  <a:spcPct val="120000"/>
                </a:lnSpc>
                <a:spcAft>
                  <a:spcPts val="0"/>
                </a:spcAft>
                <a:buFont typeface="+mj-lt"/>
                <a:buAutoNum type="arabicPeriod" startAt="5"/>
                <a:tabLst>
                  <a:tab pos="457200" algn="l"/>
                </a:tabLst>
              </a:pPr>
              <a:r>
                <a:rPr lang="en-GB" sz="1200" kern="1200" spc="20">
                  <a:solidFill>
                    <a:srgbClr val="000000"/>
                  </a:solidFill>
                  <a:effectLst/>
                  <a:latin typeface="Arial" panose="020B0604020202020204" pitchFamily="34" charset="0"/>
                  <a:ea typeface="Times New Roman" panose="02020603050405020304" pitchFamily="18" charset="0"/>
                  <a:cs typeface="Arial" panose="020B0604020202020204" pitchFamily="34" charset="0"/>
                </a:rPr>
                <a:t>Derived identity creation and storage</a:t>
              </a:r>
              <a:endParaRPr lang="fr-FR" sz="1000" spc="20">
                <a:effectLst/>
                <a:latin typeface="Arial" panose="020B0604020202020204" pitchFamily="34" charset="0"/>
                <a:ea typeface="Times New Roman" panose="02020603050405020304" pitchFamily="18" charset="0"/>
                <a:cs typeface="Times New Roman" panose="02020603050405020304" pitchFamily="18" charset="0"/>
              </a:endParaRPr>
            </a:p>
          </p:txBody>
        </p:sp>
      </p:grpSp>
    </p:spTree>
    <p:extLst>
      <p:ext uri="{BB962C8B-B14F-4D97-AF65-F5344CB8AC3E}">
        <p14:creationId xmlns="" xmlns:p14="http://schemas.microsoft.com/office/powerpoint/2010/main" val="207824985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68000" y="144000"/>
            <a:ext cx="6480264" cy="828000"/>
          </a:xfrm>
        </p:spPr>
        <p:txBody>
          <a:bodyPr/>
          <a:lstStyle/>
          <a:p>
            <a:r>
              <a:rPr lang="en-US" dirty="0" smtClean="0"/>
              <a:t>WP 4 Security </a:t>
            </a:r>
            <a:r>
              <a:rPr lang="fr-FR" dirty="0"/>
              <a:t>– </a:t>
            </a:r>
            <a:r>
              <a:rPr lang="fr-FR" dirty="0" err="1"/>
              <a:t>Task</a:t>
            </a:r>
            <a:r>
              <a:rPr lang="fr-FR" dirty="0"/>
              <a:t> 4.3 </a:t>
            </a:r>
            <a:r>
              <a:rPr lang="fr-FR" dirty="0" smtClean="0"/>
              <a:t>- </a:t>
            </a:r>
            <a:r>
              <a:rPr lang="fr-FR" dirty="0" err="1" smtClean="0"/>
              <a:t>Results</a:t>
            </a:r>
            <a:endParaRPr lang="en-US" dirty="0"/>
          </a:p>
        </p:txBody>
      </p:sp>
      <p:sp>
        <p:nvSpPr>
          <p:cNvPr id="3" name="İçerik Yer Tutucusu 2"/>
          <p:cNvSpPr>
            <a:spLocks noGrp="1"/>
          </p:cNvSpPr>
          <p:nvPr>
            <p:ph idx="1"/>
          </p:nvPr>
        </p:nvSpPr>
        <p:spPr/>
        <p:txBody>
          <a:bodyPr/>
          <a:lstStyle/>
          <a:p>
            <a:r>
              <a:rPr lang="en-GB" dirty="0" smtClean="0"/>
              <a:t>Biometric Data :</a:t>
            </a:r>
          </a:p>
          <a:p>
            <a:pPr lvl="1"/>
            <a:r>
              <a:rPr lang="en-GB" dirty="0" smtClean="0"/>
              <a:t>New Template definition and compacting in order to reduce the image size without decreasing the accuracy.</a:t>
            </a:r>
          </a:p>
          <a:p>
            <a:pPr lvl="1"/>
            <a:endParaRPr lang="en-GB" dirty="0"/>
          </a:p>
          <a:p>
            <a:r>
              <a:rPr lang="en-GB" dirty="0" err="1" smtClean="0"/>
              <a:t>BioHashing</a:t>
            </a:r>
            <a:endParaRPr lang="en-GB" dirty="0" smtClean="0"/>
          </a:p>
          <a:p>
            <a:pPr lvl="1"/>
            <a:r>
              <a:rPr lang="en-GB" dirty="0" smtClean="0"/>
              <a:t>Encryption using biometric as a key.</a:t>
            </a:r>
          </a:p>
          <a:p>
            <a:pPr lvl="1"/>
            <a:endParaRPr lang="en-GB" dirty="0" smtClean="0"/>
          </a:p>
          <a:p>
            <a:r>
              <a:rPr lang="en-GB" dirty="0" err="1" smtClean="0"/>
              <a:t>Cancelable</a:t>
            </a:r>
            <a:r>
              <a:rPr lang="en-GB" dirty="0" smtClean="0"/>
              <a:t> Biometrics</a:t>
            </a:r>
          </a:p>
          <a:p>
            <a:pPr lvl="1"/>
            <a:r>
              <a:rPr lang="en-GB" dirty="0" smtClean="0"/>
              <a:t>Biometrics template </a:t>
            </a:r>
            <a:r>
              <a:rPr lang="en-GB" dirty="0"/>
              <a:t>e</a:t>
            </a:r>
            <a:r>
              <a:rPr lang="en-GB" dirty="0" smtClean="0"/>
              <a:t>ncrypted with a token key. In case of integrity suspicion, the token can be rejected what will cancel the biometric template</a:t>
            </a:r>
          </a:p>
          <a:p>
            <a:pPr marL="360362" lvl="1" indent="0">
              <a:buNone/>
            </a:pPr>
            <a:endParaRPr lang="en-GB" dirty="0" smtClean="0"/>
          </a:p>
          <a:p>
            <a:endParaRPr lang="en-GB" dirty="0"/>
          </a:p>
        </p:txBody>
      </p:sp>
    </p:spTree>
    <p:extLst>
      <p:ext uri="{BB962C8B-B14F-4D97-AF65-F5344CB8AC3E}">
        <p14:creationId xmlns="" xmlns:p14="http://schemas.microsoft.com/office/powerpoint/2010/main" val="409229860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68000" y="144000"/>
            <a:ext cx="6480264" cy="828000"/>
          </a:xfrm>
        </p:spPr>
        <p:txBody>
          <a:bodyPr/>
          <a:lstStyle/>
          <a:p>
            <a:r>
              <a:rPr lang="en-US" dirty="0" smtClean="0"/>
              <a:t>WP4 </a:t>
            </a:r>
            <a:r>
              <a:rPr lang="fr-FR" dirty="0"/>
              <a:t>– </a:t>
            </a:r>
            <a:r>
              <a:rPr lang="fr-FR" dirty="0" err="1"/>
              <a:t>Task</a:t>
            </a:r>
            <a:r>
              <a:rPr lang="fr-FR" dirty="0"/>
              <a:t> 4.3 </a:t>
            </a:r>
            <a:r>
              <a:rPr lang="fr-FR" dirty="0" smtClean="0"/>
              <a:t>- </a:t>
            </a:r>
            <a:r>
              <a:rPr lang="en-US" dirty="0" smtClean="0"/>
              <a:t>Spoofing Detection </a:t>
            </a:r>
            <a:endParaRPr lang="en-US" dirty="0"/>
          </a:p>
        </p:txBody>
      </p:sp>
      <p:sp>
        <p:nvSpPr>
          <p:cNvPr id="3" name="İçerik Yer Tutucusu 2"/>
          <p:cNvSpPr>
            <a:spLocks noGrp="1"/>
          </p:cNvSpPr>
          <p:nvPr>
            <p:ph idx="1"/>
          </p:nvPr>
        </p:nvSpPr>
        <p:spPr/>
        <p:txBody>
          <a:bodyPr/>
          <a:lstStyle/>
          <a:p>
            <a:r>
              <a:rPr lang="en-GB" dirty="0" smtClean="0"/>
              <a:t>3D analysis and classification for spoofing detection</a:t>
            </a:r>
          </a:p>
          <a:p>
            <a:endParaRPr lang="en-GB" dirty="0"/>
          </a:p>
          <a:p>
            <a:endParaRPr lang="en-GB" dirty="0" smtClean="0"/>
          </a:p>
          <a:p>
            <a:endParaRPr lang="en-GB" dirty="0"/>
          </a:p>
          <a:p>
            <a:endParaRPr lang="en-GB" dirty="0" smtClean="0"/>
          </a:p>
          <a:p>
            <a:endParaRPr lang="en-GB" dirty="0"/>
          </a:p>
          <a:p>
            <a:r>
              <a:rPr lang="en-GB" dirty="0" smtClean="0"/>
              <a:t>Light diffusion analysis and classification</a:t>
            </a:r>
          </a:p>
          <a:p>
            <a:endParaRPr lang="en-GB" dirty="0"/>
          </a:p>
        </p:txBody>
      </p:sp>
      <p:pic>
        <p:nvPicPr>
          <p:cNvPr id="4" name="Image 3"/>
          <p:cNvPicPr/>
          <p:nvPr/>
        </p:nvPicPr>
        <p:blipFill>
          <a:blip r:embed="rId2" cstate="print">
            <a:extLst>
              <a:ext uri="{28A0092B-C50C-407E-A947-70E740481C1C}">
                <a14:useLocalDpi xmlns="" xmlns:a14="http://schemas.microsoft.com/office/drawing/2010/main" val="0"/>
              </a:ext>
            </a:extLst>
          </a:blip>
          <a:stretch>
            <a:fillRect/>
          </a:stretch>
        </p:blipFill>
        <p:spPr>
          <a:xfrm>
            <a:off x="1222986" y="1875451"/>
            <a:ext cx="2808312" cy="1584176"/>
          </a:xfrm>
          <a:prstGeom prst="rect">
            <a:avLst/>
          </a:prstGeom>
        </p:spPr>
      </p:pic>
      <p:pic>
        <p:nvPicPr>
          <p:cNvPr id="6" name="Image 5"/>
          <p:cNvPicPr/>
          <p:nvPr/>
        </p:nvPicPr>
        <p:blipFill>
          <a:blip r:embed="rId3" cstate="print">
            <a:extLst>
              <a:ext uri="{28A0092B-C50C-407E-A947-70E740481C1C}">
                <a14:useLocalDpi xmlns="" xmlns:a14="http://schemas.microsoft.com/office/drawing/2010/main" val="0"/>
              </a:ext>
            </a:extLst>
          </a:blip>
          <a:stretch>
            <a:fillRect/>
          </a:stretch>
        </p:blipFill>
        <p:spPr>
          <a:xfrm>
            <a:off x="5004048" y="1875451"/>
            <a:ext cx="2808312" cy="1584176"/>
          </a:xfrm>
          <a:prstGeom prst="rect">
            <a:avLst/>
          </a:prstGeom>
        </p:spPr>
      </p:pic>
      <p:pic>
        <p:nvPicPr>
          <p:cNvPr id="7" name="Image 6"/>
          <p:cNvPicPr/>
          <p:nvPr/>
        </p:nvPicPr>
        <p:blipFill>
          <a:blip r:embed="rId4" cstate="print"/>
          <a:stretch>
            <a:fillRect/>
          </a:stretch>
        </p:blipFill>
        <p:spPr>
          <a:xfrm>
            <a:off x="1222987" y="4437112"/>
            <a:ext cx="2808312" cy="1647825"/>
          </a:xfrm>
          <a:prstGeom prst="rect">
            <a:avLst/>
          </a:prstGeom>
        </p:spPr>
      </p:pic>
      <p:pic>
        <p:nvPicPr>
          <p:cNvPr id="8" name="Image 7"/>
          <p:cNvPicPr/>
          <p:nvPr/>
        </p:nvPicPr>
        <p:blipFill>
          <a:blip r:embed="rId5" cstate="print">
            <a:extLst>
              <a:ext uri="{28A0092B-C50C-407E-A947-70E740481C1C}">
                <a14:useLocalDpi xmlns="" xmlns:a14="http://schemas.microsoft.com/office/drawing/2010/main" val="0"/>
              </a:ext>
            </a:extLst>
          </a:blip>
          <a:stretch>
            <a:fillRect/>
          </a:stretch>
        </p:blipFill>
        <p:spPr>
          <a:xfrm>
            <a:off x="4993382" y="4481705"/>
            <a:ext cx="2818977" cy="1603232"/>
          </a:xfrm>
          <a:prstGeom prst="rect">
            <a:avLst/>
          </a:prstGeom>
        </p:spPr>
      </p:pic>
    </p:spTree>
    <p:extLst>
      <p:ext uri="{BB962C8B-B14F-4D97-AF65-F5344CB8AC3E}">
        <p14:creationId xmlns="" xmlns:p14="http://schemas.microsoft.com/office/powerpoint/2010/main" val="114080889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68000" y="144000"/>
            <a:ext cx="6480264" cy="828000"/>
          </a:xfrm>
        </p:spPr>
        <p:txBody>
          <a:bodyPr/>
          <a:lstStyle/>
          <a:p>
            <a:r>
              <a:rPr lang="en-US" dirty="0" smtClean="0"/>
              <a:t>WP4 </a:t>
            </a:r>
            <a:r>
              <a:rPr lang="fr-FR" dirty="0"/>
              <a:t>-</a:t>
            </a:r>
            <a:r>
              <a:rPr lang="fr-FR" dirty="0" smtClean="0"/>
              <a:t> </a:t>
            </a:r>
            <a:r>
              <a:rPr lang="fr-FR" dirty="0" err="1"/>
              <a:t>Task</a:t>
            </a:r>
            <a:r>
              <a:rPr lang="fr-FR" dirty="0"/>
              <a:t> 4.3 </a:t>
            </a:r>
            <a:r>
              <a:rPr lang="fr-FR" dirty="0" smtClean="0"/>
              <a:t>- </a:t>
            </a:r>
            <a:r>
              <a:rPr lang="en-US" dirty="0" smtClean="0"/>
              <a:t>Spoofing Detection </a:t>
            </a:r>
            <a:endParaRPr lang="en-US" dirty="0"/>
          </a:p>
        </p:txBody>
      </p:sp>
      <p:sp>
        <p:nvSpPr>
          <p:cNvPr id="3" name="İçerik Yer Tutucusu 2"/>
          <p:cNvSpPr>
            <a:spLocks noGrp="1"/>
          </p:cNvSpPr>
          <p:nvPr>
            <p:ph idx="1"/>
          </p:nvPr>
        </p:nvSpPr>
        <p:spPr/>
        <p:txBody>
          <a:bodyPr/>
          <a:lstStyle/>
          <a:p>
            <a:r>
              <a:rPr lang="en-GB" dirty="0" smtClean="0"/>
              <a:t>3D analysis</a:t>
            </a:r>
            <a:endParaRPr lang="en-GB" dirty="0"/>
          </a:p>
          <a:p>
            <a:endParaRPr lang="en-GB" dirty="0" smtClean="0"/>
          </a:p>
          <a:p>
            <a:endParaRPr lang="en-GB" dirty="0"/>
          </a:p>
          <a:p>
            <a:endParaRPr lang="en-GB" dirty="0" smtClean="0"/>
          </a:p>
          <a:p>
            <a:endParaRPr lang="en-GB" dirty="0"/>
          </a:p>
          <a:p>
            <a:r>
              <a:rPr lang="en-GB" dirty="0"/>
              <a:t>Speckle </a:t>
            </a:r>
            <a:r>
              <a:rPr lang="en-GB" dirty="0" smtClean="0"/>
              <a:t>analysis and Light diffusion analysis and classification</a:t>
            </a:r>
          </a:p>
          <a:p>
            <a:endParaRPr lang="en-GB" dirty="0"/>
          </a:p>
        </p:txBody>
      </p:sp>
      <p:pic>
        <p:nvPicPr>
          <p:cNvPr id="9" name="Image 8"/>
          <p:cNvPicPr>
            <a:picLocks noChangeAspect="1"/>
          </p:cNvPicPr>
          <p:nvPr/>
        </p:nvPicPr>
        <p:blipFill>
          <a:blip r:embed="rId2" cstate="print"/>
          <a:stretch>
            <a:fillRect/>
          </a:stretch>
        </p:blipFill>
        <p:spPr>
          <a:xfrm>
            <a:off x="3275856" y="1196752"/>
            <a:ext cx="1852944" cy="1921519"/>
          </a:xfrm>
          <a:prstGeom prst="rect">
            <a:avLst/>
          </a:prstGeom>
        </p:spPr>
      </p:pic>
      <p:pic>
        <p:nvPicPr>
          <p:cNvPr id="5" name="Image 4"/>
          <p:cNvPicPr>
            <a:picLocks noChangeAspect="1"/>
          </p:cNvPicPr>
          <p:nvPr/>
        </p:nvPicPr>
        <p:blipFill>
          <a:blip r:embed="rId3" cstate="print"/>
          <a:stretch>
            <a:fillRect/>
          </a:stretch>
        </p:blipFill>
        <p:spPr>
          <a:xfrm>
            <a:off x="3083337" y="4119527"/>
            <a:ext cx="3121797" cy="2290198"/>
          </a:xfrm>
          <a:prstGeom prst="rect">
            <a:avLst/>
          </a:prstGeom>
        </p:spPr>
      </p:pic>
    </p:spTree>
    <p:extLst>
      <p:ext uri="{BB962C8B-B14F-4D97-AF65-F5344CB8AC3E}">
        <p14:creationId xmlns="" xmlns:p14="http://schemas.microsoft.com/office/powerpoint/2010/main" val="102143804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a:t>WP4 Security </a:t>
            </a:r>
            <a:r>
              <a:rPr lang="fr-FR" dirty="0" smtClean="0"/>
              <a:t>– </a:t>
            </a:r>
            <a:r>
              <a:rPr lang="fr-FR" dirty="0" err="1" smtClean="0"/>
              <a:t>Deliverables</a:t>
            </a:r>
            <a:endParaRPr lang="fr-FR" dirty="0"/>
          </a:p>
        </p:txBody>
      </p:sp>
      <p:sp>
        <p:nvSpPr>
          <p:cNvPr id="3" name="Content Placeholder 2"/>
          <p:cNvSpPr>
            <a:spLocks noGrp="1"/>
          </p:cNvSpPr>
          <p:nvPr>
            <p:ph idx="1"/>
          </p:nvPr>
        </p:nvSpPr>
        <p:spPr/>
        <p:txBody>
          <a:bodyPr/>
          <a:lstStyle/>
          <a:p>
            <a:pPr lvl="0">
              <a:buFont typeface="Arial" pitchFamily="34" charset="0"/>
              <a:buChar char="•"/>
            </a:pPr>
            <a:r>
              <a:rPr lang="en-GB" sz="1800" b="1" dirty="0"/>
              <a:t>D4.1 Security Requirement document</a:t>
            </a:r>
          </a:p>
          <a:p>
            <a:pPr marL="800100" lvl="1" indent="-342900">
              <a:buFont typeface="Arial" pitchFamily="34" charset="0"/>
              <a:buChar char="•"/>
            </a:pPr>
            <a:r>
              <a:rPr lang="en-GB" sz="1800" dirty="0"/>
              <a:t>Considering the architecture document this document should determine which policy, tools, requirements and regulations apply to achieve the best security for border control. A </a:t>
            </a:r>
            <a:r>
              <a:rPr lang="en-GB" sz="1800" dirty="0" smtClean="0"/>
              <a:t>unique document </a:t>
            </a:r>
            <a:r>
              <a:rPr lang="en-GB" sz="1800" dirty="0"/>
              <a:t>will gather requirements for</a:t>
            </a:r>
            <a:r>
              <a:rPr lang="fr-FR" sz="1800" dirty="0"/>
              <a:t> </a:t>
            </a:r>
            <a:r>
              <a:rPr lang="en-GB" sz="1800" dirty="0"/>
              <a:t>Documents</a:t>
            </a:r>
            <a:r>
              <a:rPr lang="fr-FR" sz="1800" dirty="0"/>
              <a:t>, </a:t>
            </a:r>
            <a:r>
              <a:rPr lang="en-GB" sz="1800" dirty="0"/>
              <a:t>Biometry &amp; System</a:t>
            </a:r>
          </a:p>
          <a:p>
            <a:pPr marL="800100" lvl="1" indent="-342900">
              <a:buFont typeface="Arial" pitchFamily="34" charset="0"/>
              <a:buChar char="•"/>
            </a:pPr>
            <a:r>
              <a:rPr lang="en-GB" sz="1800" dirty="0"/>
              <a:t>When: Q4 2013 (Initial date) =&gt; Proposed </a:t>
            </a:r>
            <a:r>
              <a:rPr lang="en-GB" sz="1800" b="1" dirty="0"/>
              <a:t>deadline: Q3 2015</a:t>
            </a:r>
          </a:p>
          <a:p>
            <a:pPr lvl="0">
              <a:buFont typeface="Arial" pitchFamily="34" charset="0"/>
              <a:buChar char="•"/>
            </a:pPr>
            <a:r>
              <a:rPr lang="en-GB" sz="1800" b="1" dirty="0"/>
              <a:t>D4.2 Communications protocols Implementation (confidential)</a:t>
            </a:r>
          </a:p>
          <a:p>
            <a:pPr marL="800100" lvl="1" indent="-342900">
              <a:buFont typeface="Arial" pitchFamily="34" charset="0"/>
              <a:buChar char="•"/>
            </a:pPr>
            <a:r>
              <a:rPr lang="en-GB" sz="1800" dirty="0"/>
              <a:t>Secure protocols designed or recommended by task 7.1 will be implemented on prototypes of the partners. As this work is very sensitive in term of intellectual properties they will be provided embedded in devices used by the demonstrators</a:t>
            </a:r>
          </a:p>
          <a:p>
            <a:pPr marL="800100" lvl="1" indent="-342900">
              <a:buFont typeface="Arial" pitchFamily="34" charset="0"/>
              <a:buChar char="•"/>
            </a:pPr>
            <a:r>
              <a:rPr lang="en-GB" sz="1800" dirty="0"/>
              <a:t>When:  Q1 2014 (Initial date) =&gt; Proposed </a:t>
            </a:r>
            <a:r>
              <a:rPr lang="en-GB" sz="1800" b="1" dirty="0"/>
              <a:t>deadline: Q1 2016</a:t>
            </a:r>
          </a:p>
          <a:p>
            <a:pPr lvl="0">
              <a:buFont typeface="Arial" pitchFamily="34" charset="0"/>
              <a:buChar char="•"/>
            </a:pPr>
            <a:r>
              <a:rPr lang="en-GB" sz="1800" b="1" dirty="0"/>
              <a:t>D4.3 Biometrics Securing tools (confidential)</a:t>
            </a:r>
          </a:p>
          <a:p>
            <a:pPr marL="800100" lvl="1" indent="-342900">
              <a:buFont typeface="Arial" pitchFamily="34" charset="0"/>
              <a:buChar char="•"/>
            </a:pPr>
            <a:r>
              <a:rPr lang="en-GB" sz="1800" dirty="0"/>
              <a:t>Some tools consider as efficient can be implemented in  task 7.2. As for the previous deliverable</a:t>
            </a:r>
          </a:p>
          <a:p>
            <a:pPr marL="800100" lvl="1" indent="-342900">
              <a:buFont typeface="Arial" pitchFamily="34" charset="0"/>
              <a:buChar char="•"/>
            </a:pPr>
            <a:r>
              <a:rPr lang="en-GB" sz="1800" dirty="0"/>
              <a:t>When: :  Q1 2014 (Initial date) =&gt; Proposed </a:t>
            </a:r>
            <a:r>
              <a:rPr lang="en-GB" sz="1800" b="1" dirty="0"/>
              <a:t>deadline: Q1 2016</a:t>
            </a:r>
            <a:endParaRPr lang="en-US" sz="1800" b="1" dirty="0"/>
          </a:p>
          <a:p>
            <a:pPr marL="0" indent="0">
              <a:buNone/>
            </a:pPr>
            <a:endParaRPr lang="fr-FR" dirty="0"/>
          </a:p>
        </p:txBody>
      </p:sp>
      <p:sp>
        <p:nvSpPr>
          <p:cNvPr id="5" name="Rectangle 4"/>
          <p:cNvSpPr/>
          <p:nvPr/>
        </p:nvSpPr>
        <p:spPr>
          <a:xfrm>
            <a:off x="7524328" y="2852889"/>
            <a:ext cx="1728192" cy="830997"/>
          </a:xfrm>
          <a:prstGeom prst="rect">
            <a:avLst/>
          </a:prstGeom>
          <a:noFill/>
        </p:spPr>
        <p:txBody>
          <a:bodyPr wrap="square" lIns="91440" tIns="45720" rIns="91440" bIns="45720">
            <a:spAutoFit/>
          </a:bodyPr>
          <a:lstStyle/>
          <a:p>
            <a:pPr algn="ctr"/>
            <a:r>
              <a:rPr lang="en-US" sz="4800" b="1"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done</a:t>
            </a:r>
            <a:endParaRPr lang="en-US" sz="48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
        <p:nvSpPr>
          <p:cNvPr id="6" name="Rectangle 5"/>
          <p:cNvSpPr/>
          <p:nvPr/>
        </p:nvSpPr>
        <p:spPr>
          <a:xfrm>
            <a:off x="7415808" y="1052736"/>
            <a:ext cx="1728192" cy="830997"/>
          </a:xfrm>
          <a:prstGeom prst="rect">
            <a:avLst/>
          </a:prstGeom>
          <a:noFill/>
        </p:spPr>
        <p:txBody>
          <a:bodyPr wrap="square" lIns="91440" tIns="45720" rIns="91440" bIns="45720">
            <a:spAutoFit/>
          </a:bodyPr>
          <a:lstStyle/>
          <a:p>
            <a:pPr algn="ctr"/>
            <a:r>
              <a:rPr lang="en-US" sz="4800" b="1"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done</a:t>
            </a:r>
          </a:p>
        </p:txBody>
      </p:sp>
      <p:sp>
        <p:nvSpPr>
          <p:cNvPr id="7" name="Rectangle 6"/>
          <p:cNvSpPr/>
          <p:nvPr/>
        </p:nvSpPr>
        <p:spPr>
          <a:xfrm>
            <a:off x="7488872" y="4609036"/>
            <a:ext cx="1728192" cy="830997"/>
          </a:xfrm>
          <a:prstGeom prst="rect">
            <a:avLst/>
          </a:prstGeom>
          <a:noFill/>
        </p:spPr>
        <p:txBody>
          <a:bodyPr wrap="square" lIns="91440" tIns="45720" rIns="91440" bIns="45720">
            <a:spAutoFit/>
          </a:bodyPr>
          <a:lstStyle/>
          <a:p>
            <a:pPr algn="ctr"/>
            <a:r>
              <a:rPr lang="en-US" sz="4800" b="1"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done</a:t>
            </a:r>
            <a:endParaRPr lang="en-US" sz="48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Tree>
    <p:extLst>
      <p:ext uri="{BB962C8B-B14F-4D97-AF65-F5344CB8AC3E}">
        <p14:creationId xmlns="" xmlns:p14="http://schemas.microsoft.com/office/powerpoint/2010/main" val="208982557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Agenda (3)</a:t>
            </a:r>
            <a:endParaRPr lang="en-US" dirty="0"/>
          </a:p>
        </p:txBody>
      </p:sp>
      <p:sp>
        <p:nvSpPr>
          <p:cNvPr id="3" name="Espace réservé du contenu 2"/>
          <p:cNvSpPr>
            <a:spLocks noGrp="1"/>
          </p:cNvSpPr>
          <p:nvPr>
            <p:ph idx="1"/>
          </p:nvPr>
        </p:nvSpPr>
        <p:spPr/>
        <p:txBody>
          <a:bodyPr/>
          <a:lstStyle/>
          <a:p>
            <a:r>
              <a:rPr lang="fr-FR" dirty="0" err="1" smtClean="0"/>
              <a:t>Demonstrators</a:t>
            </a:r>
            <a:r>
              <a:rPr lang="fr-FR" dirty="0" smtClean="0"/>
              <a:t> (40 minutes)</a:t>
            </a:r>
          </a:p>
          <a:p>
            <a:pPr lvl="1"/>
            <a:r>
              <a:rPr lang="fr-FR" dirty="0" smtClean="0"/>
              <a:t>Face Recognition (Proline)</a:t>
            </a:r>
          </a:p>
          <a:p>
            <a:pPr lvl="1"/>
            <a:r>
              <a:rPr lang="fr-FR" dirty="0" err="1" smtClean="0"/>
              <a:t>Gender</a:t>
            </a:r>
            <a:r>
              <a:rPr lang="fr-FR" dirty="0" smtClean="0"/>
              <a:t> Recognition (</a:t>
            </a:r>
            <a:r>
              <a:rPr lang="fr-FR" dirty="0" err="1" smtClean="0"/>
              <a:t>Eurecom</a:t>
            </a:r>
            <a:r>
              <a:rPr lang="fr-FR" dirty="0" smtClean="0"/>
              <a:t>)</a:t>
            </a:r>
          </a:p>
          <a:p>
            <a:pPr lvl="1"/>
            <a:r>
              <a:rPr lang="fr-FR" dirty="0" smtClean="0"/>
              <a:t>Morpho </a:t>
            </a:r>
            <a:r>
              <a:rPr lang="fr-FR" dirty="0" err="1" smtClean="0"/>
              <a:t>wave</a:t>
            </a:r>
            <a:r>
              <a:rPr lang="fr-FR" dirty="0" smtClean="0"/>
              <a:t> (Morpho)</a:t>
            </a:r>
          </a:p>
          <a:p>
            <a:pPr lvl="1"/>
            <a:r>
              <a:rPr lang="fr-FR" dirty="0" smtClean="0"/>
              <a:t>Iris </a:t>
            </a:r>
            <a:r>
              <a:rPr lang="fr-FR" dirty="0" err="1" smtClean="0"/>
              <a:t>at</a:t>
            </a:r>
            <a:r>
              <a:rPr lang="fr-FR" dirty="0" smtClean="0"/>
              <a:t> Distance (Morpho)</a:t>
            </a:r>
          </a:p>
          <a:p>
            <a:pPr lvl="1"/>
            <a:r>
              <a:rPr lang="fr-FR" dirty="0" err="1" smtClean="0"/>
              <a:t>MoC</a:t>
            </a:r>
            <a:r>
              <a:rPr lang="fr-FR" dirty="0" smtClean="0"/>
              <a:t> (OT/ID3)</a:t>
            </a:r>
          </a:p>
          <a:p>
            <a:r>
              <a:rPr lang="fr-FR" dirty="0" smtClean="0"/>
              <a:t>WP7 </a:t>
            </a:r>
            <a:r>
              <a:rPr lang="fr-FR" dirty="0" err="1" smtClean="0"/>
              <a:t>Dissemination</a:t>
            </a:r>
            <a:r>
              <a:rPr lang="fr-FR" dirty="0" smtClean="0"/>
              <a:t> (</a:t>
            </a:r>
            <a:r>
              <a:rPr lang="fr-FR" dirty="0" err="1" smtClean="0"/>
              <a:t>Eurecom</a:t>
            </a:r>
            <a:r>
              <a:rPr lang="fr-FR" dirty="0" smtClean="0"/>
              <a:t>) 5mn</a:t>
            </a:r>
            <a:endParaRPr lang="en-US" dirty="0" smtClean="0"/>
          </a:p>
          <a:p>
            <a:r>
              <a:rPr lang="en-US" sz="2000" dirty="0" smtClean="0"/>
              <a:t>Overview of Project Agenda and 3</a:t>
            </a:r>
            <a:r>
              <a:rPr lang="en-US" sz="2000" baseline="30000" dirty="0" smtClean="0"/>
              <a:t>nd</a:t>
            </a:r>
            <a:r>
              <a:rPr lang="en-US" sz="2000" dirty="0" smtClean="0"/>
              <a:t> year perspectives (Coordinators) 5mn</a:t>
            </a:r>
          </a:p>
          <a:p>
            <a:r>
              <a:rPr lang="fr-FR" sz="2000" dirty="0" smtClean="0"/>
              <a:t>Conclusion  (5 mn)</a:t>
            </a:r>
          </a:p>
          <a:p>
            <a:pPr lvl="0"/>
            <a:endParaRPr lang="en-US" sz="2000" dirty="0" smtClean="0"/>
          </a:p>
          <a:p>
            <a:endParaRPr lang="en-US"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err="1" smtClean="0"/>
              <a:t>Thanks</a:t>
            </a:r>
            <a:r>
              <a:rPr lang="fr-FR" dirty="0" smtClean="0"/>
              <a:t> for </a:t>
            </a:r>
            <a:r>
              <a:rPr lang="fr-FR" dirty="0" err="1" smtClean="0"/>
              <a:t>your</a:t>
            </a:r>
            <a:r>
              <a:rPr lang="fr-FR" dirty="0" smtClean="0"/>
              <a:t> attention</a:t>
            </a:r>
            <a:endParaRPr lang="fr-FR" dirty="0"/>
          </a:p>
        </p:txBody>
      </p:sp>
    </p:spTree>
    <p:extLst>
      <p:ext uri="{BB962C8B-B14F-4D97-AF65-F5344CB8AC3E}">
        <p14:creationId xmlns="" xmlns:p14="http://schemas.microsoft.com/office/powerpoint/2010/main" val="20486677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FR" dirty="0" err="1" smtClean="0"/>
              <a:t>MoC</a:t>
            </a:r>
            <a:r>
              <a:rPr lang="fr-FR" dirty="0" smtClean="0"/>
              <a:t> </a:t>
            </a:r>
            <a:r>
              <a:rPr lang="fr-FR" dirty="0" err="1" smtClean="0"/>
              <a:t>Demonstration</a:t>
            </a:r>
            <a:endParaRPr lang="en-US" dirty="0"/>
          </a:p>
        </p:txBody>
      </p:sp>
      <p:sp>
        <p:nvSpPr>
          <p:cNvPr id="3" name="Sous-titre 2"/>
          <p:cNvSpPr>
            <a:spLocks noGrp="1"/>
          </p:cNvSpPr>
          <p:nvPr>
            <p:ph type="subTitle" idx="1"/>
          </p:nvPr>
        </p:nvSpPr>
        <p:spPr/>
        <p:txBody>
          <a:bodyPr/>
          <a:lstStyle/>
          <a:p>
            <a:r>
              <a:rPr lang="fr-FR" dirty="0" err="1" smtClean="0"/>
              <a:t>Oberthur</a:t>
            </a:r>
            <a:r>
              <a:rPr lang="fr-FR" dirty="0" smtClean="0"/>
              <a:t>-ID3</a:t>
            </a:r>
            <a:endParaRPr lang="en-US"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p:txBody>
          <a:bodyPr>
            <a:normAutofit/>
          </a:bodyPr>
          <a:lstStyle/>
          <a:p>
            <a:pPr>
              <a:buFont typeface="Arial" pitchFamily="34" charset="0"/>
              <a:buChar char="•"/>
            </a:pPr>
            <a:r>
              <a:rPr lang="fr-FR" dirty="0" smtClean="0"/>
              <a:t> </a:t>
            </a:r>
            <a:r>
              <a:rPr lang="fr-FR" dirty="0" err="1" smtClean="0"/>
              <a:t>Provide</a:t>
            </a:r>
            <a:r>
              <a:rPr lang="fr-FR" dirty="0" smtClean="0"/>
              <a:t> </a:t>
            </a:r>
            <a:r>
              <a:rPr lang="fr-FR" dirty="0" err="1" smtClean="0"/>
              <a:t>automatic</a:t>
            </a:r>
            <a:r>
              <a:rPr lang="fr-FR" dirty="0" smtClean="0"/>
              <a:t> </a:t>
            </a:r>
            <a:r>
              <a:rPr lang="fr-FR" dirty="0" err="1" smtClean="0"/>
              <a:t>boarding</a:t>
            </a:r>
            <a:r>
              <a:rPr lang="fr-FR" dirty="0" smtClean="0"/>
              <a:t> for </a:t>
            </a:r>
            <a:r>
              <a:rPr lang="fr-FR" dirty="0" err="1" smtClean="0"/>
              <a:t>registered</a:t>
            </a:r>
            <a:r>
              <a:rPr lang="fr-FR" dirty="0" smtClean="0"/>
              <a:t> </a:t>
            </a:r>
            <a:r>
              <a:rPr lang="fr-FR" dirty="0" err="1" smtClean="0"/>
              <a:t>frequent</a:t>
            </a:r>
            <a:r>
              <a:rPr lang="fr-FR" dirty="0" smtClean="0"/>
              <a:t> </a:t>
            </a:r>
            <a:r>
              <a:rPr lang="fr-FR" dirty="0" err="1" smtClean="0"/>
              <a:t>flyers</a:t>
            </a:r>
            <a:endParaRPr lang="fr-FR" dirty="0" smtClean="0"/>
          </a:p>
          <a:p>
            <a:pPr>
              <a:buFont typeface="Arial" pitchFamily="34" charset="0"/>
              <a:buChar char="•"/>
            </a:pPr>
            <a:endParaRPr lang="fr-FR" dirty="0" smtClean="0"/>
          </a:p>
          <a:p>
            <a:pPr>
              <a:buFont typeface="Arial" pitchFamily="34" charset="0"/>
              <a:buChar char="•"/>
            </a:pPr>
            <a:r>
              <a:rPr lang="fr-FR" dirty="0" smtClean="0"/>
              <a:t> Components: </a:t>
            </a:r>
          </a:p>
          <a:p>
            <a:pPr lvl="1">
              <a:buFont typeface="Arial" pitchFamily="34" charset="0"/>
              <a:buChar char="•"/>
            </a:pPr>
            <a:r>
              <a:rPr lang="fr-FR" dirty="0" err="1" smtClean="0"/>
              <a:t>Frequent</a:t>
            </a:r>
            <a:r>
              <a:rPr lang="fr-FR" dirty="0" smtClean="0"/>
              <a:t> </a:t>
            </a:r>
            <a:r>
              <a:rPr lang="fr-FR" dirty="0" err="1" smtClean="0"/>
              <a:t>flyer</a:t>
            </a:r>
            <a:r>
              <a:rPr lang="fr-FR" dirty="0" smtClean="0"/>
              <a:t>: standard </a:t>
            </a:r>
            <a:r>
              <a:rPr lang="fr-FR" dirty="0" err="1" smtClean="0"/>
              <a:t>eMRTD</a:t>
            </a:r>
            <a:r>
              <a:rPr lang="fr-FR" dirty="0" smtClean="0"/>
              <a:t> (</a:t>
            </a:r>
            <a:r>
              <a:rPr lang="fr-FR" dirty="0" err="1" smtClean="0"/>
              <a:t>typically</a:t>
            </a:r>
            <a:r>
              <a:rPr lang="fr-FR" dirty="0" smtClean="0"/>
              <a:t> </a:t>
            </a:r>
            <a:r>
              <a:rPr lang="fr-FR" dirty="0" err="1" smtClean="0"/>
              <a:t>Passport</a:t>
            </a:r>
            <a:r>
              <a:rPr lang="fr-FR" dirty="0" smtClean="0"/>
              <a:t>) and </a:t>
            </a:r>
            <a:r>
              <a:rPr lang="fr-FR" dirty="0" err="1" smtClean="0"/>
              <a:t>frequent</a:t>
            </a:r>
            <a:r>
              <a:rPr lang="fr-FR" dirty="0" smtClean="0"/>
              <a:t> </a:t>
            </a:r>
            <a:r>
              <a:rPr lang="fr-FR" dirty="0" err="1" smtClean="0"/>
              <a:t>flyer</a:t>
            </a:r>
            <a:r>
              <a:rPr lang="fr-FR" dirty="0" smtClean="0"/>
              <a:t> </a:t>
            </a:r>
            <a:r>
              <a:rPr lang="fr-FR" dirty="0" err="1" smtClean="0"/>
              <a:t>card</a:t>
            </a:r>
            <a:r>
              <a:rPr lang="fr-FR" dirty="0" smtClean="0"/>
              <a:t> </a:t>
            </a:r>
            <a:r>
              <a:rPr lang="fr-FR" dirty="0" err="1" smtClean="0"/>
              <a:t>with</a:t>
            </a:r>
            <a:r>
              <a:rPr lang="fr-FR" dirty="0" smtClean="0"/>
              <a:t> Match-On-</a:t>
            </a:r>
            <a:r>
              <a:rPr lang="fr-FR" dirty="0" err="1" smtClean="0"/>
              <a:t>Card</a:t>
            </a:r>
            <a:r>
              <a:rPr lang="fr-FR" dirty="0" smtClean="0"/>
              <a:t> </a:t>
            </a:r>
            <a:r>
              <a:rPr lang="fr-FR" dirty="0" err="1" smtClean="0"/>
              <a:t>technology</a:t>
            </a:r>
            <a:endParaRPr lang="fr-FR" dirty="0" smtClean="0"/>
          </a:p>
          <a:p>
            <a:pPr lvl="1">
              <a:buFont typeface="Arial" pitchFamily="34" charset="0"/>
              <a:buChar char="•"/>
            </a:pPr>
            <a:r>
              <a:rPr lang="fr-FR" dirty="0" err="1" smtClean="0"/>
              <a:t>Airline</a:t>
            </a:r>
            <a:r>
              <a:rPr lang="fr-FR" dirty="0" smtClean="0"/>
              <a:t> kiosk </a:t>
            </a:r>
            <a:r>
              <a:rPr lang="fr-FR" dirty="0" err="1" smtClean="0"/>
              <a:t>with</a:t>
            </a:r>
            <a:r>
              <a:rPr lang="fr-FR" dirty="0" smtClean="0"/>
              <a:t> </a:t>
            </a:r>
            <a:r>
              <a:rPr lang="fr-FR" dirty="0" err="1" smtClean="0"/>
              <a:t>biometry</a:t>
            </a:r>
            <a:r>
              <a:rPr lang="fr-FR" dirty="0" smtClean="0"/>
              <a:t> support, </a:t>
            </a:r>
            <a:r>
              <a:rPr lang="fr-FR" dirty="0" err="1" smtClean="0"/>
              <a:t>providing</a:t>
            </a:r>
            <a:r>
              <a:rPr lang="fr-FR" dirty="0" smtClean="0"/>
              <a:t> </a:t>
            </a:r>
            <a:r>
              <a:rPr lang="fr-FR" dirty="0" err="1" smtClean="0"/>
              <a:t>identity</a:t>
            </a:r>
            <a:r>
              <a:rPr lang="fr-FR" dirty="0" smtClean="0"/>
              <a:t> </a:t>
            </a:r>
            <a:r>
              <a:rPr lang="fr-FR" dirty="0" err="1" smtClean="0"/>
              <a:t>derivation</a:t>
            </a:r>
            <a:r>
              <a:rPr lang="fr-FR" dirty="0" smtClean="0"/>
              <a:t> </a:t>
            </a:r>
            <a:r>
              <a:rPr lang="fr-FR" dirty="0" err="1" smtClean="0"/>
              <a:t>from</a:t>
            </a:r>
            <a:r>
              <a:rPr lang="fr-FR" dirty="0" smtClean="0"/>
              <a:t> </a:t>
            </a:r>
            <a:r>
              <a:rPr lang="fr-FR" dirty="0" err="1" smtClean="0"/>
              <a:t>eMRTD</a:t>
            </a:r>
            <a:r>
              <a:rPr lang="fr-FR" dirty="0" smtClean="0"/>
              <a:t> to </a:t>
            </a:r>
            <a:r>
              <a:rPr lang="fr-FR" dirty="0" err="1" smtClean="0"/>
              <a:t>frequent</a:t>
            </a:r>
            <a:r>
              <a:rPr lang="fr-FR" dirty="0" smtClean="0"/>
              <a:t> </a:t>
            </a:r>
            <a:r>
              <a:rPr lang="fr-FR" dirty="0" err="1" smtClean="0"/>
              <a:t>flyer</a:t>
            </a:r>
            <a:r>
              <a:rPr lang="fr-FR" dirty="0" smtClean="0"/>
              <a:t> </a:t>
            </a:r>
            <a:r>
              <a:rPr lang="fr-FR" dirty="0" err="1" smtClean="0"/>
              <a:t>card</a:t>
            </a:r>
            <a:endParaRPr lang="fr-FR" dirty="0" smtClean="0"/>
          </a:p>
          <a:p>
            <a:pPr lvl="1">
              <a:buFont typeface="Arial" pitchFamily="34" charset="0"/>
              <a:buChar char="•"/>
            </a:pPr>
            <a:r>
              <a:rPr lang="fr-FR" dirty="0" smtClean="0"/>
              <a:t>Kiosk </a:t>
            </a:r>
            <a:r>
              <a:rPr lang="fr-FR" dirty="0" err="1" smtClean="0"/>
              <a:t>at</a:t>
            </a:r>
            <a:r>
              <a:rPr lang="fr-FR" dirty="0" smtClean="0"/>
              <a:t> the </a:t>
            </a:r>
            <a:r>
              <a:rPr lang="fr-FR" dirty="0" err="1" smtClean="0"/>
              <a:t>boarding</a:t>
            </a:r>
            <a:r>
              <a:rPr lang="fr-FR" dirty="0" smtClean="0"/>
              <a:t> </a:t>
            </a:r>
            <a:r>
              <a:rPr lang="fr-FR" dirty="0" err="1" smtClean="0"/>
              <a:t>gate</a:t>
            </a:r>
            <a:r>
              <a:rPr lang="fr-FR" dirty="0" smtClean="0"/>
              <a:t>, </a:t>
            </a:r>
            <a:r>
              <a:rPr lang="fr-FR" dirty="0" err="1" smtClean="0"/>
              <a:t>allowing</a:t>
            </a:r>
            <a:r>
              <a:rPr lang="fr-FR" dirty="0" smtClean="0"/>
              <a:t> </a:t>
            </a:r>
            <a:r>
              <a:rPr lang="fr-FR" dirty="0" err="1" smtClean="0"/>
              <a:t>identity</a:t>
            </a:r>
            <a:r>
              <a:rPr lang="fr-FR" dirty="0" smtClean="0"/>
              <a:t> and </a:t>
            </a:r>
            <a:r>
              <a:rPr lang="fr-FR" dirty="0" err="1" smtClean="0"/>
              <a:t>boarding</a:t>
            </a:r>
            <a:r>
              <a:rPr lang="fr-FR" dirty="0" smtClean="0"/>
              <a:t> information </a:t>
            </a:r>
            <a:r>
              <a:rPr lang="fr-FR" dirty="0" err="1" smtClean="0"/>
              <a:t>verification</a:t>
            </a:r>
            <a:r>
              <a:rPr lang="fr-FR" dirty="0" smtClean="0"/>
              <a:t> </a:t>
            </a:r>
            <a:r>
              <a:rPr lang="fr-FR" dirty="0" err="1" smtClean="0"/>
              <a:t>based</a:t>
            </a:r>
            <a:r>
              <a:rPr lang="fr-FR" dirty="0" smtClean="0"/>
              <a:t> on the </a:t>
            </a:r>
            <a:r>
              <a:rPr lang="fr-FR" dirty="0" err="1" smtClean="0"/>
              <a:t>frequent</a:t>
            </a:r>
            <a:r>
              <a:rPr lang="fr-FR" dirty="0" smtClean="0"/>
              <a:t> </a:t>
            </a:r>
            <a:r>
              <a:rPr lang="fr-FR" dirty="0" err="1" smtClean="0"/>
              <a:t>flyer</a:t>
            </a:r>
            <a:r>
              <a:rPr lang="fr-FR" dirty="0" smtClean="0"/>
              <a:t> </a:t>
            </a:r>
            <a:r>
              <a:rPr lang="fr-FR" dirty="0" err="1" smtClean="0"/>
              <a:t>card</a:t>
            </a:r>
            <a:endParaRPr lang="fr-FR" dirty="0" smtClean="0"/>
          </a:p>
        </p:txBody>
      </p:sp>
      <p:sp>
        <p:nvSpPr>
          <p:cNvPr id="3" name="Titre 2"/>
          <p:cNvSpPr>
            <a:spLocks noGrp="1"/>
          </p:cNvSpPr>
          <p:nvPr>
            <p:ph type="title"/>
          </p:nvPr>
        </p:nvSpPr>
        <p:spPr/>
        <p:txBody>
          <a:bodyPr/>
          <a:lstStyle/>
          <a:p>
            <a:r>
              <a:rPr lang="fr-FR" dirty="0" smtClean="0"/>
              <a:t>Use case: </a:t>
            </a:r>
            <a:r>
              <a:rPr lang="fr-FR" dirty="0" err="1" smtClean="0"/>
              <a:t>boarding</a:t>
            </a:r>
            <a:r>
              <a:rPr lang="fr-FR" dirty="0" smtClean="0"/>
              <a:t> </a:t>
            </a:r>
            <a:r>
              <a:rPr lang="fr-FR" dirty="0" err="1" smtClean="0"/>
              <a:t>fast</a:t>
            </a:r>
            <a:r>
              <a:rPr lang="fr-FR" dirty="0" smtClean="0"/>
              <a:t>-</a:t>
            </a:r>
            <a:r>
              <a:rPr lang="fr-FR" dirty="0" err="1" smtClean="0"/>
              <a:t>track</a:t>
            </a:r>
            <a:r>
              <a:rPr lang="fr-FR" dirty="0" smtClean="0"/>
              <a:t> for </a:t>
            </a:r>
            <a:r>
              <a:rPr lang="fr-FR" dirty="0" err="1" smtClean="0"/>
              <a:t>frequent</a:t>
            </a:r>
            <a:r>
              <a:rPr lang="fr-FR" dirty="0" smtClean="0"/>
              <a:t> </a:t>
            </a:r>
            <a:r>
              <a:rPr lang="fr-FR" dirty="0" err="1" smtClean="0"/>
              <a:t>flyers</a:t>
            </a:r>
            <a:endParaRPr lang="en-US"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p:txBody>
          <a:bodyPr/>
          <a:lstStyle/>
          <a:p>
            <a:pPr>
              <a:buFont typeface="Arial" pitchFamily="34" charset="0"/>
              <a:buChar char="•"/>
            </a:pPr>
            <a:r>
              <a:rPr lang="fr-FR" dirty="0" smtClean="0"/>
              <a:t> </a:t>
            </a:r>
            <a:r>
              <a:rPr lang="fr-FR" dirty="0" err="1" smtClean="0"/>
              <a:t>Frequent</a:t>
            </a:r>
            <a:r>
              <a:rPr lang="fr-FR" dirty="0" smtClean="0"/>
              <a:t> </a:t>
            </a:r>
            <a:r>
              <a:rPr lang="fr-FR" dirty="0" err="1" smtClean="0"/>
              <a:t>flyer</a:t>
            </a:r>
            <a:r>
              <a:rPr lang="fr-FR" dirty="0" smtClean="0"/>
              <a:t> </a:t>
            </a:r>
            <a:r>
              <a:rPr lang="fr-FR" dirty="0" err="1" smtClean="0"/>
              <a:t>card</a:t>
            </a:r>
            <a:r>
              <a:rPr lang="fr-FR" dirty="0" smtClean="0"/>
              <a:t> </a:t>
            </a:r>
            <a:r>
              <a:rPr lang="fr-FR" dirty="0" err="1" smtClean="0"/>
              <a:t>shipped</a:t>
            </a:r>
            <a:r>
              <a:rPr lang="fr-FR" dirty="0" smtClean="0"/>
              <a:t> to the </a:t>
            </a:r>
            <a:r>
              <a:rPr lang="fr-FR" dirty="0" err="1" smtClean="0"/>
              <a:t>cardholder</a:t>
            </a:r>
            <a:r>
              <a:rPr lang="fr-FR" dirty="0" smtClean="0"/>
              <a:t> </a:t>
            </a:r>
            <a:r>
              <a:rPr lang="fr-FR" dirty="0" err="1" smtClean="0"/>
              <a:t>with</a:t>
            </a:r>
            <a:r>
              <a:rPr lang="fr-FR" dirty="0" smtClean="0"/>
              <a:t> the </a:t>
            </a:r>
            <a:r>
              <a:rPr lang="fr-FR" dirty="0" err="1" smtClean="0"/>
              <a:t>fast</a:t>
            </a:r>
            <a:r>
              <a:rPr lang="fr-FR" dirty="0" smtClean="0"/>
              <a:t> </a:t>
            </a:r>
            <a:r>
              <a:rPr lang="fr-FR" dirty="0" err="1" smtClean="0"/>
              <a:t>boarding</a:t>
            </a:r>
            <a:r>
              <a:rPr lang="fr-FR" dirty="0" smtClean="0"/>
              <a:t> option </a:t>
            </a:r>
            <a:r>
              <a:rPr lang="fr-FR" dirty="0" err="1" smtClean="0"/>
              <a:t>deactivated</a:t>
            </a:r>
            <a:endParaRPr lang="fr-FR" dirty="0" smtClean="0"/>
          </a:p>
          <a:p>
            <a:pPr>
              <a:buFont typeface="Arial" pitchFamily="34" charset="0"/>
              <a:buChar char="•"/>
            </a:pPr>
            <a:r>
              <a:rPr lang="fr-FR" dirty="0" smtClean="0"/>
              <a:t> Activation </a:t>
            </a:r>
            <a:r>
              <a:rPr lang="fr-FR" dirty="0" err="1" smtClean="0"/>
              <a:t>performed</a:t>
            </a:r>
            <a:r>
              <a:rPr lang="fr-FR" dirty="0" smtClean="0"/>
              <a:t> </a:t>
            </a:r>
            <a:r>
              <a:rPr lang="fr-FR" dirty="0" err="1" smtClean="0"/>
              <a:t>at</a:t>
            </a:r>
            <a:r>
              <a:rPr lang="fr-FR" dirty="0" smtClean="0"/>
              <a:t> an </a:t>
            </a:r>
            <a:r>
              <a:rPr lang="fr-FR" dirty="0" err="1" smtClean="0"/>
              <a:t>airline</a:t>
            </a:r>
            <a:r>
              <a:rPr lang="fr-FR" dirty="0" smtClean="0"/>
              <a:t> office</a:t>
            </a:r>
          </a:p>
          <a:p>
            <a:pPr>
              <a:buFont typeface="Arial" pitchFamily="34" charset="0"/>
              <a:buChar char="•"/>
            </a:pPr>
            <a:r>
              <a:rPr lang="fr-FR" dirty="0" smtClean="0"/>
              <a:t> </a:t>
            </a:r>
            <a:r>
              <a:rPr lang="fr-FR" dirty="0" err="1" smtClean="0"/>
              <a:t>Fingerprint</a:t>
            </a:r>
            <a:r>
              <a:rPr lang="fr-FR" dirty="0" smtClean="0"/>
              <a:t> </a:t>
            </a:r>
            <a:r>
              <a:rPr lang="fr-FR" dirty="0" err="1" smtClean="0"/>
              <a:t>enrollment</a:t>
            </a:r>
            <a:r>
              <a:rPr lang="fr-FR" dirty="0" smtClean="0"/>
              <a:t> and </a:t>
            </a:r>
            <a:r>
              <a:rPr lang="fr-FR" dirty="0" err="1" smtClean="0"/>
              <a:t>storage</a:t>
            </a:r>
            <a:r>
              <a:rPr lang="fr-FR" dirty="0" smtClean="0"/>
              <a:t> in the </a:t>
            </a:r>
            <a:r>
              <a:rPr lang="fr-FR" dirty="0" err="1" smtClean="0"/>
              <a:t>card</a:t>
            </a:r>
            <a:r>
              <a:rPr lang="fr-FR" dirty="0" smtClean="0"/>
              <a:t> for Match-On-</a:t>
            </a:r>
            <a:r>
              <a:rPr lang="fr-FR" dirty="0" err="1" smtClean="0"/>
              <a:t>Card</a:t>
            </a:r>
            <a:r>
              <a:rPr lang="fr-FR" dirty="0" smtClean="0"/>
              <a:t> application</a:t>
            </a:r>
          </a:p>
          <a:p>
            <a:pPr>
              <a:buFont typeface="Arial" pitchFamily="34" charset="0"/>
              <a:buChar char="•"/>
            </a:pPr>
            <a:endParaRPr lang="fr-FR" dirty="0" smtClean="0"/>
          </a:p>
          <a:p>
            <a:pPr>
              <a:buFont typeface="Arial" pitchFamily="34" charset="0"/>
              <a:buChar char="•"/>
            </a:pPr>
            <a:r>
              <a:rPr lang="fr-FR" dirty="0" smtClean="0"/>
              <a:t> </a:t>
            </a:r>
            <a:r>
              <a:rPr lang="fr-FR" dirty="0" err="1" smtClean="0"/>
              <a:t>Opt</a:t>
            </a:r>
            <a:r>
              <a:rPr lang="fr-FR" dirty="0" smtClean="0"/>
              <a:t>-in</a:t>
            </a:r>
          </a:p>
          <a:p>
            <a:pPr>
              <a:buFont typeface="Arial" pitchFamily="34" charset="0"/>
              <a:buChar char="•"/>
            </a:pPr>
            <a:r>
              <a:rPr lang="fr-FR" dirty="0" smtClean="0"/>
              <a:t> </a:t>
            </a:r>
            <a:r>
              <a:rPr lang="fr-FR" dirty="0" err="1" smtClean="0"/>
              <a:t>Performed</a:t>
            </a:r>
            <a:r>
              <a:rPr lang="fr-FR" dirty="0" smtClean="0"/>
              <a:t> once</a:t>
            </a:r>
            <a:endParaRPr lang="en-US" dirty="0"/>
          </a:p>
        </p:txBody>
      </p:sp>
      <p:sp>
        <p:nvSpPr>
          <p:cNvPr id="3" name="Titre 2"/>
          <p:cNvSpPr>
            <a:spLocks noGrp="1"/>
          </p:cNvSpPr>
          <p:nvPr>
            <p:ph type="title"/>
          </p:nvPr>
        </p:nvSpPr>
        <p:spPr/>
        <p:txBody>
          <a:bodyPr/>
          <a:lstStyle/>
          <a:p>
            <a:r>
              <a:rPr lang="fr-FR" dirty="0" err="1" smtClean="0"/>
              <a:t>Step</a:t>
            </a:r>
            <a:r>
              <a:rPr lang="fr-FR" dirty="0" smtClean="0"/>
              <a:t> 1: activation</a:t>
            </a:r>
            <a:endParaRPr lang="en-US"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r>
              <a:rPr lang="fr-FR" dirty="0" err="1" smtClean="0"/>
              <a:t>Step</a:t>
            </a:r>
            <a:r>
              <a:rPr lang="fr-FR" dirty="0" smtClean="0"/>
              <a:t> 2: </a:t>
            </a:r>
            <a:r>
              <a:rPr lang="fr-FR" dirty="0" err="1" smtClean="0"/>
              <a:t>Identity</a:t>
            </a:r>
            <a:r>
              <a:rPr lang="fr-FR" dirty="0" smtClean="0"/>
              <a:t> </a:t>
            </a:r>
            <a:r>
              <a:rPr lang="fr-FR" dirty="0" err="1" smtClean="0"/>
              <a:t>Derivation</a:t>
            </a:r>
            <a:endParaRPr lang="en-US" dirty="0"/>
          </a:p>
        </p:txBody>
      </p:sp>
      <p:pic>
        <p:nvPicPr>
          <p:cNvPr id="22530" name="Picture 2" descr="Turkish e-passport.jpg"/>
          <p:cNvPicPr>
            <a:picLocks noChangeAspect="1" noChangeArrowheads="1"/>
          </p:cNvPicPr>
          <p:nvPr/>
        </p:nvPicPr>
        <p:blipFill>
          <a:blip r:embed="rId2" cstate="print"/>
          <a:srcRect/>
          <a:stretch>
            <a:fillRect/>
          </a:stretch>
        </p:blipFill>
        <p:spPr bwMode="auto">
          <a:xfrm>
            <a:off x="179513" y="1308348"/>
            <a:ext cx="936103" cy="1320397"/>
          </a:xfrm>
          <a:prstGeom prst="rect">
            <a:avLst/>
          </a:prstGeom>
          <a:noFill/>
        </p:spPr>
      </p:pic>
      <p:pic>
        <p:nvPicPr>
          <p:cNvPr id="22532" name="Picture 4" descr="Elite Card"/>
          <p:cNvPicPr>
            <a:picLocks noChangeAspect="1" noChangeArrowheads="1"/>
          </p:cNvPicPr>
          <p:nvPr/>
        </p:nvPicPr>
        <p:blipFill>
          <a:blip r:embed="rId3" cstate="print"/>
          <a:srcRect/>
          <a:stretch>
            <a:fillRect/>
          </a:stretch>
        </p:blipFill>
        <p:spPr bwMode="auto">
          <a:xfrm>
            <a:off x="7668344" y="1524396"/>
            <a:ext cx="1190625" cy="752476"/>
          </a:xfrm>
          <a:prstGeom prst="rect">
            <a:avLst/>
          </a:prstGeom>
          <a:noFill/>
        </p:spPr>
      </p:pic>
      <p:pic>
        <p:nvPicPr>
          <p:cNvPr id="22534" name="Picture 6" descr="http://www.google.fr/url?source=imglanding&amp;ct=img&amp;q=http://www.intermax.com.my/images/1.NEW/touch-screen-kiosk-icon.png&amp;sa=X&amp;ei=8LtsVcqQKYvmywOow4DwDA&amp;ved=0CAkQ8wc4DQ&amp;usg=AFQjCNGgMNegXsU9oWsRncuFGNfMAMjbZQ"/>
          <p:cNvPicPr>
            <a:picLocks noChangeAspect="1" noChangeArrowheads="1"/>
          </p:cNvPicPr>
          <p:nvPr/>
        </p:nvPicPr>
        <p:blipFill>
          <a:blip r:embed="rId4" cstate="print"/>
          <a:srcRect/>
          <a:stretch>
            <a:fillRect/>
          </a:stretch>
        </p:blipFill>
        <p:spPr bwMode="auto">
          <a:xfrm>
            <a:off x="3501752" y="3933056"/>
            <a:ext cx="1286272" cy="1286272"/>
          </a:xfrm>
          <a:prstGeom prst="rect">
            <a:avLst/>
          </a:prstGeom>
          <a:noFill/>
        </p:spPr>
      </p:pic>
      <p:sp>
        <p:nvSpPr>
          <p:cNvPr id="7" name="Flèche droite 6"/>
          <p:cNvSpPr/>
          <p:nvPr/>
        </p:nvSpPr>
        <p:spPr>
          <a:xfrm rot="12763909">
            <a:off x="1300901" y="3188344"/>
            <a:ext cx="2206285" cy="192195"/>
          </a:xfrm>
          <a:prstGeom prst="rightArrow">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ZoneTexte 13"/>
          <p:cNvSpPr txBox="1"/>
          <p:nvPr/>
        </p:nvSpPr>
        <p:spPr>
          <a:xfrm rot="1993505">
            <a:off x="1230306" y="2886699"/>
            <a:ext cx="2374501" cy="338554"/>
          </a:xfrm>
          <a:prstGeom prst="rect">
            <a:avLst/>
          </a:prstGeom>
          <a:noFill/>
        </p:spPr>
        <p:txBody>
          <a:bodyPr wrap="square" rtlCol="0">
            <a:spAutoFit/>
          </a:bodyPr>
          <a:lstStyle/>
          <a:p>
            <a:pPr marL="342900" indent="-342900">
              <a:buFont typeface="+mj-lt"/>
              <a:buAutoNum type="arabicPeriod"/>
            </a:pPr>
            <a:r>
              <a:rPr lang="fr-FR" sz="1600" dirty="0" err="1" smtClean="0">
                <a:latin typeface="Arial" pitchFamily="34" charset="0"/>
                <a:cs typeface="Arial" pitchFamily="34" charset="0"/>
              </a:rPr>
              <a:t>Passport</a:t>
            </a:r>
            <a:r>
              <a:rPr lang="fr-FR" sz="1600" dirty="0" smtClean="0">
                <a:latin typeface="Arial" pitchFamily="34" charset="0"/>
                <a:cs typeface="Arial" pitchFamily="34" charset="0"/>
              </a:rPr>
              <a:t> </a:t>
            </a:r>
            <a:r>
              <a:rPr lang="fr-FR" sz="1600" dirty="0" err="1" smtClean="0">
                <a:latin typeface="Arial" pitchFamily="34" charset="0"/>
                <a:cs typeface="Arial" pitchFamily="34" charset="0"/>
              </a:rPr>
              <a:t>verification</a:t>
            </a:r>
            <a:endParaRPr lang="en-US" sz="1600" dirty="0">
              <a:latin typeface="Arial" pitchFamily="34" charset="0"/>
              <a:cs typeface="Arial" pitchFamily="34" charset="0"/>
            </a:endParaRPr>
          </a:p>
        </p:txBody>
      </p:sp>
      <p:sp>
        <p:nvSpPr>
          <p:cNvPr id="15" name="ZoneTexte 14"/>
          <p:cNvSpPr txBox="1"/>
          <p:nvPr/>
        </p:nvSpPr>
        <p:spPr>
          <a:xfrm rot="1993505">
            <a:off x="1174054" y="3315592"/>
            <a:ext cx="2126047" cy="584775"/>
          </a:xfrm>
          <a:prstGeom prst="rect">
            <a:avLst/>
          </a:prstGeom>
          <a:noFill/>
        </p:spPr>
        <p:txBody>
          <a:bodyPr wrap="square" rtlCol="0">
            <a:spAutoFit/>
          </a:bodyPr>
          <a:lstStyle/>
          <a:p>
            <a:r>
              <a:rPr lang="fr-FR" sz="1600" dirty="0" smtClean="0">
                <a:latin typeface="Arial" pitchFamily="34" charset="0"/>
                <a:cs typeface="Arial" pitchFamily="34" charset="0"/>
              </a:rPr>
              <a:t>PACE, EAC</a:t>
            </a:r>
          </a:p>
          <a:p>
            <a:r>
              <a:rPr lang="fr-FR" sz="1600" dirty="0" err="1" smtClean="0">
                <a:latin typeface="Arial" pitchFamily="34" charset="0"/>
                <a:cs typeface="Arial" pitchFamily="34" charset="0"/>
              </a:rPr>
              <a:t>Fingerprint</a:t>
            </a:r>
            <a:r>
              <a:rPr lang="fr-FR" sz="1600" dirty="0" smtClean="0">
                <a:latin typeface="Arial" pitchFamily="34" charset="0"/>
                <a:cs typeface="Arial" pitchFamily="34" charset="0"/>
              </a:rPr>
              <a:t> extraction</a:t>
            </a:r>
            <a:endParaRPr lang="en-US" sz="1600" dirty="0">
              <a:latin typeface="Arial" pitchFamily="34" charset="0"/>
              <a:cs typeface="Arial" pitchFamily="34" charset="0"/>
            </a:endParaRPr>
          </a:p>
        </p:txBody>
      </p:sp>
      <p:sp>
        <p:nvSpPr>
          <p:cNvPr id="16" name="ZoneTexte 15"/>
          <p:cNvSpPr txBox="1"/>
          <p:nvPr/>
        </p:nvSpPr>
        <p:spPr>
          <a:xfrm>
            <a:off x="2123728" y="5589240"/>
            <a:ext cx="3895618" cy="584775"/>
          </a:xfrm>
          <a:prstGeom prst="rect">
            <a:avLst/>
          </a:prstGeom>
          <a:noFill/>
        </p:spPr>
        <p:txBody>
          <a:bodyPr wrap="none" rtlCol="0">
            <a:spAutoFit/>
          </a:bodyPr>
          <a:lstStyle/>
          <a:p>
            <a:pPr marL="342900" indent="-342900">
              <a:buFont typeface="+mj-lt"/>
              <a:buAutoNum type="arabicPeriod" startAt="2"/>
            </a:pPr>
            <a:r>
              <a:rPr lang="fr-FR" sz="1600" dirty="0" err="1" smtClean="0">
                <a:latin typeface="Arial" pitchFamily="34" charset="0"/>
                <a:cs typeface="Arial" pitchFamily="34" charset="0"/>
              </a:rPr>
              <a:t>Passenger</a:t>
            </a:r>
            <a:r>
              <a:rPr lang="fr-FR" sz="1600" dirty="0" smtClean="0">
                <a:latin typeface="Arial" pitchFamily="34" charset="0"/>
                <a:cs typeface="Arial" pitchFamily="34" charset="0"/>
              </a:rPr>
              <a:t> </a:t>
            </a:r>
            <a:r>
              <a:rPr lang="fr-FR" sz="1600" dirty="0" err="1" smtClean="0">
                <a:latin typeface="Arial" pitchFamily="34" charset="0"/>
                <a:cs typeface="Arial" pitchFamily="34" charset="0"/>
              </a:rPr>
              <a:t>fingerprint</a:t>
            </a:r>
            <a:r>
              <a:rPr lang="fr-FR" sz="1600" dirty="0" smtClean="0">
                <a:latin typeface="Arial" pitchFamily="34" charset="0"/>
                <a:cs typeface="Arial" pitchFamily="34" charset="0"/>
              </a:rPr>
              <a:t> live capture</a:t>
            </a:r>
          </a:p>
          <a:p>
            <a:pPr marL="342900" indent="-342900">
              <a:buFont typeface="+mj-lt"/>
              <a:buAutoNum type="arabicPeriod" startAt="2"/>
            </a:pPr>
            <a:r>
              <a:rPr lang="fr-FR" sz="1600" dirty="0" err="1" smtClean="0">
                <a:latin typeface="Arial" pitchFamily="34" charset="0"/>
                <a:cs typeface="Arial" pitchFamily="34" charset="0"/>
              </a:rPr>
              <a:t>Matching</a:t>
            </a:r>
            <a:r>
              <a:rPr lang="fr-FR" sz="1600" dirty="0" smtClean="0">
                <a:latin typeface="Arial" pitchFamily="34" charset="0"/>
                <a:cs typeface="Arial" pitchFamily="34" charset="0"/>
              </a:rPr>
              <a:t> </a:t>
            </a:r>
            <a:r>
              <a:rPr lang="fr-FR" sz="1600" dirty="0" err="1" smtClean="0">
                <a:latin typeface="Arial" pitchFamily="34" charset="0"/>
                <a:cs typeface="Arial" pitchFamily="34" charset="0"/>
              </a:rPr>
              <a:t>against</a:t>
            </a:r>
            <a:r>
              <a:rPr lang="fr-FR" sz="1600" dirty="0" smtClean="0">
                <a:latin typeface="Arial" pitchFamily="34" charset="0"/>
                <a:cs typeface="Arial" pitchFamily="34" charset="0"/>
              </a:rPr>
              <a:t> </a:t>
            </a:r>
            <a:r>
              <a:rPr lang="fr-FR" sz="1600" dirty="0" err="1" smtClean="0">
                <a:latin typeface="Arial" pitchFamily="34" charset="0"/>
                <a:cs typeface="Arial" pitchFamily="34" charset="0"/>
              </a:rPr>
              <a:t>passport</a:t>
            </a:r>
            <a:r>
              <a:rPr lang="fr-FR" sz="1600" dirty="0" smtClean="0">
                <a:latin typeface="Arial" pitchFamily="34" charset="0"/>
                <a:cs typeface="Arial" pitchFamily="34" charset="0"/>
              </a:rPr>
              <a:t> </a:t>
            </a:r>
            <a:r>
              <a:rPr lang="fr-FR" sz="1600" dirty="0" err="1" smtClean="0">
                <a:latin typeface="Arial" pitchFamily="34" charset="0"/>
                <a:cs typeface="Arial" pitchFamily="34" charset="0"/>
              </a:rPr>
              <a:t>fingerprint</a:t>
            </a:r>
            <a:endParaRPr lang="en-US" sz="1600" dirty="0">
              <a:latin typeface="Arial" pitchFamily="34" charset="0"/>
              <a:cs typeface="Arial" pitchFamily="34" charset="0"/>
            </a:endParaRPr>
          </a:p>
        </p:txBody>
      </p:sp>
      <p:sp>
        <p:nvSpPr>
          <p:cNvPr id="18" name="Flèche droite 17"/>
          <p:cNvSpPr/>
          <p:nvPr/>
        </p:nvSpPr>
        <p:spPr>
          <a:xfrm rot="19946197">
            <a:off x="4805591" y="2809263"/>
            <a:ext cx="2206285" cy="192195"/>
          </a:xfrm>
          <a:prstGeom prst="rightArrow">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ZoneTexte 18"/>
          <p:cNvSpPr txBox="1"/>
          <p:nvPr/>
        </p:nvSpPr>
        <p:spPr>
          <a:xfrm rot="19975793">
            <a:off x="4734996" y="2507618"/>
            <a:ext cx="2374501" cy="338554"/>
          </a:xfrm>
          <a:prstGeom prst="rect">
            <a:avLst/>
          </a:prstGeom>
          <a:noFill/>
        </p:spPr>
        <p:txBody>
          <a:bodyPr wrap="square" rtlCol="0">
            <a:spAutoFit/>
          </a:bodyPr>
          <a:lstStyle/>
          <a:p>
            <a:pPr marL="342900" indent="-342900">
              <a:buFont typeface="+mj-lt"/>
              <a:buAutoNum type="arabicPeriod" startAt="4"/>
            </a:pPr>
            <a:r>
              <a:rPr lang="fr-FR" sz="1600" dirty="0" smtClean="0">
                <a:latin typeface="Arial" pitchFamily="34" charset="0"/>
                <a:cs typeface="Arial" pitchFamily="34" charset="0"/>
              </a:rPr>
              <a:t>MOC </a:t>
            </a:r>
            <a:r>
              <a:rPr lang="fr-FR" sz="1600" dirty="0" err="1" smtClean="0">
                <a:latin typeface="Arial" pitchFamily="34" charset="0"/>
                <a:cs typeface="Arial" pitchFamily="34" charset="0"/>
              </a:rPr>
              <a:t>verification</a:t>
            </a:r>
            <a:endParaRPr lang="en-US" sz="1600" dirty="0">
              <a:latin typeface="Arial" pitchFamily="34" charset="0"/>
              <a:cs typeface="Arial" pitchFamily="34" charset="0"/>
            </a:endParaRPr>
          </a:p>
        </p:txBody>
      </p:sp>
      <p:sp>
        <p:nvSpPr>
          <p:cNvPr id="20" name="Flèche droite 19"/>
          <p:cNvSpPr/>
          <p:nvPr/>
        </p:nvSpPr>
        <p:spPr>
          <a:xfrm rot="19946197">
            <a:off x="5032942" y="3687737"/>
            <a:ext cx="2206285" cy="192195"/>
          </a:xfrm>
          <a:prstGeom prst="rightArrow">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ZoneTexte 20"/>
          <p:cNvSpPr txBox="1"/>
          <p:nvPr/>
        </p:nvSpPr>
        <p:spPr>
          <a:xfrm rot="19975793">
            <a:off x="4699293" y="3190144"/>
            <a:ext cx="2734527" cy="584775"/>
          </a:xfrm>
          <a:prstGeom prst="rect">
            <a:avLst/>
          </a:prstGeom>
          <a:noFill/>
        </p:spPr>
        <p:txBody>
          <a:bodyPr wrap="square" rtlCol="0">
            <a:spAutoFit/>
          </a:bodyPr>
          <a:lstStyle/>
          <a:p>
            <a:pPr marL="342900" indent="-342900">
              <a:buFont typeface="+mj-lt"/>
              <a:buAutoNum type="arabicPeriod" startAt="5"/>
            </a:pPr>
            <a:r>
              <a:rPr lang="fr-FR" sz="1600" dirty="0" err="1" smtClean="0">
                <a:latin typeface="Arial" pitchFamily="34" charset="0"/>
                <a:cs typeface="Arial" pitchFamily="34" charset="0"/>
              </a:rPr>
              <a:t>Derived</a:t>
            </a:r>
            <a:r>
              <a:rPr lang="fr-FR" sz="1600" dirty="0" smtClean="0">
                <a:latin typeface="Arial" pitchFamily="34" charset="0"/>
                <a:cs typeface="Arial" pitchFamily="34" charset="0"/>
              </a:rPr>
              <a:t> </a:t>
            </a:r>
            <a:r>
              <a:rPr lang="fr-FR" sz="1600" dirty="0" err="1" smtClean="0">
                <a:latin typeface="Arial" pitchFamily="34" charset="0"/>
                <a:cs typeface="Arial" pitchFamily="34" charset="0"/>
              </a:rPr>
              <a:t>Identity</a:t>
            </a:r>
            <a:r>
              <a:rPr lang="fr-FR" sz="1600" dirty="0" smtClean="0">
                <a:latin typeface="Arial" pitchFamily="34" charset="0"/>
                <a:cs typeface="Arial" pitchFamily="34" charset="0"/>
              </a:rPr>
              <a:t> </a:t>
            </a:r>
            <a:r>
              <a:rPr lang="fr-FR" sz="1600" dirty="0" err="1" smtClean="0">
                <a:latin typeface="Arial" pitchFamily="34" charset="0"/>
                <a:cs typeface="Arial" pitchFamily="34" charset="0"/>
              </a:rPr>
              <a:t>creation</a:t>
            </a:r>
            <a:r>
              <a:rPr lang="fr-FR" sz="1600" dirty="0" smtClean="0">
                <a:latin typeface="Arial" pitchFamily="34" charset="0"/>
                <a:cs typeface="Arial" pitchFamily="34" charset="0"/>
              </a:rPr>
              <a:t> and </a:t>
            </a:r>
            <a:r>
              <a:rPr lang="fr-FR" sz="1600" dirty="0" err="1" smtClean="0">
                <a:latin typeface="Arial" pitchFamily="34" charset="0"/>
                <a:cs typeface="Arial" pitchFamily="34" charset="0"/>
              </a:rPr>
              <a:t>storage</a:t>
            </a:r>
            <a:endParaRPr lang="en-US" sz="1600" dirty="0">
              <a:latin typeface="Arial" pitchFamily="34" charset="0"/>
              <a:cs typeface="Arial" pitchFamily="34" charset="0"/>
            </a:endParaRPr>
          </a:p>
        </p:txBody>
      </p:sp>
      <p:sp>
        <p:nvSpPr>
          <p:cNvPr id="23" name="ZoneTexte 22"/>
          <p:cNvSpPr txBox="1"/>
          <p:nvPr/>
        </p:nvSpPr>
        <p:spPr>
          <a:xfrm rot="19946197">
            <a:off x="5015792" y="3807924"/>
            <a:ext cx="3066352" cy="830997"/>
          </a:xfrm>
          <a:prstGeom prst="rect">
            <a:avLst/>
          </a:prstGeom>
          <a:noFill/>
        </p:spPr>
        <p:txBody>
          <a:bodyPr wrap="none" rtlCol="0">
            <a:spAutoFit/>
          </a:bodyPr>
          <a:lstStyle/>
          <a:p>
            <a:r>
              <a:rPr lang="fr-FR" sz="1600" dirty="0" err="1" smtClean="0">
                <a:latin typeface="Arial" pitchFamily="34" charset="0"/>
                <a:cs typeface="Arial" pitchFamily="34" charset="0"/>
              </a:rPr>
              <a:t>Passport’s</a:t>
            </a:r>
            <a:r>
              <a:rPr lang="fr-FR" sz="1600" dirty="0" smtClean="0">
                <a:latin typeface="Arial" pitchFamily="34" charset="0"/>
                <a:cs typeface="Arial" pitchFamily="34" charset="0"/>
              </a:rPr>
              <a:t> MRZ, </a:t>
            </a:r>
            <a:r>
              <a:rPr lang="fr-FR" sz="1600" dirty="0" err="1" smtClean="0">
                <a:latin typeface="Arial" pitchFamily="34" charset="0"/>
                <a:cs typeface="Arial" pitchFamily="34" charset="0"/>
              </a:rPr>
              <a:t>boarding</a:t>
            </a:r>
            <a:r>
              <a:rPr lang="fr-FR" sz="1600" dirty="0" smtClean="0">
                <a:latin typeface="Arial" pitchFamily="34" charset="0"/>
                <a:cs typeface="Arial" pitchFamily="34" charset="0"/>
              </a:rPr>
              <a:t> data,</a:t>
            </a:r>
          </a:p>
          <a:p>
            <a:r>
              <a:rPr lang="fr-FR" sz="1600" dirty="0" err="1" smtClean="0">
                <a:latin typeface="Arial" pitchFamily="34" charset="0"/>
                <a:cs typeface="Arial" pitchFamily="34" charset="0"/>
              </a:rPr>
              <a:t>Validity</a:t>
            </a:r>
            <a:r>
              <a:rPr lang="fr-FR" sz="1600" dirty="0" smtClean="0">
                <a:latin typeface="Arial" pitchFamily="34" charset="0"/>
                <a:cs typeface="Arial" pitchFamily="34" charset="0"/>
              </a:rPr>
              <a:t> scope (location &amp; time),</a:t>
            </a:r>
          </a:p>
          <a:p>
            <a:r>
              <a:rPr lang="fr-FR" sz="1600" dirty="0" smtClean="0">
                <a:latin typeface="Arial" pitchFamily="34" charset="0"/>
                <a:cs typeface="Arial" pitchFamily="34" charset="0"/>
              </a:rPr>
              <a:t>Signature</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r>
              <a:rPr lang="fr-FR" dirty="0" err="1" smtClean="0"/>
              <a:t>Step</a:t>
            </a:r>
            <a:r>
              <a:rPr lang="fr-FR" dirty="0" smtClean="0"/>
              <a:t> 3: </a:t>
            </a:r>
            <a:r>
              <a:rPr lang="fr-FR" dirty="0" err="1" smtClean="0"/>
              <a:t>automatic</a:t>
            </a:r>
            <a:r>
              <a:rPr lang="fr-FR" dirty="0" smtClean="0"/>
              <a:t> </a:t>
            </a:r>
            <a:r>
              <a:rPr lang="fr-FR" dirty="0" err="1" smtClean="0"/>
              <a:t>boarding</a:t>
            </a:r>
            <a:endParaRPr lang="en-US" dirty="0"/>
          </a:p>
        </p:txBody>
      </p:sp>
      <p:pic>
        <p:nvPicPr>
          <p:cNvPr id="4" name="Picture 4" descr="Elite Card"/>
          <p:cNvPicPr>
            <a:picLocks noChangeAspect="1" noChangeArrowheads="1"/>
          </p:cNvPicPr>
          <p:nvPr/>
        </p:nvPicPr>
        <p:blipFill>
          <a:blip r:embed="rId2" cstate="print"/>
          <a:srcRect/>
          <a:stretch>
            <a:fillRect/>
          </a:stretch>
        </p:blipFill>
        <p:spPr bwMode="auto">
          <a:xfrm>
            <a:off x="7668344" y="1524396"/>
            <a:ext cx="1190625" cy="752476"/>
          </a:xfrm>
          <a:prstGeom prst="rect">
            <a:avLst/>
          </a:prstGeom>
          <a:noFill/>
        </p:spPr>
      </p:pic>
      <p:pic>
        <p:nvPicPr>
          <p:cNvPr id="5" name="Picture 6" descr="http://www.google.fr/url?source=imglanding&amp;ct=img&amp;q=http://www.intermax.com.my/images/1.NEW/touch-screen-kiosk-icon.png&amp;sa=X&amp;ei=8LtsVcqQKYvmywOow4DwDA&amp;ved=0CAkQ8wc4DQ&amp;usg=AFQjCNGgMNegXsU9oWsRncuFGNfMAMjbZQ"/>
          <p:cNvPicPr>
            <a:picLocks noChangeAspect="1" noChangeArrowheads="1"/>
          </p:cNvPicPr>
          <p:nvPr/>
        </p:nvPicPr>
        <p:blipFill>
          <a:blip r:embed="rId3" cstate="print"/>
          <a:srcRect/>
          <a:stretch>
            <a:fillRect/>
          </a:stretch>
        </p:blipFill>
        <p:spPr bwMode="auto">
          <a:xfrm>
            <a:off x="1259632" y="1268760"/>
            <a:ext cx="1286272" cy="1286272"/>
          </a:xfrm>
          <a:prstGeom prst="rect">
            <a:avLst/>
          </a:prstGeom>
          <a:noFill/>
        </p:spPr>
      </p:pic>
      <p:sp>
        <p:nvSpPr>
          <p:cNvPr id="6" name="Flèche droite 5"/>
          <p:cNvSpPr/>
          <p:nvPr/>
        </p:nvSpPr>
        <p:spPr>
          <a:xfrm>
            <a:off x="2555776" y="2372708"/>
            <a:ext cx="4824535" cy="192196"/>
          </a:xfrm>
          <a:prstGeom prst="rightArrow">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ZoneTexte 6"/>
          <p:cNvSpPr txBox="1"/>
          <p:nvPr/>
        </p:nvSpPr>
        <p:spPr>
          <a:xfrm rot="29596">
            <a:off x="3709318" y="1494990"/>
            <a:ext cx="2374501" cy="830997"/>
          </a:xfrm>
          <a:prstGeom prst="rect">
            <a:avLst/>
          </a:prstGeom>
          <a:noFill/>
        </p:spPr>
        <p:txBody>
          <a:bodyPr wrap="square" rtlCol="0">
            <a:spAutoFit/>
          </a:bodyPr>
          <a:lstStyle/>
          <a:p>
            <a:pPr marL="342900" indent="-342900">
              <a:buFont typeface="+mj-lt"/>
              <a:buAutoNum type="arabicPeriod"/>
            </a:pPr>
            <a:r>
              <a:rPr lang="fr-FR" sz="1600" dirty="0" err="1" smtClean="0">
                <a:latin typeface="Arial" pitchFamily="34" charset="0"/>
                <a:cs typeface="Arial" pitchFamily="34" charset="0"/>
              </a:rPr>
              <a:t>Card</a:t>
            </a:r>
            <a:r>
              <a:rPr lang="fr-FR" sz="1600" dirty="0" smtClean="0">
                <a:latin typeface="Arial" pitchFamily="34" charset="0"/>
                <a:cs typeface="Arial" pitchFamily="34" charset="0"/>
              </a:rPr>
              <a:t> </a:t>
            </a:r>
            <a:r>
              <a:rPr lang="fr-FR" sz="1600" dirty="0" err="1" smtClean="0">
                <a:latin typeface="Arial" pitchFamily="34" charset="0"/>
                <a:cs typeface="Arial" pitchFamily="34" charset="0"/>
              </a:rPr>
              <a:t>Authentication</a:t>
            </a:r>
            <a:endParaRPr lang="fr-FR" sz="1600" dirty="0" smtClean="0">
              <a:latin typeface="Arial" pitchFamily="34" charset="0"/>
              <a:cs typeface="Arial" pitchFamily="34" charset="0"/>
            </a:endParaRPr>
          </a:p>
          <a:p>
            <a:pPr marL="342900" indent="-342900"/>
            <a:r>
              <a:rPr lang="fr-FR" sz="1600" dirty="0" smtClean="0">
                <a:latin typeface="Arial" pitchFamily="34" charset="0"/>
                <a:cs typeface="Arial" pitchFamily="34" charset="0"/>
              </a:rPr>
              <a:t>	</a:t>
            </a:r>
            <a:r>
              <a:rPr lang="fr-FR" sz="1600" dirty="0" err="1" smtClean="0">
                <a:latin typeface="Arial" pitchFamily="34" charset="0"/>
                <a:cs typeface="Arial" pitchFamily="34" charset="0"/>
              </a:rPr>
              <a:t>Integrity</a:t>
            </a:r>
            <a:r>
              <a:rPr lang="fr-FR" sz="1600" dirty="0" smtClean="0">
                <a:latin typeface="Arial" pitchFamily="34" charset="0"/>
                <a:cs typeface="Arial" pitchFamily="34" charset="0"/>
              </a:rPr>
              <a:t> </a:t>
            </a:r>
            <a:r>
              <a:rPr lang="fr-FR" sz="1600" dirty="0" err="1" smtClean="0">
                <a:latin typeface="Arial" pitchFamily="34" charset="0"/>
                <a:cs typeface="Arial" pitchFamily="34" charset="0"/>
              </a:rPr>
              <a:t>Verification</a:t>
            </a:r>
            <a:endParaRPr lang="fr-FR" sz="1600" dirty="0" smtClean="0">
              <a:latin typeface="Arial" pitchFamily="34" charset="0"/>
              <a:cs typeface="Arial" pitchFamily="34" charset="0"/>
            </a:endParaRPr>
          </a:p>
          <a:p>
            <a:pPr marL="342900" indent="-342900"/>
            <a:r>
              <a:rPr lang="fr-FR" sz="1600" dirty="0" smtClean="0">
                <a:latin typeface="Arial" pitchFamily="34" charset="0"/>
                <a:cs typeface="Arial" pitchFamily="34" charset="0"/>
              </a:rPr>
              <a:t>	Data Reading</a:t>
            </a:r>
            <a:endParaRPr lang="en-US" sz="1600" dirty="0">
              <a:latin typeface="Arial" pitchFamily="34" charset="0"/>
              <a:cs typeface="Arial" pitchFamily="34" charset="0"/>
            </a:endParaRPr>
          </a:p>
        </p:txBody>
      </p:sp>
      <p:sp>
        <p:nvSpPr>
          <p:cNvPr id="9" name="ZoneTexte 8"/>
          <p:cNvSpPr txBox="1"/>
          <p:nvPr/>
        </p:nvSpPr>
        <p:spPr>
          <a:xfrm>
            <a:off x="193674" y="2730406"/>
            <a:ext cx="3586238" cy="338554"/>
          </a:xfrm>
          <a:prstGeom prst="rect">
            <a:avLst/>
          </a:prstGeom>
          <a:noFill/>
        </p:spPr>
        <p:txBody>
          <a:bodyPr wrap="none" rtlCol="0">
            <a:spAutoFit/>
          </a:bodyPr>
          <a:lstStyle/>
          <a:p>
            <a:pPr marL="342900" indent="-342900">
              <a:buFont typeface="+mj-lt"/>
              <a:buAutoNum type="arabicPeriod" startAt="2"/>
            </a:pPr>
            <a:r>
              <a:rPr lang="fr-FR" sz="1600" dirty="0" err="1" smtClean="0">
                <a:latin typeface="Arial" pitchFamily="34" charset="0"/>
                <a:cs typeface="Arial" pitchFamily="34" charset="0"/>
              </a:rPr>
              <a:t>Passenger</a:t>
            </a:r>
            <a:r>
              <a:rPr lang="fr-FR" sz="1600" dirty="0" smtClean="0">
                <a:latin typeface="Arial" pitchFamily="34" charset="0"/>
                <a:cs typeface="Arial" pitchFamily="34" charset="0"/>
              </a:rPr>
              <a:t> </a:t>
            </a:r>
            <a:r>
              <a:rPr lang="fr-FR" sz="1600" dirty="0" err="1" smtClean="0">
                <a:latin typeface="Arial" pitchFamily="34" charset="0"/>
                <a:cs typeface="Arial" pitchFamily="34" charset="0"/>
              </a:rPr>
              <a:t>fingerprint</a:t>
            </a:r>
            <a:r>
              <a:rPr lang="fr-FR" sz="1600" dirty="0" smtClean="0">
                <a:latin typeface="Arial" pitchFamily="34" charset="0"/>
                <a:cs typeface="Arial" pitchFamily="34" charset="0"/>
              </a:rPr>
              <a:t> live capture</a:t>
            </a:r>
          </a:p>
        </p:txBody>
      </p:sp>
      <p:sp>
        <p:nvSpPr>
          <p:cNvPr id="10" name="Flèche droite 9"/>
          <p:cNvSpPr/>
          <p:nvPr/>
        </p:nvSpPr>
        <p:spPr>
          <a:xfrm>
            <a:off x="2555776" y="3380820"/>
            <a:ext cx="4824535" cy="192196"/>
          </a:xfrm>
          <a:prstGeom prst="rightArrow">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ZoneTexte 10"/>
          <p:cNvSpPr txBox="1"/>
          <p:nvPr/>
        </p:nvSpPr>
        <p:spPr>
          <a:xfrm rot="29596">
            <a:off x="3491310" y="3075577"/>
            <a:ext cx="3455560" cy="338554"/>
          </a:xfrm>
          <a:prstGeom prst="rect">
            <a:avLst/>
          </a:prstGeom>
          <a:noFill/>
        </p:spPr>
        <p:txBody>
          <a:bodyPr wrap="square" rtlCol="0">
            <a:spAutoFit/>
          </a:bodyPr>
          <a:lstStyle/>
          <a:p>
            <a:pPr marL="342900" indent="-342900">
              <a:buFont typeface="+mj-lt"/>
              <a:buAutoNum type="arabicPeriod" startAt="3"/>
            </a:pPr>
            <a:r>
              <a:rPr lang="fr-FR" sz="1600" dirty="0" smtClean="0">
                <a:latin typeface="Arial" pitchFamily="34" charset="0"/>
                <a:cs typeface="Arial" pitchFamily="34" charset="0"/>
              </a:rPr>
              <a:t>Match-On-</a:t>
            </a:r>
            <a:r>
              <a:rPr lang="fr-FR" sz="1600" dirty="0" err="1" smtClean="0">
                <a:latin typeface="Arial" pitchFamily="34" charset="0"/>
                <a:cs typeface="Arial" pitchFamily="34" charset="0"/>
              </a:rPr>
              <a:t>Card</a:t>
            </a:r>
            <a:r>
              <a:rPr lang="fr-FR" sz="1600" dirty="0" smtClean="0">
                <a:latin typeface="Arial" pitchFamily="34" charset="0"/>
                <a:cs typeface="Arial" pitchFamily="34" charset="0"/>
              </a:rPr>
              <a:t> </a:t>
            </a:r>
            <a:r>
              <a:rPr lang="fr-FR" sz="1600" dirty="0" err="1" smtClean="0">
                <a:latin typeface="Arial" pitchFamily="34" charset="0"/>
                <a:cs typeface="Arial" pitchFamily="34" charset="0"/>
              </a:rPr>
              <a:t>verification</a:t>
            </a:r>
            <a:endParaRPr lang="en-US" sz="1600" dirty="0">
              <a:latin typeface="Arial" pitchFamily="34" charset="0"/>
              <a:cs typeface="Arial" pitchFamily="34" charset="0"/>
            </a:endParaRPr>
          </a:p>
        </p:txBody>
      </p:sp>
      <p:sp>
        <p:nvSpPr>
          <p:cNvPr id="12" name="ZoneTexte 11"/>
          <p:cNvSpPr txBox="1"/>
          <p:nvPr/>
        </p:nvSpPr>
        <p:spPr>
          <a:xfrm>
            <a:off x="193674" y="3933056"/>
            <a:ext cx="3370214" cy="1323439"/>
          </a:xfrm>
          <a:prstGeom prst="rect">
            <a:avLst/>
          </a:prstGeom>
          <a:noFill/>
        </p:spPr>
        <p:txBody>
          <a:bodyPr wrap="square" rtlCol="0">
            <a:spAutoFit/>
          </a:bodyPr>
          <a:lstStyle/>
          <a:p>
            <a:pPr marL="342900" indent="-342900">
              <a:buFont typeface="+mj-lt"/>
              <a:buAutoNum type="arabicPeriod" startAt="4"/>
            </a:pPr>
            <a:r>
              <a:rPr lang="fr-FR" sz="1600" dirty="0" err="1" smtClean="0">
                <a:latin typeface="Arial" pitchFamily="34" charset="0"/>
                <a:cs typeface="Arial" pitchFamily="34" charset="0"/>
              </a:rPr>
              <a:t>Boarding</a:t>
            </a:r>
            <a:r>
              <a:rPr lang="fr-FR" sz="1600" dirty="0" smtClean="0">
                <a:latin typeface="Arial" pitchFamily="34" charset="0"/>
                <a:cs typeface="Arial" pitchFamily="34" charset="0"/>
              </a:rPr>
              <a:t> data check (flight </a:t>
            </a:r>
            <a:r>
              <a:rPr lang="fr-FR" sz="1600" dirty="0" err="1" smtClean="0">
                <a:latin typeface="Arial" pitchFamily="34" charset="0"/>
                <a:cs typeface="Arial" pitchFamily="34" charset="0"/>
              </a:rPr>
              <a:t>number</a:t>
            </a:r>
            <a:r>
              <a:rPr lang="fr-FR" sz="1600" dirty="0" smtClean="0">
                <a:latin typeface="Arial" pitchFamily="34" charset="0"/>
                <a:cs typeface="Arial" pitchFamily="34" charset="0"/>
              </a:rPr>
              <a:t>, </a:t>
            </a:r>
            <a:r>
              <a:rPr lang="fr-FR" sz="1600" dirty="0" err="1" smtClean="0">
                <a:latin typeface="Arial" pitchFamily="34" charset="0"/>
                <a:cs typeface="Arial" pitchFamily="34" charset="0"/>
              </a:rPr>
              <a:t>gate</a:t>
            </a:r>
            <a:r>
              <a:rPr lang="fr-FR" sz="1600" dirty="0" smtClean="0">
                <a:latin typeface="Arial" pitchFamily="34" charset="0"/>
                <a:cs typeface="Arial" pitchFamily="34" charset="0"/>
              </a:rPr>
              <a:t>, </a:t>
            </a:r>
            <a:r>
              <a:rPr lang="fr-FR" sz="1600" dirty="0" err="1" smtClean="0">
                <a:latin typeface="Arial" pitchFamily="34" charset="0"/>
                <a:cs typeface="Arial" pitchFamily="34" charset="0"/>
              </a:rPr>
              <a:t>passenger</a:t>
            </a:r>
            <a:r>
              <a:rPr lang="fr-FR" sz="1600" dirty="0" smtClean="0">
                <a:latin typeface="Arial" pitchFamily="34" charset="0"/>
                <a:cs typeface="Arial" pitchFamily="34" charset="0"/>
              </a:rPr>
              <a:t> </a:t>
            </a:r>
            <a:r>
              <a:rPr lang="fr-FR" sz="1600" dirty="0" err="1" smtClean="0">
                <a:latin typeface="Arial" pitchFamily="34" charset="0"/>
                <a:cs typeface="Arial" pitchFamily="34" charset="0"/>
              </a:rPr>
              <a:t>name</a:t>
            </a:r>
            <a:r>
              <a:rPr lang="fr-FR" sz="1600" dirty="0" smtClean="0">
                <a:latin typeface="Arial" pitchFamily="34" charset="0"/>
                <a:cs typeface="Arial" pitchFamily="34" charset="0"/>
              </a:rPr>
              <a:t>)</a:t>
            </a:r>
            <a:br>
              <a:rPr lang="fr-FR" sz="1600" dirty="0" smtClean="0">
                <a:latin typeface="Arial" pitchFamily="34" charset="0"/>
                <a:cs typeface="Arial" pitchFamily="34" charset="0"/>
              </a:rPr>
            </a:br>
            <a:r>
              <a:rPr lang="fr-FR" sz="1600" dirty="0" err="1" smtClean="0">
                <a:latin typeface="Arial" pitchFamily="34" charset="0"/>
                <a:cs typeface="Arial" pitchFamily="34" charset="0"/>
              </a:rPr>
              <a:t>Validity</a:t>
            </a:r>
            <a:r>
              <a:rPr lang="fr-FR" sz="1600" dirty="0" smtClean="0">
                <a:latin typeface="Arial" pitchFamily="34" charset="0"/>
                <a:cs typeface="Arial" pitchFamily="34" charset="0"/>
              </a:rPr>
              <a:t> check (location, time)</a:t>
            </a:r>
          </a:p>
          <a:p>
            <a:pPr marL="342900" indent="-342900">
              <a:buFont typeface="+mj-lt"/>
              <a:buAutoNum type="arabicPeriod" startAt="4"/>
            </a:pPr>
            <a:r>
              <a:rPr lang="fr-FR" sz="1600" dirty="0" err="1" smtClean="0">
                <a:latin typeface="Arial" pitchFamily="34" charset="0"/>
                <a:cs typeface="Arial" pitchFamily="34" charset="0"/>
              </a:rPr>
              <a:t>Boarding</a:t>
            </a:r>
            <a:r>
              <a:rPr lang="fr-FR" sz="1600" dirty="0" smtClean="0">
                <a:latin typeface="Arial" pitchFamily="34" charset="0"/>
                <a:cs typeface="Arial" pitchFamily="34" charset="0"/>
              </a:rPr>
              <a:t> </a:t>
            </a:r>
            <a:r>
              <a:rPr lang="fr-FR" sz="1600" dirty="0" err="1" smtClean="0">
                <a:latin typeface="Arial" pitchFamily="34" charset="0"/>
                <a:cs typeface="Arial" pitchFamily="34" charset="0"/>
              </a:rPr>
              <a:t>authorized</a:t>
            </a:r>
            <a:endParaRPr lang="fr-FR" sz="1600" dirty="0" smtClean="0">
              <a:latin typeface="Arial" pitchFamily="34" charset="0"/>
              <a:cs typeface="Arial" pitchFamily="34" charset="0"/>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p:txBody>
          <a:bodyPr/>
          <a:lstStyle/>
          <a:p>
            <a:pPr>
              <a:buFont typeface="Arial" pitchFamily="34" charset="0"/>
              <a:buChar char="•"/>
            </a:pPr>
            <a:r>
              <a:rPr lang="fr-FR" dirty="0" smtClean="0"/>
              <a:t> </a:t>
            </a:r>
            <a:r>
              <a:rPr lang="fr-FR" dirty="0" err="1" smtClean="0"/>
              <a:t>Identity</a:t>
            </a:r>
            <a:r>
              <a:rPr lang="fr-FR" dirty="0" smtClean="0"/>
              <a:t> </a:t>
            </a:r>
            <a:r>
              <a:rPr lang="fr-FR" dirty="0" err="1" smtClean="0"/>
              <a:t>Derivation</a:t>
            </a:r>
            <a:r>
              <a:rPr lang="fr-FR" dirty="0" smtClean="0"/>
              <a:t> </a:t>
            </a:r>
            <a:r>
              <a:rPr lang="fr-FR" dirty="0" err="1" smtClean="0"/>
              <a:t>step</a:t>
            </a:r>
            <a:r>
              <a:rPr lang="fr-FR" dirty="0" smtClean="0"/>
              <a:t> </a:t>
            </a:r>
            <a:r>
              <a:rPr lang="fr-FR" dirty="0" err="1" smtClean="0"/>
              <a:t>integrated</a:t>
            </a:r>
            <a:r>
              <a:rPr lang="fr-FR" dirty="0" smtClean="0"/>
              <a:t> in self-check-in kiosks</a:t>
            </a:r>
          </a:p>
          <a:p>
            <a:pPr>
              <a:buFont typeface="Arial" pitchFamily="34" charset="0"/>
              <a:buChar char="•"/>
            </a:pPr>
            <a:r>
              <a:rPr lang="fr-FR" dirty="0" smtClean="0"/>
              <a:t> </a:t>
            </a:r>
            <a:r>
              <a:rPr lang="fr-FR" dirty="0" err="1" smtClean="0"/>
              <a:t>Frequent</a:t>
            </a:r>
            <a:r>
              <a:rPr lang="fr-FR" dirty="0" smtClean="0"/>
              <a:t> </a:t>
            </a:r>
            <a:r>
              <a:rPr lang="fr-FR" dirty="0" err="1" smtClean="0"/>
              <a:t>flyer</a:t>
            </a:r>
            <a:r>
              <a:rPr lang="fr-FR" dirty="0" smtClean="0"/>
              <a:t> </a:t>
            </a:r>
            <a:r>
              <a:rPr lang="fr-FR" dirty="0" err="1" smtClean="0"/>
              <a:t>card</a:t>
            </a:r>
            <a:r>
              <a:rPr lang="fr-FR" dirty="0" smtClean="0"/>
              <a:t> </a:t>
            </a:r>
            <a:r>
              <a:rPr lang="fr-FR" dirty="0" err="1" smtClean="0"/>
              <a:t>hosted</a:t>
            </a:r>
            <a:r>
              <a:rPr lang="fr-FR" dirty="0" smtClean="0"/>
              <a:t> in a mobile phone </a:t>
            </a:r>
            <a:r>
              <a:rPr lang="fr-FR" dirty="0" err="1" smtClean="0"/>
              <a:t>with</a:t>
            </a:r>
            <a:r>
              <a:rPr lang="fr-FR" dirty="0" smtClean="0"/>
              <a:t> </a:t>
            </a:r>
            <a:r>
              <a:rPr lang="fr-FR" dirty="0" err="1" smtClean="0"/>
              <a:t>eSE</a:t>
            </a:r>
            <a:endParaRPr lang="fr-FR" dirty="0" smtClean="0"/>
          </a:p>
          <a:p>
            <a:pPr lvl="2">
              <a:buFont typeface="Arial" pitchFamily="34" charset="0"/>
              <a:buChar char="•"/>
            </a:pPr>
            <a:endParaRPr lang="en-US" dirty="0"/>
          </a:p>
        </p:txBody>
      </p:sp>
      <p:sp>
        <p:nvSpPr>
          <p:cNvPr id="3" name="Titre 2"/>
          <p:cNvSpPr>
            <a:spLocks noGrp="1"/>
          </p:cNvSpPr>
          <p:nvPr>
            <p:ph type="title"/>
          </p:nvPr>
        </p:nvSpPr>
        <p:spPr>
          <a:xfrm>
            <a:off x="539552" y="188640"/>
            <a:ext cx="6228000" cy="828000"/>
          </a:xfrm>
        </p:spPr>
        <p:txBody>
          <a:bodyPr/>
          <a:lstStyle/>
          <a:p>
            <a:r>
              <a:rPr lang="fr-FR" dirty="0" smtClean="0"/>
              <a:t>Future extensions</a:t>
            </a:r>
            <a:endParaRPr lang="en-US"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TextShape 1"/>
          <p:cNvSpPr txBox="1"/>
          <p:nvPr/>
        </p:nvSpPr>
        <p:spPr>
          <a:xfrm>
            <a:off x="467544" y="908720"/>
            <a:ext cx="8002080" cy="4823640"/>
          </a:xfrm>
          <a:prstGeom prst="rect">
            <a:avLst/>
          </a:prstGeom>
          <a:noFill/>
          <a:ln>
            <a:noFill/>
          </a:ln>
        </p:spPr>
        <p:txBody>
          <a:bodyPr/>
          <a:lstStyle/>
          <a:p>
            <a:pPr marL="800280" lvl="1" indent="-342720">
              <a:buClr>
                <a:srgbClr val="606060"/>
              </a:buClr>
              <a:buFont typeface="Arial" pitchFamily="34" charset="0"/>
              <a:buChar char="•"/>
            </a:pPr>
            <a:endParaRPr lang="en-US" sz="2000" dirty="0" smtClean="0">
              <a:latin typeface="Arial" panose="020B0604020202020204" pitchFamily="34" charset="0"/>
              <a:cs typeface="Arial" panose="020B0604020202020204" pitchFamily="34" charset="0"/>
            </a:endParaRPr>
          </a:p>
          <a:p>
            <a:pPr marL="343080" indent="-342720">
              <a:lnSpc>
                <a:spcPct val="100000"/>
              </a:lnSpc>
              <a:buClr>
                <a:srgbClr val="606060"/>
              </a:buClr>
              <a:buFont typeface="Arial" pitchFamily="34" charset="0"/>
              <a:buChar char="•"/>
            </a:pPr>
            <a:r>
              <a:rPr lang="en-US" sz="2000" dirty="0" smtClean="0">
                <a:latin typeface="Arial" panose="020B0604020202020204" pitchFamily="34" charset="0"/>
                <a:cs typeface="Arial" panose="020B0604020202020204" pitchFamily="34" charset="0"/>
              </a:rPr>
              <a:t>Fingerprint On-Card Comparison</a:t>
            </a:r>
            <a:endParaRPr lang="fr-FR" sz="2000" dirty="0" smtClean="0">
              <a:latin typeface="Arial" panose="020B0604020202020204" pitchFamily="34" charset="0"/>
              <a:cs typeface="Arial" panose="020B0604020202020204" pitchFamily="34" charset="0"/>
            </a:endParaRPr>
          </a:p>
          <a:p>
            <a:pPr marL="743040" lvl="1" indent="-285480">
              <a:lnSpc>
                <a:spcPct val="100000"/>
              </a:lnSpc>
              <a:buClr>
                <a:srgbClr val="124A70"/>
              </a:buClr>
              <a:buFont typeface="Arial" pitchFamily="34" charset="0"/>
              <a:buChar char="•"/>
            </a:pPr>
            <a:r>
              <a:rPr lang="en-US" sz="2000" dirty="0" smtClean="0">
                <a:latin typeface="Arial" panose="020B0604020202020204" pitchFamily="34" charset="0"/>
                <a:cs typeface="Arial" panose="020B0604020202020204" pitchFamily="34" charset="0"/>
              </a:rPr>
              <a:t>Improved algorithm</a:t>
            </a:r>
          </a:p>
          <a:p>
            <a:pPr marL="743040" lvl="1" indent="-285480">
              <a:lnSpc>
                <a:spcPct val="100000"/>
              </a:lnSpc>
              <a:buClr>
                <a:srgbClr val="124A70"/>
              </a:buClr>
              <a:buFont typeface="Arial" pitchFamily="34" charset="0"/>
              <a:buChar char="•"/>
            </a:pPr>
            <a:r>
              <a:rPr lang="en-US" sz="2000" dirty="0" smtClean="0">
                <a:latin typeface="Arial" panose="020B0604020202020204" pitchFamily="34" charset="0"/>
                <a:cs typeface="Arial" panose="020B0604020202020204" pitchFamily="34" charset="0"/>
              </a:rPr>
              <a:t>NIST MINEX III compliance</a:t>
            </a:r>
            <a:endParaRPr lang="fr-FR" sz="2000" dirty="0" smtClean="0">
              <a:latin typeface="Arial" panose="020B0604020202020204" pitchFamily="34" charset="0"/>
              <a:cs typeface="Arial" panose="020B0604020202020204" pitchFamily="34" charset="0"/>
            </a:endParaRPr>
          </a:p>
          <a:p>
            <a:pPr marL="743040" lvl="1" indent="-285480">
              <a:lnSpc>
                <a:spcPct val="100000"/>
              </a:lnSpc>
              <a:buClr>
                <a:srgbClr val="124A70"/>
              </a:buClr>
              <a:buFont typeface="Arial" pitchFamily="34" charset="0"/>
              <a:buChar char="•"/>
            </a:pPr>
            <a:r>
              <a:rPr lang="en-US" sz="2000" dirty="0" smtClean="0">
                <a:latin typeface="Arial" panose="020B0604020202020204" pitchFamily="34" charset="0"/>
                <a:cs typeface="Arial" panose="020B0604020202020204" pitchFamily="34" charset="0"/>
              </a:rPr>
              <a:t>Implementation on a smart card from </a:t>
            </a:r>
            <a:r>
              <a:rPr lang="en-US" sz="2000" dirty="0" err="1" smtClean="0">
                <a:latin typeface="Arial" panose="020B0604020202020204" pitchFamily="34" charset="0"/>
                <a:cs typeface="Arial" panose="020B0604020202020204" pitchFamily="34" charset="0"/>
              </a:rPr>
              <a:t>Oberthur</a:t>
            </a:r>
            <a:endParaRPr lang="fr-FR" sz="2000" dirty="0" smtClean="0">
              <a:latin typeface="Arial" panose="020B0604020202020204" pitchFamily="34" charset="0"/>
              <a:cs typeface="Arial" panose="020B0604020202020204" pitchFamily="34" charset="0"/>
            </a:endParaRPr>
          </a:p>
          <a:p>
            <a:pPr>
              <a:buFont typeface="Arial" pitchFamily="34" charset="0"/>
              <a:buChar char="•"/>
            </a:pPr>
            <a:endParaRPr lang="fr-FR" sz="2000" dirty="0" smtClean="0">
              <a:latin typeface="Arial" panose="020B0604020202020204" pitchFamily="34" charset="0"/>
              <a:cs typeface="Arial" panose="020B0604020202020204" pitchFamily="34" charset="0"/>
            </a:endParaRPr>
          </a:p>
          <a:p>
            <a:pPr marL="343080" lvl="1" indent="-342720">
              <a:buClr>
                <a:srgbClr val="606060"/>
              </a:buClr>
              <a:buFont typeface="Arial" pitchFamily="34" charset="0"/>
              <a:buChar char="•"/>
            </a:pPr>
            <a:r>
              <a:rPr lang="en-US" sz="2000" dirty="0">
                <a:latin typeface="Arial" panose="020B0604020202020204" pitchFamily="34" charset="0"/>
                <a:cs typeface="Arial" panose="020B0604020202020204" pitchFamily="34" charset="0"/>
              </a:rPr>
              <a:t>Face On-Card Comparison</a:t>
            </a:r>
          </a:p>
          <a:p>
            <a:pPr marL="743040" lvl="1" indent="-285480">
              <a:lnSpc>
                <a:spcPct val="100000"/>
              </a:lnSpc>
              <a:buClr>
                <a:srgbClr val="124A70"/>
              </a:buClr>
              <a:buFont typeface="Arial" pitchFamily="34" charset="0"/>
              <a:buChar char="•"/>
            </a:pPr>
            <a:r>
              <a:rPr lang="en-US" sz="2000" dirty="0">
                <a:latin typeface="Arial" panose="020B0604020202020204" pitchFamily="34" charset="0"/>
                <a:cs typeface="Arial" panose="020B0604020202020204" pitchFamily="34" charset="0"/>
              </a:rPr>
              <a:t>Improved face recognition </a:t>
            </a:r>
            <a:r>
              <a:rPr lang="en-US" sz="2000" dirty="0" smtClean="0">
                <a:latin typeface="Arial" panose="020B0604020202020204" pitchFamily="34" charset="0"/>
                <a:cs typeface="Arial" panose="020B0604020202020204" pitchFamily="34" charset="0"/>
              </a:rPr>
              <a:t>algorithm, based on advanced deep learning methods</a:t>
            </a:r>
            <a:endParaRPr lang="en-US" sz="2000" dirty="0">
              <a:latin typeface="Arial" panose="020B0604020202020204" pitchFamily="34" charset="0"/>
              <a:cs typeface="Arial" panose="020B0604020202020204" pitchFamily="34" charset="0"/>
            </a:endParaRPr>
          </a:p>
          <a:p>
            <a:pPr marL="743040" lvl="1" indent="-285480">
              <a:lnSpc>
                <a:spcPct val="100000"/>
              </a:lnSpc>
              <a:buClr>
                <a:srgbClr val="124A70"/>
              </a:buClr>
              <a:buFont typeface="Arial" pitchFamily="34" charset="0"/>
              <a:buChar char="•"/>
            </a:pPr>
            <a:r>
              <a:rPr lang="en-US" sz="2000" dirty="0">
                <a:latin typeface="Arial" panose="020B0604020202020204" pitchFamily="34" charset="0"/>
                <a:cs typeface="Arial" panose="020B0604020202020204" pitchFamily="34" charset="0"/>
              </a:rPr>
              <a:t>Small template size : 512 bytes</a:t>
            </a:r>
          </a:p>
          <a:p>
            <a:pPr marL="743040" lvl="1" indent="-285480">
              <a:lnSpc>
                <a:spcPct val="100000"/>
              </a:lnSpc>
              <a:buClr>
                <a:srgbClr val="124A70"/>
              </a:buClr>
              <a:buFont typeface="Arial" pitchFamily="34" charset="0"/>
              <a:buChar char="•"/>
            </a:pPr>
            <a:r>
              <a:rPr lang="en-US" sz="2000" dirty="0">
                <a:latin typeface="Arial" panose="020B0604020202020204" pitchFamily="34" charset="0"/>
                <a:cs typeface="Arial" panose="020B0604020202020204" pitchFamily="34" charset="0"/>
              </a:rPr>
              <a:t>Implementation on </a:t>
            </a:r>
            <a:r>
              <a:rPr lang="en-US" sz="2000" dirty="0" smtClean="0">
                <a:latin typeface="Arial" panose="020B0604020202020204" pitchFamily="34" charset="0"/>
                <a:cs typeface="Arial" panose="020B0604020202020204" pitchFamily="34" charset="0"/>
              </a:rPr>
              <a:t>smart </a:t>
            </a:r>
            <a:r>
              <a:rPr lang="en-US" sz="2000" dirty="0">
                <a:latin typeface="Arial" panose="020B0604020202020204" pitchFamily="34" charset="0"/>
                <a:cs typeface="Arial" panose="020B0604020202020204" pitchFamily="34" charset="0"/>
              </a:rPr>
              <a:t>card is </a:t>
            </a:r>
            <a:r>
              <a:rPr lang="en-US" sz="2000" dirty="0" smtClean="0">
                <a:latin typeface="Arial" panose="020B0604020202020204" pitchFamily="34" charset="0"/>
                <a:cs typeface="Arial" panose="020B0604020202020204" pitchFamily="34" charset="0"/>
              </a:rPr>
              <a:t>pending</a:t>
            </a:r>
            <a:endParaRPr lang="en-US" sz="2000" dirty="0">
              <a:latin typeface="Arial" panose="020B0604020202020204" pitchFamily="34" charset="0"/>
              <a:cs typeface="Arial" panose="020B0604020202020204" pitchFamily="34" charset="0"/>
            </a:endParaRPr>
          </a:p>
          <a:p>
            <a:pPr>
              <a:buFont typeface="Arial" pitchFamily="34" charset="0"/>
              <a:buChar char="•"/>
            </a:pPr>
            <a:endParaRPr lang="fr-FR" sz="2000" dirty="0" smtClean="0">
              <a:latin typeface="Arial" panose="020B0604020202020204" pitchFamily="34" charset="0"/>
              <a:cs typeface="Arial" panose="020B0604020202020204" pitchFamily="34" charset="0"/>
            </a:endParaRPr>
          </a:p>
          <a:p>
            <a:pPr marL="343080" indent="-342720">
              <a:lnSpc>
                <a:spcPct val="100000"/>
              </a:lnSpc>
              <a:buClr>
                <a:srgbClr val="606060"/>
              </a:buClr>
              <a:buFont typeface="Arial" pitchFamily="34" charset="0"/>
              <a:buChar char="•"/>
            </a:pPr>
            <a:r>
              <a:rPr lang="en-US" sz="2000" dirty="0" smtClean="0">
                <a:latin typeface="Arial" panose="020B0604020202020204" pitchFamily="34" charset="0"/>
                <a:cs typeface="Arial" panose="020B0604020202020204" pitchFamily="34" charset="0"/>
              </a:rPr>
              <a:t>On-Card Fusion</a:t>
            </a:r>
            <a:endParaRPr lang="fr-FR" sz="2000" dirty="0" smtClean="0">
              <a:latin typeface="Arial" panose="020B0604020202020204" pitchFamily="34" charset="0"/>
              <a:cs typeface="Arial" panose="020B0604020202020204" pitchFamily="34" charset="0"/>
            </a:endParaRPr>
          </a:p>
          <a:p>
            <a:pPr marL="743040" lvl="1" indent="-285480">
              <a:lnSpc>
                <a:spcPct val="100000"/>
              </a:lnSpc>
              <a:buClr>
                <a:srgbClr val="124A70"/>
              </a:buClr>
              <a:buFont typeface="Arial" pitchFamily="34" charset="0"/>
              <a:buChar char="•"/>
            </a:pPr>
            <a:r>
              <a:rPr lang="fr-FR" sz="2000" dirty="0" smtClean="0">
                <a:latin typeface="Arial" panose="020B0604020202020204" pitchFamily="34" charset="0"/>
                <a:cs typeface="Arial" panose="020B0604020202020204" pitchFamily="34" charset="0"/>
              </a:rPr>
              <a:t>Score-</a:t>
            </a:r>
            <a:r>
              <a:rPr lang="fr-FR" sz="2000" dirty="0" err="1" smtClean="0">
                <a:latin typeface="Arial" panose="020B0604020202020204" pitchFamily="34" charset="0"/>
                <a:cs typeface="Arial" panose="020B0604020202020204" pitchFamily="34" charset="0"/>
              </a:rPr>
              <a:t>level</a:t>
            </a:r>
            <a:r>
              <a:rPr lang="fr-FR" sz="2000" dirty="0" smtClean="0">
                <a:latin typeface="Arial" panose="020B0604020202020204" pitchFamily="34" charset="0"/>
                <a:cs typeface="Arial" panose="020B0604020202020204" pitchFamily="34" charset="0"/>
              </a:rPr>
              <a:t> fusion of </a:t>
            </a:r>
            <a:r>
              <a:rPr lang="fr-FR" sz="2000" dirty="0" err="1" smtClean="0">
                <a:latin typeface="Arial" panose="020B0604020202020204" pitchFamily="34" charset="0"/>
                <a:cs typeface="Arial" panose="020B0604020202020204" pitchFamily="34" charset="0"/>
              </a:rPr>
              <a:t>several</a:t>
            </a:r>
            <a:r>
              <a:rPr lang="fr-FR" sz="2000" dirty="0" smtClean="0">
                <a:latin typeface="Arial" panose="020B0604020202020204" pitchFamily="34" charset="0"/>
                <a:cs typeface="Arial" panose="020B0604020202020204" pitchFamily="34" charset="0"/>
              </a:rPr>
              <a:t> </a:t>
            </a:r>
            <a:r>
              <a:rPr lang="fr-FR" sz="2000" dirty="0" err="1" smtClean="0">
                <a:latin typeface="Arial" panose="020B0604020202020204" pitchFamily="34" charset="0"/>
                <a:cs typeface="Arial" panose="020B0604020202020204" pitchFamily="34" charset="0"/>
              </a:rPr>
              <a:t>fingerprint</a:t>
            </a:r>
            <a:r>
              <a:rPr lang="fr-FR" sz="2000" dirty="0" smtClean="0">
                <a:latin typeface="Arial" panose="020B0604020202020204" pitchFamily="34" charset="0"/>
                <a:cs typeface="Arial" panose="020B0604020202020204" pitchFamily="34" charset="0"/>
              </a:rPr>
              <a:t> </a:t>
            </a:r>
            <a:r>
              <a:rPr lang="fr-FR" sz="2000" dirty="0" err="1" smtClean="0">
                <a:latin typeface="Arial" panose="020B0604020202020204" pitchFamily="34" charset="0"/>
                <a:cs typeface="Arial" panose="020B0604020202020204" pitchFamily="34" charset="0"/>
              </a:rPr>
              <a:t>comparisons</a:t>
            </a:r>
            <a:endParaRPr lang="en-US" sz="2000" dirty="0" smtClean="0">
              <a:latin typeface="Arial" panose="020B0604020202020204" pitchFamily="34" charset="0"/>
              <a:cs typeface="Arial" panose="020B0604020202020204" pitchFamily="34" charset="0"/>
            </a:endParaRPr>
          </a:p>
          <a:p>
            <a:pPr marL="743040" lvl="1" indent="-285480">
              <a:lnSpc>
                <a:spcPct val="100000"/>
              </a:lnSpc>
              <a:buClr>
                <a:srgbClr val="124A70"/>
              </a:buClr>
              <a:buFont typeface="Arial"/>
              <a:buChar char="•"/>
            </a:pPr>
            <a:endParaRPr dirty="0"/>
          </a:p>
          <a:p>
            <a:pPr marL="343080" indent="-342720">
              <a:buClr>
                <a:srgbClr val="606060"/>
              </a:buClr>
            </a:pPr>
            <a:endParaRPr dirty="0"/>
          </a:p>
        </p:txBody>
      </p:sp>
      <p:sp>
        <p:nvSpPr>
          <p:cNvPr id="89" name="TextShape 2"/>
          <p:cNvSpPr txBox="1"/>
          <p:nvPr/>
        </p:nvSpPr>
        <p:spPr>
          <a:xfrm>
            <a:off x="395640" y="260640"/>
            <a:ext cx="6419520" cy="561600"/>
          </a:xfrm>
          <a:prstGeom prst="rect">
            <a:avLst/>
          </a:prstGeom>
          <a:noFill/>
          <a:ln w="9360">
            <a:noFill/>
          </a:ln>
        </p:spPr>
        <p:txBody>
          <a:bodyPr anchor="ctr"/>
          <a:lstStyle/>
          <a:p>
            <a:pPr>
              <a:lnSpc>
                <a:spcPct val="100000"/>
              </a:lnSpc>
            </a:pPr>
            <a:r>
              <a:rPr lang="en-US" sz="2400" b="1" dirty="0" smtClean="0">
                <a:solidFill>
                  <a:schemeClr val="accent1"/>
                </a:solidFill>
                <a:latin typeface="Arial" pitchFamily="34" charset="0"/>
                <a:ea typeface="+mj-ea"/>
                <a:cs typeface="Arial" pitchFamily="34" charset="0"/>
              </a:rPr>
              <a:t>WP3: On-Card Biometrics</a:t>
            </a:r>
            <a:endParaRPr lang="fr-FR" sz="2400" b="1" dirty="0">
              <a:solidFill>
                <a:schemeClr val="accent1"/>
              </a:solidFill>
              <a:latin typeface="Arial" pitchFamily="34" charset="0"/>
              <a:ea typeface="+mj-ea"/>
              <a:cs typeface="Arial" pitchFamily="34" charset="0"/>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WP4: Security of On </a:t>
            </a:r>
            <a:r>
              <a:rPr lang="fr-FR" dirty="0" err="1" smtClean="0"/>
              <a:t>Card</a:t>
            </a:r>
            <a:r>
              <a:rPr lang="fr-FR" dirty="0" smtClean="0"/>
              <a:t> </a:t>
            </a:r>
            <a:r>
              <a:rPr lang="fr-FR" dirty="0" err="1" smtClean="0"/>
              <a:t>Biometry</a:t>
            </a:r>
            <a:endParaRPr lang="en-US" dirty="0"/>
          </a:p>
        </p:txBody>
      </p:sp>
      <p:sp>
        <p:nvSpPr>
          <p:cNvPr id="3" name="Espace réservé du contenu 2"/>
          <p:cNvSpPr>
            <a:spLocks noGrp="1"/>
          </p:cNvSpPr>
          <p:nvPr>
            <p:ph idx="1"/>
          </p:nvPr>
        </p:nvSpPr>
        <p:spPr/>
        <p:txBody>
          <a:bodyPr/>
          <a:lstStyle/>
          <a:p>
            <a:pPr marL="343080" indent="-342720">
              <a:buClr>
                <a:srgbClr val="606060"/>
              </a:buClr>
              <a:buFont typeface="Arial" pitchFamily="34" charset="0"/>
              <a:buChar char="•"/>
            </a:pPr>
            <a:r>
              <a:rPr lang="fr-FR" sz="2000" dirty="0" err="1" smtClean="0"/>
              <a:t>Technology</a:t>
            </a:r>
            <a:r>
              <a:rPr lang="fr-FR" sz="2000" dirty="0" smtClean="0"/>
              <a:t> </a:t>
            </a:r>
            <a:r>
              <a:rPr lang="fr-FR" sz="2000" dirty="0" err="1" smtClean="0"/>
              <a:t>Advantages</a:t>
            </a:r>
            <a:endParaRPr lang="fr-FR" sz="2000" dirty="0" smtClean="0"/>
          </a:p>
          <a:p>
            <a:pPr marL="743040" lvl="1" indent="-285480">
              <a:buClr>
                <a:srgbClr val="124A70"/>
              </a:buClr>
              <a:buFont typeface="Arial" pitchFamily="34" charset="0"/>
              <a:buChar char="•"/>
            </a:pPr>
            <a:r>
              <a:rPr lang="fr-FR" dirty="0" smtClean="0"/>
              <a:t>Secure </a:t>
            </a:r>
            <a:r>
              <a:rPr lang="fr-FR" dirty="0" err="1" smtClean="0"/>
              <a:t>authentication</a:t>
            </a:r>
            <a:endParaRPr lang="fr-FR" dirty="0" smtClean="0"/>
          </a:p>
          <a:p>
            <a:pPr marL="743040" lvl="1" indent="-285480">
              <a:buClr>
                <a:srgbClr val="124A70"/>
              </a:buClr>
              <a:buFont typeface="Arial" pitchFamily="34" charset="0"/>
              <a:buChar char="•"/>
            </a:pPr>
            <a:r>
              <a:rPr lang="fr-FR" dirty="0" err="1" smtClean="0"/>
              <a:t>Privacy</a:t>
            </a:r>
            <a:r>
              <a:rPr lang="fr-FR" dirty="0" smtClean="0"/>
              <a:t> protection, no </a:t>
            </a:r>
            <a:r>
              <a:rPr lang="fr-FR" dirty="0" err="1" smtClean="0"/>
              <a:t>database</a:t>
            </a:r>
            <a:r>
              <a:rPr lang="fr-FR" dirty="0" smtClean="0"/>
              <a:t>, </a:t>
            </a:r>
            <a:r>
              <a:rPr lang="fr-FR" dirty="0" err="1" smtClean="0"/>
              <a:t>biometric</a:t>
            </a:r>
            <a:r>
              <a:rPr lang="fr-FR" dirty="0" smtClean="0"/>
              <a:t> data </a:t>
            </a:r>
            <a:r>
              <a:rPr lang="fr-FR" dirty="0" err="1" smtClean="0"/>
              <a:t>remains</a:t>
            </a:r>
            <a:r>
              <a:rPr lang="fr-FR" dirty="0" smtClean="0"/>
              <a:t> on the </a:t>
            </a:r>
            <a:r>
              <a:rPr lang="fr-FR" dirty="0" err="1" smtClean="0"/>
              <a:t>card</a:t>
            </a:r>
            <a:endParaRPr lang="fr-FR" dirty="0" smtClean="0"/>
          </a:p>
          <a:p>
            <a:pPr marL="743040" lvl="1" indent="-285480">
              <a:buClr>
                <a:srgbClr val="124A70"/>
              </a:buClr>
              <a:buFont typeface="Arial" pitchFamily="34" charset="0"/>
              <a:buChar char="•"/>
            </a:pPr>
            <a:r>
              <a:rPr lang="fr-FR" dirty="0" err="1" smtClean="0"/>
              <a:t>Fast</a:t>
            </a:r>
            <a:r>
              <a:rPr lang="fr-FR" dirty="0" smtClean="0"/>
              <a:t> and </a:t>
            </a:r>
            <a:r>
              <a:rPr lang="fr-FR" dirty="0" err="1" smtClean="0"/>
              <a:t>reliable</a:t>
            </a:r>
            <a:endParaRPr lang="fr-FR" dirty="0" smtClean="0"/>
          </a:p>
          <a:p>
            <a:pPr marL="743040" lvl="1" indent="-285480">
              <a:buClr>
                <a:srgbClr val="124A70"/>
              </a:buClr>
              <a:buFont typeface="Arial" pitchFamily="34" charset="0"/>
              <a:buChar char="•"/>
            </a:pPr>
            <a:r>
              <a:rPr lang="fr-FR" dirty="0" smtClean="0"/>
              <a:t>Flexible and </a:t>
            </a:r>
            <a:r>
              <a:rPr lang="fr-FR" dirty="0" err="1" smtClean="0"/>
              <a:t>scalable</a:t>
            </a:r>
            <a:endParaRPr lang="fr-FR" dirty="0" smtClean="0"/>
          </a:p>
          <a:p>
            <a:endParaRPr lang="en-US" dirty="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FR" dirty="0" smtClean="0"/>
              <a:t>IDEA4SWIFT</a:t>
            </a:r>
            <a:endParaRPr lang="en-US" dirty="0"/>
          </a:p>
        </p:txBody>
      </p:sp>
      <p:sp>
        <p:nvSpPr>
          <p:cNvPr id="3" name="Sous-titre 2"/>
          <p:cNvSpPr>
            <a:spLocks noGrp="1"/>
          </p:cNvSpPr>
          <p:nvPr>
            <p:ph type="subTitle" idx="1"/>
          </p:nvPr>
        </p:nvSpPr>
        <p:spPr/>
        <p:txBody>
          <a:bodyPr/>
          <a:lstStyle/>
          <a:p>
            <a:r>
              <a:rPr lang="fr-FR" dirty="0" smtClean="0"/>
              <a:t>2</a:t>
            </a:r>
            <a:r>
              <a:rPr lang="fr-FR" baseline="30000" dirty="0" smtClean="0"/>
              <a:t>nd</a:t>
            </a:r>
            <a:r>
              <a:rPr lang="fr-FR" dirty="0" smtClean="0"/>
              <a:t>Year </a:t>
            </a:r>
            <a:r>
              <a:rPr lang="fr-FR" dirty="0" err="1" smtClean="0"/>
              <a:t>Review</a:t>
            </a:r>
            <a:r>
              <a:rPr lang="fr-FR" dirty="0" smtClean="0"/>
              <a:t> 12</a:t>
            </a:r>
            <a:r>
              <a:rPr lang="fr-FR" baseline="30000" dirty="0" smtClean="0"/>
              <a:t>th</a:t>
            </a:r>
            <a:r>
              <a:rPr lang="fr-FR" dirty="0" smtClean="0"/>
              <a:t> May 2016</a:t>
            </a:r>
            <a:endParaRPr lang="en-US" dirty="0"/>
          </a:p>
        </p:txBody>
      </p:sp>
      <p:sp>
        <p:nvSpPr>
          <p:cNvPr id="4" name="Metin kutusu 3"/>
          <p:cNvSpPr txBox="1"/>
          <p:nvPr/>
        </p:nvSpPr>
        <p:spPr>
          <a:xfrm>
            <a:off x="1301000" y="2478087"/>
            <a:ext cx="5461880" cy="461665"/>
          </a:xfrm>
          <a:prstGeom prst="rect">
            <a:avLst/>
          </a:prstGeom>
          <a:noFill/>
        </p:spPr>
        <p:txBody>
          <a:bodyPr wrap="none" rtlCol="0">
            <a:spAutoFit/>
          </a:bodyPr>
          <a:lstStyle/>
          <a:p>
            <a:r>
              <a:rPr lang="tr-TR" sz="2400" b="1" dirty="0" smtClean="0">
                <a:solidFill>
                  <a:schemeClr val="bg1"/>
                </a:solidFill>
              </a:rPr>
              <a:t>WP-5  A</a:t>
            </a:r>
            <a:r>
              <a:rPr lang="tr-TR" b="1" dirty="0" smtClean="0">
                <a:solidFill>
                  <a:schemeClr val="bg1"/>
                </a:solidFill>
              </a:rPr>
              <a:t>UTOMATİC</a:t>
            </a:r>
            <a:r>
              <a:rPr lang="tr-TR" sz="2400" b="1" dirty="0" smtClean="0">
                <a:solidFill>
                  <a:schemeClr val="bg1"/>
                </a:solidFill>
              </a:rPr>
              <a:t> B</a:t>
            </a:r>
            <a:r>
              <a:rPr lang="tr-TR" b="1" dirty="0" smtClean="0">
                <a:solidFill>
                  <a:schemeClr val="bg1"/>
                </a:solidFill>
              </a:rPr>
              <a:t>ORDER</a:t>
            </a:r>
            <a:r>
              <a:rPr lang="tr-TR" sz="2400" b="1" dirty="0" smtClean="0">
                <a:solidFill>
                  <a:schemeClr val="bg1"/>
                </a:solidFill>
              </a:rPr>
              <a:t> C</a:t>
            </a:r>
            <a:r>
              <a:rPr lang="tr-TR" b="1" dirty="0" smtClean="0">
                <a:solidFill>
                  <a:schemeClr val="bg1"/>
                </a:solidFill>
              </a:rPr>
              <a:t>ONTROL</a:t>
            </a:r>
            <a:r>
              <a:rPr lang="tr-TR" sz="2400" b="1" dirty="0" smtClean="0">
                <a:solidFill>
                  <a:schemeClr val="bg1"/>
                </a:solidFill>
              </a:rPr>
              <a:t> F</a:t>
            </a:r>
            <a:r>
              <a:rPr lang="tr-TR" b="1" dirty="0" smtClean="0">
                <a:solidFill>
                  <a:schemeClr val="bg1"/>
                </a:solidFill>
              </a:rPr>
              <a:t>RONT</a:t>
            </a:r>
            <a:r>
              <a:rPr lang="tr-TR" sz="2400" b="1" dirty="0" smtClean="0">
                <a:solidFill>
                  <a:schemeClr val="bg1"/>
                </a:solidFill>
              </a:rPr>
              <a:t> E</a:t>
            </a:r>
            <a:r>
              <a:rPr lang="tr-TR" b="1" dirty="0" smtClean="0">
                <a:solidFill>
                  <a:schemeClr val="bg1"/>
                </a:solidFill>
              </a:rPr>
              <a:t>ND</a:t>
            </a:r>
            <a:endParaRPr lang="en-GB" b="1" dirty="0">
              <a:solidFill>
                <a:schemeClr val="bg1"/>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1rst </a:t>
            </a:r>
            <a:r>
              <a:rPr lang="fr-FR" dirty="0" err="1" smtClean="0"/>
              <a:t>Year</a:t>
            </a:r>
            <a:r>
              <a:rPr lang="fr-FR" dirty="0" smtClean="0"/>
              <a:t> Conclusions</a:t>
            </a:r>
            <a:endParaRPr lang="en-US" dirty="0"/>
          </a:p>
        </p:txBody>
      </p:sp>
      <p:sp>
        <p:nvSpPr>
          <p:cNvPr id="3" name="Espace réservé du contenu 2"/>
          <p:cNvSpPr>
            <a:spLocks noGrp="1"/>
          </p:cNvSpPr>
          <p:nvPr>
            <p:ph idx="1"/>
          </p:nvPr>
        </p:nvSpPr>
        <p:spPr/>
        <p:txBody>
          <a:bodyPr/>
          <a:lstStyle/>
          <a:p>
            <a:r>
              <a:rPr lang="en-US" dirty="0" smtClean="0"/>
              <a:t>At next review, focus the presentation on actual achievements and expected impact on the market </a:t>
            </a:r>
          </a:p>
          <a:p>
            <a:pPr lvl="1"/>
            <a:r>
              <a:rPr lang="fr-FR" dirty="0" smtClean="0"/>
              <a:t>&gt; </a:t>
            </a:r>
            <a:r>
              <a:rPr lang="fr-FR" dirty="0" err="1" smtClean="0"/>
              <a:t>dedicated</a:t>
            </a:r>
            <a:r>
              <a:rPr lang="fr-FR" dirty="0" smtClean="0"/>
              <a:t> </a:t>
            </a:r>
            <a:r>
              <a:rPr lang="fr-FR" dirty="0" err="1" smtClean="0"/>
              <a:t>slide</a:t>
            </a:r>
            <a:endParaRPr lang="en-US" dirty="0" smtClean="0"/>
          </a:p>
          <a:p>
            <a:r>
              <a:rPr lang="en-US" dirty="0" smtClean="0"/>
              <a:t>Strengthen the links with Turkey</a:t>
            </a:r>
          </a:p>
          <a:p>
            <a:pPr lvl="1"/>
            <a:r>
              <a:rPr lang="en-US" dirty="0" smtClean="0"/>
              <a:t>&gt; meeting in Istanbul</a:t>
            </a:r>
          </a:p>
          <a:p>
            <a:pPr lvl="1"/>
            <a:r>
              <a:rPr lang="en-US" dirty="0" smtClean="0"/>
              <a:t>&gt;WP3 ,WP4 WP5 most significant  </a:t>
            </a:r>
          </a:p>
          <a:p>
            <a:r>
              <a:rPr lang="en-US" dirty="0" smtClean="0"/>
              <a:t>Check other international initiatives (EU projects, US, etc.)</a:t>
            </a:r>
          </a:p>
          <a:p>
            <a:pPr lvl="1"/>
            <a:r>
              <a:rPr lang="en-US" dirty="0" smtClean="0"/>
              <a:t>Mention report 1</a:t>
            </a:r>
            <a:r>
              <a:rPr lang="en-US" baseline="30000" dirty="0" smtClean="0"/>
              <a:t>st</a:t>
            </a:r>
            <a:r>
              <a:rPr lang="en-US" dirty="0" smtClean="0"/>
              <a:t> semester US </a:t>
            </a:r>
            <a:r>
              <a:rPr lang="en-US" dirty="0" err="1" smtClean="0"/>
              <a:t>projet</a:t>
            </a:r>
            <a:endParaRPr lang="en-US" dirty="0" smtClean="0"/>
          </a:p>
          <a:p>
            <a:pPr lvl="1"/>
            <a:r>
              <a:rPr lang="en-US" dirty="0" err="1" smtClean="0"/>
              <a:t>Proline</a:t>
            </a:r>
            <a:r>
              <a:rPr lang="en-US" dirty="0" smtClean="0"/>
              <a:t> mentions several initiative in this </a:t>
            </a:r>
            <a:r>
              <a:rPr lang="en-US" dirty="0" err="1" smtClean="0"/>
              <a:t>slideware</a:t>
            </a:r>
            <a:r>
              <a:rPr lang="en-US" dirty="0" smtClean="0"/>
              <a:t>  </a:t>
            </a:r>
          </a:p>
          <a:p>
            <a:pPr lvl="1"/>
            <a:r>
              <a:rPr lang="fr-FR" dirty="0" smtClean="0"/>
              <a:t>EU Entry / Exit System</a:t>
            </a:r>
          </a:p>
          <a:p>
            <a:pPr lvl="1"/>
            <a:r>
              <a:rPr lang="fr-FR" dirty="0" smtClean="0"/>
              <a:t>ICAO TRIP (</a:t>
            </a:r>
            <a:r>
              <a:rPr lang="fr-FR" dirty="0" err="1" smtClean="0"/>
              <a:t>Gemalto</a:t>
            </a:r>
            <a:r>
              <a:rPr lang="fr-FR" dirty="0" smtClean="0"/>
              <a:t>, Morpho, </a:t>
            </a:r>
            <a:r>
              <a:rPr lang="fr-FR" dirty="0" err="1" smtClean="0"/>
              <a:t>Oberthur</a:t>
            </a:r>
            <a:endParaRPr lang="en-US" dirty="0" smtClean="0"/>
          </a:p>
          <a:p>
            <a:r>
              <a:rPr lang="en-US" dirty="0" smtClean="0"/>
              <a:t>Define performance KPIs on technical objectives (e.g. on biometry algorithms performance on real use-case scenarios – end-user oriented benchmark) </a:t>
            </a:r>
          </a:p>
          <a:p>
            <a:endParaRPr lang="en-US" dirty="0" smtClean="0"/>
          </a:p>
          <a:p>
            <a:pPr>
              <a:buNone/>
            </a:pPr>
            <a:endParaRPr lang="en-US" dirty="0" smtClean="0"/>
          </a:p>
          <a:p>
            <a:endParaRPr lang="en-US" dirty="0" smtClean="0"/>
          </a:p>
          <a:p>
            <a:endParaRPr lang="en-US" dirty="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Yuvarlatılmış Dikdörtgen 4"/>
          <p:cNvSpPr/>
          <p:nvPr/>
        </p:nvSpPr>
        <p:spPr>
          <a:xfrm>
            <a:off x="1259632" y="5349746"/>
            <a:ext cx="6912768" cy="124760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Unvan 1"/>
          <p:cNvSpPr>
            <a:spLocks noGrp="1"/>
          </p:cNvSpPr>
          <p:nvPr>
            <p:ph type="title"/>
          </p:nvPr>
        </p:nvSpPr>
        <p:spPr>
          <a:xfrm>
            <a:off x="468000" y="144000"/>
            <a:ext cx="6624280" cy="828000"/>
          </a:xfrm>
        </p:spPr>
        <p:txBody>
          <a:bodyPr/>
          <a:lstStyle/>
          <a:p>
            <a:r>
              <a:rPr lang="tr-TR" dirty="0" smtClean="0"/>
              <a:t>WP 5 </a:t>
            </a:r>
            <a:r>
              <a:rPr lang="tr-TR" dirty="0" err="1" smtClean="0"/>
              <a:t>Automatic</a:t>
            </a:r>
            <a:r>
              <a:rPr lang="tr-TR" dirty="0" smtClean="0"/>
              <a:t> </a:t>
            </a:r>
            <a:r>
              <a:rPr lang="tr-TR" dirty="0" err="1" smtClean="0"/>
              <a:t>Border</a:t>
            </a:r>
            <a:r>
              <a:rPr lang="tr-TR" dirty="0" smtClean="0"/>
              <a:t> Control Front </a:t>
            </a:r>
            <a:r>
              <a:rPr lang="tr-TR" dirty="0" err="1" smtClean="0"/>
              <a:t>End</a:t>
            </a:r>
            <a:r>
              <a:rPr lang="tr-TR" dirty="0" smtClean="0"/>
              <a:t> </a:t>
            </a:r>
            <a:endParaRPr lang="tr-TR" dirty="0"/>
          </a:p>
        </p:txBody>
      </p:sp>
      <p:sp>
        <p:nvSpPr>
          <p:cNvPr id="3" name="İçerik Yer Tutucusu 2"/>
          <p:cNvSpPr>
            <a:spLocks noGrp="1"/>
          </p:cNvSpPr>
          <p:nvPr>
            <p:ph idx="1"/>
          </p:nvPr>
        </p:nvSpPr>
        <p:spPr>
          <a:xfrm>
            <a:off x="899592" y="1196752"/>
            <a:ext cx="7723747" cy="5040000"/>
          </a:xfrm>
        </p:spPr>
        <p:txBody>
          <a:bodyPr/>
          <a:lstStyle/>
          <a:p>
            <a:pPr marL="0" indent="0">
              <a:buNone/>
            </a:pPr>
            <a:r>
              <a:rPr lang="en-US" b="1" dirty="0" smtClean="0"/>
              <a:t>Aim of Automatic Border Control System</a:t>
            </a:r>
          </a:p>
          <a:p>
            <a:r>
              <a:rPr lang="en-GB" dirty="0" smtClean="0"/>
              <a:t>Fast</a:t>
            </a:r>
            <a:r>
              <a:rPr lang="tr-TR" dirty="0" smtClean="0"/>
              <a:t> </a:t>
            </a:r>
            <a:r>
              <a:rPr lang="en-GB" dirty="0" smtClean="0"/>
              <a:t>and</a:t>
            </a:r>
            <a:r>
              <a:rPr lang="tr-TR" dirty="0" smtClean="0"/>
              <a:t> </a:t>
            </a:r>
            <a:r>
              <a:rPr lang="en-US" dirty="0" smtClean="0"/>
              <a:t>Secure Border Control System</a:t>
            </a:r>
          </a:p>
          <a:p>
            <a:r>
              <a:rPr lang="en-US" dirty="0" smtClean="0"/>
              <a:t>Smart Card &amp; NFC Technology</a:t>
            </a:r>
          </a:p>
          <a:p>
            <a:r>
              <a:rPr lang="en-US" dirty="0" smtClean="0"/>
              <a:t>Multi Model Biometry</a:t>
            </a:r>
          </a:p>
          <a:p>
            <a:r>
              <a:rPr lang="en-US" dirty="0" smtClean="0"/>
              <a:t>Make up Detection</a:t>
            </a:r>
          </a:p>
          <a:p>
            <a:r>
              <a:rPr lang="en-US" dirty="0" smtClean="0"/>
              <a:t>Multi Model Fusion Framework – Face, Fingerprint, Finger vein and Iris</a:t>
            </a:r>
          </a:p>
          <a:p>
            <a:r>
              <a:rPr lang="en-US" dirty="0" smtClean="0"/>
              <a:t>Test Environments</a:t>
            </a:r>
          </a:p>
          <a:p>
            <a:r>
              <a:rPr lang="en-US" dirty="0" smtClean="0"/>
              <a:t>Generic Biometric Data</a:t>
            </a:r>
          </a:p>
          <a:p>
            <a:r>
              <a:rPr lang="en-US" dirty="0" smtClean="0"/>
              <a:t>High Secure Algorithms and solutions</a:t>
            </a:r>
          </a:p>
          <a:p>
            <a:endParaRPr lang="en-GB" dirty="0"/>
          </a:p>
        </p:txBody>
      </p:sp>
      <p:pic>
        <p:nvPicPr>
          <p:cNvPr id="4" name="Resim 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619672" y="5433630"/>
            <a:ext cx="1129896" cy="107983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Resim 5"/>
          <p:cNvPicPr>
            <a:picLocks noChangeAspect="1"/>
          </p:cNvPicPr>
          <p:nvPr/>
        </p:nvPicPr>
        <p:blipFill>
          <a:blip r:embed="rId4" cstate="print"/>
          <a:stretch>
            <a:fillRect/>
          </a:stretch>
        </p:blipFill>
        <p:spPr>
          <a:xfrm>
            <a:off x="4018170" y="5424989"/>
            <a:ext cx="1130807" cy="108847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Resim 6"/>
          <p:cNvPicPr/>
          <p:nvPr/>
        </p:nvPicPr>
        <p:blipFill>
          <a:blip r:embed="rId5" cstate="print">
            <a:extLst>
              <a:ext uri="{28A0092B-C50C-407E-A947-70E740481C1C}">
                <a14:useLocalDpi xmlns:a14="http://schemas.microsoft.com/office/drawing/2010/main" xmlns="" val="0"/>
              </a:ext>
            </a:extLst>
          </a:blip>
          <a:stretch>
            <a:fillRect/>
          </a:stretch>
        </p:blipFill>
        <p:spPr>
          <a:xfrm>
            <a:off x="2843809" y="5433630"/>
            <a:ext cx="1080120" cy="107983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Resim 7"/>
          <p:cNvPicPr/>
          <p:nvPr/>
        </p:nvPicPr>
        <p:blipFill rotWithShape="1">
          <a:blip r:embed="rId6" cstate="print">
            <a:extLst>
              <a:ext uri="{28A0092B-C50C-407E-A947-70E740481C1C}">
                <a14:useLocalDpi xmlns:a14="http://schemas.microsoft.com/office/drawing/2010/main" xmlns="" val="0"/>
              </a:ext>
            </a:extLst>
          </a:blip>
          <a:srcRect l="38213" t="27848" r="24165" b="14099"/>
          <a:stretch/>
        </p:blipFill>
        <p:spPr bwMode="auto">
          <a:xfrm>
            <a:off x="5270070" y="5424989"/>
            <a:ext cx="958114" cy="108847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53640926-AAD7-44D8-BBD7-CCE9431645EC}">
              <a14:shadowObscured xmlns:a14="http://schemas.microsoft.com/office/drawing/2010/main" xmlns=""/>
            </a:ext>
          </a:extLst>
        </p:spPr>
      </p:pic>
      <p:pic>
        <p:nvPicPr>
          <p:cNvPr id="10" name="Resim 9"/>
          <p:cNvPicPr>
            <a:picLocks noChangeAspect="1"/>
          </p:cNvPicPr>
          <p:nvPr/>
        </p:nvPicPr>
        <p:blipFill rotWithShape="1">
          <a:blip r:embed="rId7" cstate="print">
            <a:extLst>
              <a:ext uri="{28A0092B-C50C-407E-A947-70E740481C1C}">
                <a14:useLocalDpi xmlns:a14="http://schemas.microsoft.com/office/drawing/2010/main" xmlns="" val="0"/>
              </a:ext>
            </a:extLst>
          </a:blip>
          <a:srcRect l="-507" r="50197"/>
          <a:stretch/>
        </p:blipFill>
        <p:spPr>
          <a:xfrm>
            <a:off x="6349277" y="5477539"/>
            <a:ext cx="1463083" cy="1002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xmlns="" val="146663284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t>WP5 – Time </a:t>
            </a:r>
            <a:r>
              <a:rPr lang="tr-TR" dirty="0" err="1" smtClean="0"/>
              <a:t>Line</a:t>
            </a:r>
            <a:r>
              <a:rPr lang="tr-TR" dirty="0" smtClean="0"/>
              <a:t> </a:t>
            </a:r>
            <a:endParaRPr lang="tr-TR" dirty="0"/>
          </a:p>
        </p:txBody>
      </p:sp>
      <p:graphicFrame>
        <p:nvGraphicFramePr>
          <p:cNvPr id="7" name="Tablo 6"/>
          <p:cNvGraphicFramePr>
            <a:graphicFrameLocks noGrp="1"/>
          </p:cNvGraphicFramePr>
          <p:nvPr>
            <p:extLst>
              <p:ext uri="{D42A27DB-BD31-4B8C-83A1-F6EECF244321}">
                <p14:modId xmlns:p14="http://schemas.microsoft.com/office/powerpoint/2010/main" xmlns="" val="1674222702"/>
              </p:ext>
            </p:extLst>
          </p:nvPr>
        </p:nvGraphicFramePr>
        <p:xfrm>
          <a:off x="611565" y="1268760"/>
          <a:ext cx="7829702" cy="5103450"/>
        </p:xfrm>
        <a:graphic>
          <a:graphicData uri="http://schemas.openxmlformats.org/drawingml/2006/table">
            <a:tbl>
              <a:tblPr/>
              <a:tblGrid>
                <a:gridCol w="218219">
                  <a:extLst>
                    <a:ext uri="{9D8B030D-6E8A-4147-A177-3AD203B41FA5}">
                      <a16:colId xmlns:a16="http://schemas.microsoft.com/office/drawing/2014/main" xmlns="" val="2607805662"/>
                    </a:ext>
                  </a:extLst>
                </a:gridCol>
                <a:gridCol w="322965">
                  <a:extLst>
                    <a:ext uri="{9D8B030D-6E8A-4147-A177-3AD203B41FA5}">
                      <a16:colId xmlns:a16="http://schemas.microsoft.com/office/drawing/2014/main" xmlns="" val="600296856"/>
                    </a:ext>
                  </a:extLst>
                </a:gridCol>
                <a:gridCol w="2391683">
                  <a:extLst>
                    <a:ext uri="{9D8B030D-6E8A-4147-A177-3AD203B41FA5}">
                      <a16:colId xmlns:a16="http://schemas.microsoft.com/office/drawing/2014/main" xmlns="" val="3994299311"/>
                    </a:ext>
                  </a:extLst>
                </a:gridCol>
                <a:gridCol w="689573">
                  <a:extLst>
                    <a:ext uri="{9D8B030D-6E8A-4147-A177-3AD203B41FA5}">
                      <a16:colId xmlns:a16="http://schemas.microsoft.com/office/drawing/2014/main" xmlns="" val="2029985147"/>
                    </a:ext>
                  </a:extLst>
                </a:gridCol>
                <a:gridCol w="61101">
                  <a:extLst>
                    <a:ext uri="{9D8B030D-6E8A-4147-A177-3AD203B41FA5}">
                      <a16:colId xmlns:a16="http://schemas.microsoft.com/office/drawing/2014/main" xmlns="" val="3137835818"/>
                    </a:ext>
                  </a:extLst>
                </a:gridCol>
                <a:gridCol w="218219">
                  <a:extLst>
                    <a:ext uri="{9D8B030D-6E8A-4147-A177-3AD203B41FA5}">
                      <a16:colId xmlns:a16="http://schemas.microsoft.com/office/drawing/2014/main" xmlns="" val="2356225250"/>
                    </a:ext>
                  </a:extLst>
                </a:gridCol>
                <a:gridCol w="218219">
                  <a:extLst>
                    <a:ext uri="{9D8B030D-6E8A-4147-A177-3AD203B41FA5}">
                      <a16:colId xmlns:a16="http://schemas.microsoft.com/office/drawing/2014/main" xmlns="" val="2874738950"/>
                    </a:ext>
                  </a:extLst>
                </a:gridCol>
                <a:gridCol w="218219">
                  <a:extLst>
                    <a:ext uri="{9D8B030D-6E8A-4147-A177-3AD203B41FA5}">
                      <a16:colId xmlns:a16="http://schemas.microsoft.com/office/drawing/2014/main" xmlns="" val="3245551174"/>
                    </a:ext>
                  </a:extLst>
                </a:gridCol>
                <a:gridCol w="218219">
                  <a:extLst>
                    <a:ext uri="{9D8B030D-6E8A-4147-A177-3AD203B41FA5}">
                      <a16:colId xmlns:a16="http://schemas.microsoft.com/office/drawing/2014/main" xmlns="" val="242100388"/>
                    </a:ext>
                  </a:extLst>
                </a:gridCol>
                <a:gridCol w="218219">
                  <a:extLst>
                    <a:ext uri="{9D8B030D-6E8A-4147-A177-3AD203B41FA5}">
                      <a16:colId xmlns:a16="http://schemas.microsoft.com/office/drawing/2014/main" xmlns="" val="3689634720"/>
                    </a:ext>
                  </a:extLst>
                </a:gridCol>
                <a:gridCol w="218219">
                  <a:extLst>
                    <a:ext uri="{9D8B030D-6E8A-4147-A177-3AD203B41FA5}">
                      <a16:colId xmlns:a16="http://schemas.microsoft.com/office/drawing/2014/main" xmlns="" val="1954248032"/>
                    </a:ext>
                  </a:extLst>
                </a:gridCol>
                <a:gridCol w="218219">
                  <a:extLst>
                    <a:ext uri="{9D8B030D-6E8A-4147-A177-3AD203B41FA5}">
                      <a16:colId xmlns:a16="http://schemas.microsoft.com/office/drawing/2014/main" xmlns="" val="3681125829"/>
                    </a:ext>
                  </a:extLst>
                </a:gridCol>
                <a:gridCol w="218219">
                  <a:extLst>
                    <a:ext uri="{9D8B030D-6E8A-4147-A177-3AD203B41FA5}">
                      <a16:colId xmlns:a16="http://schemas.microsoft.com/office/drawing/2014/main" xmlns="" val="2731616451"/>
                    </a:ext>
                  </a:extLst>
                </a:gridCol>
                <a:gridCol w="218219">
                  <a:extLst>
                    <a:ext uri="{9D8B030D-6E8A-4147-A177-3AD203B41FA5}">
                      <a16:colId xmlns:a16="http://schemas.microsoft.com/office/drawing/2014/main" xmlns="" val="188388278"/>
                    </a:ext>
                  </a:extLst>
                </a:gridCol>
                <a:gridCol w="218219">
                  <a:extLst>
                    <a:ext uri="{9D8B030D-6E8A-4147-A177-3AD203B41FA5}">
                      <a16:colId xmlns:a16="http://schemas.microsoft.com/office/drawing/2014/main" xmlns="" val="221371432"/>
                    </a:ext>
                  </a:extLst>
                </a:gridCol>
                <a:gridCol w="218219">
                  <a:extLst>
                    <a:ext uri="{9D8B030D-6E8A-4147-A177-3AD203B41FA5}">
                      <a16:colId xmlns:a16="http://schemas.microsoft.com/office/drawing/2014/main" xmlns="" val="1126768219"/>
                    </a:ext>
                  </a:extLst>
                </a:gridCol>
                <a:gridCol w="218219">
                  <a:extLst>
                    <a:ext uri="{9D8B030D-6E8A-4147-A177-3AD203B41FA5}">
                      <a16:colId xmlns:a16="http://schemas.microsoft.com/office/drawing/2014/main" xmlns="" val="440868020"/>
                    </a:ext>
                  </a:extLst>
                </a:gridCol>
                <a:gridCol w="218219">
                  <a:extLst>
                    <a:ext uri="{9D8B030D-6E8A-4147-A177-3AD203B41FA5}">
                      <a16:colId xmlns:a16="http://schemas.microsoft.com/office/drawing/2014/main" xmlns="" val="836875249"/>
                    </a:ext>
                  </a:extLst>
                </a:gridCol>
                <a:gridCol w="218219">
                  <a:extLst>
                    <a:ext uri="{9D8B030D-6E8A-4147-A177-3AD203B41FA5}">
                      <a16:colId xmlns:a16="http://schemas.microsoft.com/office/drawing/2014/main" xmlns="" val="2165199297"/>
                    </a:ext>
                  </a:extLst>
                </a:gridCol>
                <a:gridCol w="218219">
                  <a:extLst>
                    <a:ext uri="{9D8B030D-6E8A-4147-A177-3AD203B41FA5}">
                      <a16:colId xmlns:a16="http://schemas.microsoft.com/office/drawing/2014/main" xmlns="" val="1545318053"/>
                    </a:ext>
                  </a:extLst>
                </a:gridCol>
                <a:gridCol w="218219">
                  <a:extLst>
                    <a:ext uri="{9D8B030D-6E8A-4147-A177-3AD203B41FA5}">
                      <a16:colId xmlns:a16="http://schemas.microsoft.com/office/drawing/2014/main" xmlns="" val="2627187935"/>
                    </a:ext>
                  </a:extLst>
                </a:gridCol>
                <a:gridCol w="218219">
                  <a:extLst>
                    <a:ext uri="{9D8B030D-6E8A-4147-A177-3AD203B41FA5}">
                      <a16:colId xmlns:a16="http://schemas.microsoft.com/office/drawing/2014/main" xmlns="" val="441604121"/>
                    </a:ext>
                  </a:extLst>
                </a:gridCol>
                <a:gridCol w="218219">
                  <a:extLst>
                    <a:ext uri="{9D8B030D-6E8A-4147-A177-3AD203B41FA5}">
                      <a16:colId xmlns:a16="http://schemas.microsoft.com/office/drawing/2014/main" xmlns="" val="226269058"/>
                    </a:ext>
                  </a:extLst>
                </a:gridCol>
                <a:gridCol w="218219">
                  <a:extLst>
                    <a:ext uri="{9D8B030D-6E8A-4147-A177-3AD203B41FA5}">
                      <a16:colId xmlns:a16="http://schemas.microsoft.com/office/drawing/2014/main" xmlns="" val="1726645999"/>
                    </a:ext>
                  </a:extLst>
                </a:gridCol>
              </a:tblGrid>
              <a:tr h="170115">
                <a:tc gridSpan="6">
                  <a:txBody>
                    <a:bodyPr/>
                    <a:lstStyle/>
                    <a:p>
                      <a:pPr algn="ctr" fontAlgn="ctr"/>
                      <a:r>
                        <a:rPr lang="en-GB" sz="1000" b="1" i="0" u="none" strike="noStrike">
                          <a:solidFill>
                            <a:srgbClr val="000000"/>
                          </a:solidFill>
                          <a:effectLst/>
                          <a:latin typeface="Calibri" panose="020F0502020204030204" pitchFamily="34" charset="0"/>
                        </a:rPr>
                        <a:t>IDEA4SWIFT WP5 - AUTOMATIC BORDER CONTROL PLATFORM</a:t>
                      </a:r>
                    </a:p>
                  </a:txBody>
                  <a:tcPr marL="8401" marR="8401" marT="84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gridSpan="9">
                  <a:txBody>
                    <a:bodyPr/>
                    <a:lstStyle/>
                    <a:p>
                      <a:pPr algn="ctr" fontAlgn="b"/>
                      <a:r>
                        <a:rPr lang="en-GB" sz="1000" b="1" i="0" u="none" strike="noStrike">
                          <a:solidFill>
                            <a:srgbClr val="000000"/>
                          </a:solidFill>
                          <a:effectLst/>
                          <a:latin typeface="Calibri" panose="020F0502020204030204" pitchFamily="34" charset="0"/>
                        </a:rPr>
                        <a:t>2015</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gridSpan="9">
                  <a:txBody>
                    <a:bodyPr/>
                    <a:lstStyle/>
                    <a:p>
                      <a:pPr algn="ctr" fontAlgn="b"/>
                      <a:r>
                        <a:rPr lang="en-GB" sz="1000" b="1" i="0" u="none" strike="noStrike">
                          <a:solidFill>
                            <a:srgbClr val="000000"/>
                          </a:solidFill>
                          <a:effectLst/>
                          <a:latin typeface="Calibri" panose="020F0502020204030204" pitchFamily="34" charset="0"/>
                        </a:rPr>
                        <a:t>2016</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BD97"/>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xmlns="" val="2566964577"/>
                  </a:ext>
                </a:extLst>
              </a:tr>
              <a:tr h="170115">
                <a:tc>
                  <a:txBody>
                    <a:bodyPr/>
                    <a:lstStyle/>
                    <a:p>
                      <a:pPr algn="ctr" fontAlgn="ctr"/>
                      <a:r>
                        <a:rPr lang="en-GB" sz="1000" b="1" i="0" u="none" strike="noStrike">
                          <a:solidFill>
                            <a:srgbClr val="000000"/>
                          </a:solidFill>
                          <a:effectLst/>
                          <a:latin typeface="Calibri" panose="020F0502020204030204" pitchFamily="34" charset="0"/>
                        </a:rPr>
                        <a:t>No</a:t>
                      </a:r>
                    </a:p>
                  </a:txBody>
                  <a:tcPr marL="8401" marR="8401" marT="84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a:txBody>
                    <a:bodyPr/>
                    <a:lstStyle/>
                    <a:p>
                      <a:pPr algn="ctr" fontAlgn="ctr"/>
                      <a:r>
                        <a:rPr lang="en-GB" sz="1000" b="1" i="0" u="none" strike="noStrike">
                          <a:solidFill>
                            <a:srgbClr val="000000"/>
                          </a:solidFill>
                          <a:effectLst/>
                          <a:latin typeface="Calibri" panose="020F0502020204030204" pitchFamily="34" charset="0"/>
                        </a:rPr>
                        <a:t>WBS</a:t>
                      </a:r>
                    </a:p>
                  </a:txBody>
                  <a:tcPr marL="8401" marR="8401" marT="84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a:txBody>
                    <a:bodyPr/>
                    <a:lstStyle/>
                    <a:p>
                      <a:pPr algn="l" fontAlgn="t"/>
                      <a:r>
                        <a:rPr lang="en-GB" sz="1000" b="1" i="0" u="none" strike="noStrike">
                          <a:solidFill>
                            <a:srgbClr val="000000"/>
                          </a:solidFill>
                          <a:effectLst/>
                          <a:latin typeface="Calibri" panose="020F0502020204030204" pitchFamily="34" charset="0"/>
                        </a:rPr>
                        <a:t>Milestones</a:t>
                      </a:r>
                    </a:p>
                  </a:txBody>
                  <a:tcPr marL="8401" marR="8401" marT="840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a:txBody>
                    <a:bodyPr/>
                    <a:lstStyle/>
                    <a:p>
                      <a:pPr algn="ctr" fontAlgn="ctr"/>
                      <a:r>
                        <a:rPr lang="en-GB" sz="1000" b="1" i="0" u="none" strike="noStrike">
                          <a:solidFill>
                            <a:srgbClr val="000000"/>
                          </a:solidFill>
                          <a:effectLst/>
                          <a:latin typeface="Calibri" panose="020F0502020204030204" pitchFamily="34" charset="0"/>
                        </a:rPr>
                        <a:t>Source</a:t>
                      </a:r>
                    </a:p>
                  </a:txBody>
                  <a:tcPr marL="8401" marR="8401" marT="8401"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a:txBody>
                    <a:bodyPr/>
                    <a:lstStyle/>
                    <a:p>
                      <a:pPr algn="ctr" fontAlgn="ctr"/>
                      <a:r>
                        <a:rPr lang="en-GB" sz="1000" b="1" i="0" u="none" strike="noStrike">
                          <a:solidFill>
                            <a:srgbClr val="000000"/>
                          </a:solidFill>
                          <a:effectLst/>
                          <a:latin typeface="Calibri" panose="020F0502020204030204" pitchFamily="34" charset="0"/>
                        </a:rPr>
                        <a:t> </a:t>
                      </a:r>
                    </a:p>
                  </a:txBody>
                  <a:tcPr marL="8401" marR="8401" marT="8401" marB="0" anchor="ctr">
                    <a:lnL>
                      <a:noFill/>
                    </a:lnL>
                    <a:lnR>
                      <a:noFill/>
                    </a:lnR>
                    <a:lnT w="6350" cap="flat" cmpd="sng" algn="ctr">
                      <a:solidFill>
                        <a:srgbClr val="000000"/>
                      </a:solidFill>
                      <a:prstDash val="solid"/>
                      <a:round/>
                      <a:headEnd type="none" w="med" len="med"/>
                      <a:tailEnd type="none" w="med" len="med"/>
                    </a:lnT>
                    <a:lnB>
                      <a:noFill/>
                    </a:lnB>
                    <a:solidFill>
                      <a:srgbClr val="DDD9C4"/>
                    </a:solidFill>
                  </a:tcPr>
                </a:tc>
                <a:tc>
                  <a:txBody>
                    <a:bodyPr/>
                    <a:lstStyle/>
                    <a:p>
                      <a:pPr algn="ctr" fontAlgn="ctr"/>
                      <a:r>
                        <a:rPr lang="en-GB" sz="1000" b="1" i="0" u="none" strike="noStrike">
                          <a:solidFill>
                            <a:srgbClr val="000000"/>
                          </a:solidFill>
                          <a:effectLst/>
                          <a:latin typeface="Calibri" panose="020F0502020204030204" pitchFamily="34" charset="0"/>
                        </a:rPr>
                        <a:t>T</a:t>
                      </a:r>
                    </a:p>
                  </a:txBody>
                  <a:tcPr marL="8401" marR="8401" marT="8401"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a:txBody>
                    <a:bodyPr/>
                    <a:lstStyle/>
                    <a:p>
                      <a:pPr algn="ctr" fontAlgn="ctr"/>
                      <a:r>
                        <a:rPr lang="en-GB" sz="1000" b="1" i="0" u="none" strike="noStrike">
                          <a:solidFill>
                            <a:srgbClr val="000000"/>
                          </a:solidFill>
                          <a:effectLst/>
                          <a:latin typeface="Calibri" panose="020F0502020204030204" pitchFamily="34" charset="0"/>
                        </a:rPr>
                        <a:t>4</a:t>
                      </a:r>
                    </a:p>
                  </a:txBody>
                  <a:tcPr marL="8401" marR="8401" marT="84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a:txBody>
                    <a:bodyPr/>
                    <a:lstStyle/>
                    <a:p>
                      <a:pPr algn="ctr" fontAlgn="ctr"/>
                      <a:r>
                        <a:rPr lang="en-GB" sz="1000" b="1" i="0" u="none" strike="noStrike">
                          <a:solidFill>
                            <a:srgbClr val="000000"/>
                          </a:solidFill>
                          <a:effectLst/>
                          <a:latin typeface="Calibri" panose="020F0502020204030204" pitchFamily="34" charset="0"/>
                        </a:rPr>
                        <a:t>5</a:t>
                      </a:r>
                    </a:p>
                  </a:txBody>
                  <a:tcPr marL="8401" marR="8401" marT="84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a:txBody>
                    <a:bodyPr/>
                    <a:lstStyle/>
                    <a:p>
                      <a:pPr algn="ctr" fontAlgn="ctr"/>
                      <a:r>
                        <a:rPr lang="en-GB" sz="1000" b="1" i="0" u="none" strike="noStrike">
                          <a:solidFill>
                            <a:srgbClr val="000000"/>
                          </a:solidFill>
                          <a:effectLst/>
                          <a:latin typeface="Calibri" panose="020F0502020204030204" pitchFamily="34" charset="0"/>
                        </a:rPr>
                        <a:t>6</a:t>
                      </a:r>
                    </a:p>
                  </a:txBody>
                  <a:tcPr marL="8401" marR="8401" marT="84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a:txBody>
                    <a:bodyPr/>
                    <a:lstStyle/>
                    <a:p>
                      <a:pPr algn="ctr" fontAlgn="ctr"/>
                      <a:r>
                        <a:rPr lang="en-GB" sz="1000" b="1" i="0" u="none" strike="noStrike">
                          <a:solidFill>
                            <a:srgbClr val="000000"/>
                          </a:solidFill>
                          <a:effectLst/>
                          <a:latin typeface="Calibri" panose="020F0502020204030204" pitchFamily="34" charset="0"/>
                        </a:rPr>
                        <a:t>7</a:t>
                      </a:r>
                    </a:p>
                  </a:txBody>
                  <a:tcPr marL="8401" marR="8401" marT="84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a:txBody>
                    <a:bodyPr/>
                    <a:lstStyle/>
                    <a:p>
                      <a:pPr algn="ctr" fontAlgn="ctr"/>
                      <a:r>
                        <a:rPr lang="en-GB" sz="1000" b="1" i="0" u="none" strike="noStrike">
                          <a:solidFill>
                            <a:srgbClr val="000000"/>
                          </a:solidFill>
                          <a:effectLst/>
                          <a:latin typeface="Calibri" panose="020F0502020204030204" pitchFamily="34" charset="0"/>
                        </a:rPr>
                        <a:t>8</a:t>
                      </a:r>
                    </a:p>
                  </a:txBody>
                  <a:tcPr marL="8401" marR="8401" marT="84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a:txBody>
                    <a:bodyPr/>
                    <a:lstStyle/>
                    <a:p>
                      <a:pPr algn="ctr" fontAlgn="ctr"/>
                      <a:r>
                        <a:rPr lang="en-GB" sz="1000" b="1" i="0" u="none" strike="noStrike">
                          <a:solidFill>
                            <a:srgbClr val="000000"/>
                          </a:solidFill>
                          <a:effectLst/>
                          <a:latin typeface="Calibri" panose="020F0502020204030204" pitchFamily="34" charset="0"/>
                        </a:rPr>
                        <a:t>9</a:t>
                      </a:r>
                    </a:p>
                  </a:txBody>
                  <a:tcPr marL="8401" marR="8401" marT="84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a:txBody>
                    <a:bodyPr/>
                    <a:lstStyle/>
                    <a:p>
                      <a:pPr algn="ctr" fontAlgn="ctr"/>
                      <a:r>
                        <a:rPr lang="en-GB" sz="1000" b="1" i="0" u="none" strike="noStrike">
                          <a:solidFill>
                            <a:srgbClr val="000000"/>
                          </a:solidFill>
                          <a:effectLst/>
                          <a:latin typeface="Calibri" panose="020F0502020204030204" pitchFamily="34" charset="0"/>
                        </a:rPr>
                        <a:t>10</a:t>
                      </a:r>
                    </a:p>
                  </a:txBody>
                  <a:tcPr marL="8401" marR="8401" marT="84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a:txBody>
                    <a:bodyPr/>
                    <a:lstStyle/>
                    <a:p>
                      <a:pPr algn="ctr" fontAlgn="ctr"/>
                      <a:r>
                        <a:rPr lang="en-GB" sz="1000" b="1" i="0" u="none" strike="noStrike">
                          <a:solidFill>
                            <a:srgbClr val="000000"/>
                          </a:solidFill>
                          <a:effectLst/>
                          <a:latin typeface="Calibri" panose="020F0502020204030204" pitchFamily="34" charset="0"/>
                        </a:rPr>
                        <a:t>11</a:t>
                      </a:r>
                    </a:p>
                  </a:txBody>
                  <a:tcPr marL="8401" marR="8401" marT="84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a:txBody>
                    <a:bodyPr/>
                    <a:lstStyle/>
                    <a:p>
                      <a:pPr algn="ctr" fontAlgn="ctr"/>
                      <a:r>
                        <a:rPr lang="en-GB" sz="1000" b="1" i="0" u="none" strike="noStrike">
                          <a:solidFill>
                            <a:srgbClr val="000000"/>
                          </a:solidFill>
                          <a:effectLst/>
                          <a:latin typeface="Calibri" panose="020F0502020204030204" pitchFamily="34" charset="0"/>
                        </a:rPr>
                        <a:t>12</a:t>
                      </a:r>
                    </a:p>
                  </a:txBody>
                  <a:tcPr marL="8401" marR="8401" marT="84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a:txBody>
                    <a:bodyPr/>
                    <a:lstStyle/>
                    <a:p>
                      <a:pPr algn="ctr" fontAlgn="ctr"/>
                      <a:r>
                        <a:rPr lang="en-GB" sz="1000" b="1" i="0" u="none" strike="noStrike">
                          <a:solidFill>
                            <a:srgbClr val="000000"/>
                          </a:solidFill>
                          <a:effectLst/>
                          <a:latin typeface="Calibri" panose="020F0502020204030204" pitchFamily="34" charset="0"/>
                        </a:rPr>
                        <a:t>1</a:t>
                      </a:r>
                    </a:p>
                  </a:txBody>
                  <a:tcPr marL="8401" marR="8401" marT="84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a:txBody>
                    <a:bodyPr/>
                    <a:lstStyle/>
                    <a:p>
                      <a:pPr algn="ctr" fontAlgn="ctr"/>
                      <a:r>
                        <a:rPr lang="en-GB" sz="1000" b="1" i="0" u="none" strike="noStrike">
                          <a:solidFill>
                            <a:srgbClr val="000000"/>
                          </a:solidFill>
                          <a:effectLst/>
                          <a:latin typeface="Calibri" panose="020F0502020204030204" pitchFamily="34" charset="0"/>
                        </a:rPr>
                        <a:t>2</a:t>
                      </a:r>
                    </a:p>
                  </a:txBody>
                  <a:tcPr marL="8401" marR="8401" marT="84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a:txBody>
                    <a:bodyPr/>
                    <a:lstStyle/>
                    <a:p>
                      <a:pPr algn="ctr" fontAlgn="ctr"/>
                      <a:r>
                        <a:rPr lang="en-GB" sz="1000" b="1" i="0" u="none" strike="noStrike">
                          <a:solidFill>
                            <a:srgbClr val="000000"/>
                          </a:solidFill>
                          <a:effectLst/>
                          <a:latin typeface="Calibri" panose="020F0502020204030204" pitchFamily="34" charset="0"/>
                        </a:rPr>
                        <a:t>3</a:t>
                      </a:r>
                    </a:p>
                  </a:txBody>
                  <a:tcPr marL="8401" marR="8401" marT="84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a:txBody>
                    <a:bodyPr/>
                    <a:lstStyle/>
                    <a:p>
                      <a:pPr algn="ctr" fontAlgn="ctr"/>
                      <a:r>
                        <a:rPr lang="en-GB" sz="1000" b="1" i="0" u="none" strike="noStrike">
                          <a:solidFill>
                            <a:srgbClr val="000000"/>
                          </a:solidFill>
                          <a:effectLst/>
                          <a:latin typeface="Calibri" panose="020F0502020204030204" pitchFamily="34" charset="0"/>
                        </a:rPr>
                        <a:t>4</a:t>
                      </a:r>
                    </a:p>
                  </a:txBody>
                  <a:tcPr marL="8401" marR="8401" marT="84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a:txBody>
                    <a:bodyPr/>
                    <a:lstStyle/>
                    <a:p>
                      <a:pPr algn="ctr" fontAlgn="ctr"/>
                      <a:r>
                        <a:rPr lang="en-GB" sz="1000" b="1" i="0" u="none" strike="noStrike">
                          <a:solidFill>
                            <a:srgbClr val="000000"/>
                          </a:solidFill>
                          <a:effectLst/>
                          <a:latin typeface="Calibri" panose="020F0502020204030204" pitchFamily="34" charset="0"/>
                        </a:rPr>
                        <a:t>5</a:t>
                      </a:r>
                    </a:p>
                  </a:txBody>
                  <a:tcPr marL="8401" marR="8401" marT="84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a:txBody>
                    <a:bodyPr/>
                    <a:lstStyle/>
                    <a:p>
                      <a:pPr algn="ctr" fontAlgn="ctr"/>
                      <a:r>
                        <a:rPr lang="en-GB" sz="1000" b="1" i="0" u="none" strike="noStrike">
                          <a:solidFill>
                            <a:srgbClr val="000000"/>
                          </a:solidFill>
                          <a:effectLst/>
                          <a:latin typeface="Calibri" panose="020F0502020204030204" pitchFamily="34" charset="0"/>
                        </a:rPr>
                        <a:t>6</a:t>
                      </a:r>
                    </a:p>
                  </a:txBody>
                  <a:tcPr marL="8401" marR="8401" marT="84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a:txBody>
                    <a:bodyPr/>
                    <a:lstStyle/>
                    <a:p>
                      <a:pPr algn="ctr" fontAlgn="ctr"/>
                      <a:r>
                        <a:rPr lang="en-GB" sz="1000" b="1" i="0" u="none" strike="noStrike">
                          <a:solidFill>
                            <a:srgbClr val="000000"/>
                          </a:solidFill>
                          <a:effectLst/>
                          <a:latin typeface="Calibri" panose="020F0502020204030204" pitchFamily="34" charset="0"/>
                        </a:rPr>
                        <a:t>7</a:t>
                      </a:r>
                    </a:p>
                  </a:txBody>
                  <a:tcPr marL="8401" marR="8401" marT="84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a:txBody>
                    <a:bodyPr/>
                    <a:lstStyle/>
                    <a:p>
                      <a:pPr algn="ctr" fontAlgn="ctr"/>
                      <a:r>
                        <a:rPr lang="en-GB" sz="1000" b="1" i="0" u="none" strike="noStrike">
                          <a:solidFill>
                            <a:srgbClr val="000000"/>
                          </a:solidFill>
                          <a:effectLst/>
                          <a:latin typeface="Calibri" panose="020F0502020204030204" pitchFamily="34" charset="0"/>
                        </a:rPr>
                        <a:t>8</a:t>
                      </a:r>
                    </a:p>
                  </a:txBody>
                  <a:tcPr marL="8401" marR="8401" marT="84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a:txBody>
                    <a:bodyPr/>
                    <a:lstStyle/>
                    <a:p>
                      <a:pPr algn="ctr" fontAlgn="ctr"/>
                      <a:r>
                        <a:rPr lang="en-GB" sz="1000" b="1" i="0" u="none" strike="noStrike">
                          <a:solidFill>
                            <a:srgbClr val="000000"/>
                          </a:solidFill>
                          <a:effectLst/>
                          <a:latin typeface="Calibri" panose="020F0502020204030204" pitchFamily="34" charset="0"/>
                        </a:rPr>
                        <a:t>9</a:t>
                      </a:r>
                    </a:p>
                  </a:txBody>
                  <a:tcPr marL="8401" marR="8401" marT="84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extLst>
                  <a:ext uri="{0D108BD9-81ED-4DB2-BD59-A6C34878D82A}">
                    <a16:rowId xmlns:a16="http://schemas.microsoft.com/office/drawing/2014/main" xmlns="" val="1878259928"/>
                  </a:ext>
                </a:extLst>
              </a:tr>
              <a:tr h="170115">
                <a:tc>
                  <a:txBody>
                    <a:bodyPr/>
                    <a:lstStyle/>
                    <a:p>
                      <a:pPr algn="ctr" fontAlgn="ctr"/>
                      <a:r>
                        <a:rPr lang="en-GB" sz="1000" b="1" i="0" u="none" strike="noStrike">
                          <a:solidFill>
                            <a:srgbClr val="000000"/>
                          </a:solidFill>
                          <a:effectLst/>
                          <a:latin typeface="Calibri" panose="020F0502020204030204" pitchFamily="34" charset="0"/>
                        </a:rPr>
                        <a:t>1</a:t>
                      </a:r>
                    </a:p>
                  </a:txBody>
                  <a:tcPr marL="8401" marR="8401" marT="84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000" b="1" i="0" u="none" strike="noStrike">
                          <a:solidFill>
                            <a:srgbClr val="000000"/>
                          </a:solidFill>
                          <a:effectLst/>
                          <a:latin typeface="Calibri" panose="020F0502020204030204" pitchFamily="34" charset="0"/>
                        </a:rPr>
                        <a:t>0</a:t>
                      </a:r>
                    </a:p>
                  </a:txBody>
                  <a:tcPr marL="8401" marR="8401" marT="84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GB" sz="1000" b="1" i="0" u="none" strike="noStrike">
                          <a:solidFill>
                            <a:srgbClr val="000000"/>
                          </a:solidFill>
                          <a:effectLst/>
                          <a:latin typeface="Calibri" panose="020F0502020204030204" pitchFamily="34" charset="0"/>
                        </a:rPr>
                        <a:t>WP5</a:t>
                      </a:r>
                    </a:p>
                  </a:txBody>
                  <a:tcPr marL="8401" marR="8401" marT="840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1" i="0" u="none" strike="noStrike">
                          <a:solidFill>
                            <a:srgbClr val="000000"/>
                          </a:solidFill>
                          <a:effectLst/>
                          <a:latin typeface="Calibri" panose="020F0502020204030204" pitchFamily="34" charset="0"/>
                        </a:rPr>
                        <a:t>Mozaik</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DD9C4"/>
                    </a:solidFill>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073516256"/>
                  </a:ext>
                </a:extLst>
              </a:tr>
              <a:tr h="170115">
                <a:tc>
                  <a:txBody>
                    <a:bodyPr/>
                    <a:lstStyle/>
                    <a:p>
                      <a:pPr algn="ctr" fontAlgn="ctr"/>
                      <a:r>
                        <a:rPr lang="en-GB" sz="1000" b="1" i="0" u="none" strike="noStrike">
                          <a:solidFill>
                            <a:srgbClr val="000000"/>
                          </a:solidFill>
                          <a:effectLst/>
                          <a:latin typeface="Calibri" panose="020F0502020204030204" pitchFamily="34" charset="0"/>
                        </a:rPr>
                        <a:t>2</a:t>
                      </a:r>
                    </a:p>
                  </a:txBody>
                  <a:tcPr marL="8401" marR="8401" marT="84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000" b="1" i="0" u="none" strike="noStrike">
                          <a:solidFill>
                            <a:srgbClr val="000000"/>
                          </a:solidFill>
                          <a:effectLst/>
                          <a:latin typeface="Calibri" panose="020F0502020204030204" pitchFamily="34" charset="0"/>
                        </a:rPr>
                        <a:t>1</a:t>
                      </a:r>
                    </a:p>
                  </a:txBody>
                  <a:tcPr marL="8401" marR="8401" marT="84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t"/>
                      <a:r>
                        <a:rPr lang="en-GB" sz="1000" b="1" i="0" u="none" strike="noStrike">
                          <a:solidFill>
                            <a:srgbClr val="000000"/>
                          </a:solidFill>
                          <a:effectLst/>
                          <a:latin typeface="Calibri" panose="020F0502020204030204" pitchFamily="34" charset="0"/>
                        </a:rPr>
                        <a:t>Smart Card and Technologies</a:t>
                      </a:r>
                    </a:p>
                  </a:txBody>
                  <a:tcPr marL="8401" marR="8401" marT="840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GB"/>
                    </a:p>
                  </a:txBody>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DD9C4"/>
                    </a:solidFill>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031305069"/>
                  </a:ext>
                </a:extLst>
              </a:tr>
              <a:tr h="170115">
                <a:tc>
                  <a:txBody>
                    <a:bodyPr/>
                    <a:lstStyle/>
                    <a:p>
                      <a:pPr algn="ctr" fontAlgn="ctr"/>
                      <a:r>
                        <a:rPr lang="en-GB" sz="1000" b="1" i="0" u="none" strike="noStrike">
                          <a:solidFill>
                            <a:srgbClr val="000000"/>
                          </a:solidFill>
                          <a:effectLst/>
                          <a:latin typeface="Calibri" panose="020F0502020204030204" pitchFamily="34" charset="0"/>
                        </a:rPr>
                        <a:t>3</a:t>
                      </a:r>
                    </a:p>
                  </a:txBody>
                  <a:tcPr marL="8401" marR="8401" marT="84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000" b="1" i="0" u="none" strike="noStrike">
                          <a:solidFill>
                            <a:srgbClr val="000000"/>
                          </a:solidFill>
                          <a:effectLst/>
                          <a:latin typeface="Calibri" panose="020F0502020204030204" pitchFamily="34" charset="0"/>
                        </a:rPr>
                        <a:t>1.1</a:t>
                      </a:r>
                    </a:p>
                  </a:txBody>
                  <a:tcPr marL="8401" marR="8401" marT="84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GB" sz="1000" b="0" i="0" u="none" strike="noStrike">
                          <a:solidFill>
                            <a:srgbClr val="000000"/>
                          </a:solidFill>
                          <a:effectLst/>
                          <a:latin typeface="Calibri" panose="020F0502020204030204" pitchFamily="34" charset="0"/>
                        </a:rPr>
                        <a:t>Investigation of Smart Card Technologies</a:t>
                      </a:r>
                    </a:p>
                  </a:txBody>
                  <a:tcPr marL="8401" marR="8401" marT="840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1" i="0" u="none" strike="noStrike">
                          <a:solidFill>
                            <a:srgbClr val="000000"/>
                          </a:solidFill>
                          <a:effectLst/>
                          <a:latin typeface="Calibri" panose="020F0502020204030204" pitchFamily="34" charset="0"/>
                        </a:rPr>
                        <a:t>Proline</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DD9C4"/>
                    </a:solidFill>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520435021"/>
                  </a:ext>
                </a:extLst>
              </a:tr>
              <a:tr h="170115">
                <a:tc>
                  <a:txBody>
                    <a:bodyPr/>
                    <a:lstStyle/>
                    <a:p>
                      <a:pPr algn="ctr" fontAlgn="ctr"/>
                      <a:r>
                        <a:rPr lang="en-GB" sz="1000" b="1" i="0" u="none" strike="noStrike">
                          <a:solidFill>
                            <a:srgbClr val="000000"/>
                          </a:solidFill>
                          <a:effectLst/>
                          <a:latin typeface="Calibri" panose="020F0502020204030204" pitchFamily="34" charset="0"/>
                        </a:rPr>
                        <a:t>4</a:t>
                      </a:r>
                    </a:p>
                  </a:txBody>
                  <a:tcPr marL="8401" marR="8401" marT="84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000" b="1" i="0" u="none" strike="noStrike">
                          <a:solidFill>
                            <a:srgbClr val="000000"/>
                          </a:solidFill>
                          <a:effectLst/>
                          <a:latin typeface="Calibri" panose="020F0502020204030204" pitchFamily="34" charset="0"/>
                        </a:rPr>
                        <a:t>1.2</a:t>
                      </a:r>
                    </a:p>
                  </a:txBody>
                  <a:tcPr marL="8401" marR="8401" marT="84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GB" sz="1000" b="0" i="0" u="none" strike="noStrike">
                          <a:solidFill>
                            <a:srgbClr val="000000"/>
                          </a:solidFill>
                          <a:effectLst/>
                          <a:latin typeface="Calibri" panose="020F0502020204030204" pitchFamily="34" charset="0"/>
                        </a:rPr>
                        <a:t>Card Reader Technologies</a:t>
                      </a:r>
                    </a:p>
                  </a:txBody>
                  <a:tcPr marL="8401" marR="8401" marT="840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1" i="0" u="none" strike="noStrike">
                          <a:solidFill>
                            <a:srgbClr val="000000"/>
                          </a:solidFill>
                          <a:effectLst/>
                          <a:latin typeface="Calibri" panose="020F0502020204030204" pitchFamily="34" charset="0"/>
                        </a:rPr>
                        <a:t>Proline</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DD9C4"/>
                    </a:solidFill>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603240782"/>
                  </a:ext>
                </a:extLst>
              </a:tr>
              <a:tr h="170115">
                <a:tc>
                  <a:txBody>
                    <a:bodyPr/>
                    <a:lstStyle/>
                    <a:p>
                      <a:pPr algn="ctr" fontAlgn="ctr"/>
                      <a:r>
                        <a:rPr lang="en-GB" sz="1000" b="1" i="0" u="none" strike="noStrike">
                          <a:solidFill>
                            <a:srgbClr val="000000"/>
                          </a:solidFill>
                          <a:effectLst/>
                          <a:latin typeface="Calibri" panose="020F0502020204030204" pitchFamily="34" charset="0"/>
                        </a:rPr>
                        <a:t>5</a:t>
                      </a:r>
                    </a:p>
                  </a:txBody>
                  <a:tcPr marL="8401" marR="8401" marT="84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000" b="1" i="0" u="none" strike="noStrike">
                          <a:solidFill>
                            <a:srgbClr val="000000"/>
                          </a:solidFill>
                          <a:effectLst/>
                          <a:latin typeface="Calibri" panose="020F0502020204030204" pitchFamily="34" charset="0"/>
                        </a:rPr>
                        <a:t>1.3</a:t>
                      </a:r>
                    </a:p>
                  </a:txBody>
                  <a:tcPr marL="8401" marR="8401" marT="84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GB" sz="1000" b="0" i="0" u="none" strike="noStrike">
                          <a:solidFill>
                            <a:srgbClr val="000000"/>
                          </a:solidFill>
                          <a:effectLst/>
                          <a:latin typeface="Calibri" panose="020F0502020204030204" pitchFamily="34" charset="0"/>
                        </a:rPr>
                        <a:t>NFC Technologies</a:t>
                      </a:r>
                    </a:p>
                  </a:txBody>
                  <a:tcPr marL="8401" marR="8401" marT="840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1" i="0" u="none" strike="noStrike">
                          <a:solidFill>
                            <a:srgbClr val="000000"/>
                          </a:solidFill>
                          <a:effectLst/>
                          <a:latin typeface="Calibri" panose="020F0502020204030204" pitchFamily="34" charset="0"/>
                        </a:rPr>
                        <a:t>Proline</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DD9C4"/>
                    </a:solidFill>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273950127"/>
                  </a:ext>
                </a:extLst>
              </a:tr>
              <a:tr h="170115">
                <a:tc>
                  <a:txBody>
                    <a:bodyPr/>
                    <a:lstStyle/>
                    <a:p>
                      <a:pPr algn="ctr" fontAlgn="ctr"/>
                      <a:r>
                        <a:rPr lang="en-GB" sz="1000" b="1" i="0" u="none" strike="noStrike">
                          <a:solidFill>
                            <a:srgbClr val="000000"/>
                          </a:solidFill>
                          <a:effectLst/>
                          <a:latin typeface="Calibri" panose="020F0502020204030204" pitchFamily="34" charset="0"/>
                        </a:rPr>
                        <a:t>6</a:t>
                      </a:r>
                    </a:p>
                  </a:txBody>
                  <a:tcPr marL="8401" marR="8401" marT="84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000" b="1" i="0" u="none" strike="noStrike">
                          <a:solidFill>
                            <a:srgbClr val="000000"/>
                          </a:solidFill>
                          <a:effectLst/>
                          <a:latin typeface="Calibri" panose="020F0502020204030204" pitchFamily="34" charset="0"/>
                        </a:rPr>
                        <a:t>1.4</a:t>
                      </a:r>
                    </a:p>
                  </a:txBody>
                  <a:tcPr marL="8401" marR="8401" marT="84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GB" sz="1000" b="0" i="0" u="none" strike="noStrike">
                          <a:solidFill>
                            <a:srgbClr val="000000"/>
                          </a:solidFill>
                          <a:effectLst/>
                          <a:latin typeface="Calibri" panose="020F0502020204030204" pitchFamily="34" charset="0"/>
                        </a:rPr>
                        <a:t>NFC Readers and Specs</a:t>
                      </a:r>
                    </a:p>
                  </a:txBody>
                  <a:tcPr marL="8401" marR="8401" marT="840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1" i="0" u="none" strike="noStrike">
                          <a:solidFill>
                            <a:srgbClr val="000000"/>
                          </a:solidFill>
                          <a:effectLst/>
                          <a:latin typeface="Calibri" panose="020F0502020204030204" pitchFamily="34" charset="0"/>
                        </a:rPr>
                        <a:t>Proline</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DD9C4"/>
                    </a:solidFill>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582952008"/>
                  </a:ext>
                </a:extLst>
              </a:tr>
              <a:tr h="170115">
                <a:tc>
                  <a:txBody>
                    <a:bodyPr/>
                    <a:lstStyle/>
                    <a:p>
                      <a:pPr algn="ctr" fontAlgn="ctr"/>
                      <a:r>
                        <a:rPr lang="en-GB" sz="1000" b="1" i="0" u="none" strike="noStrike">
                          <a:solidFill>
                            <a:srgbClr val="000000"/>
                          </a:solidFill>
                          <a:effectLst/>
                          <a:latin typeface="Calibri" panose="020F0502020204030204" pitchFamily="34" charset="0"/>
                        </a:rPr>
                        <a:t>7</a:t>
                      </a:r>
                    </a:p>
                  </a:txBody>
                  <a:tcPr marL="8401" marR="8401" marT="84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000" b="1" i="0" u="none" strike="noStrike">
                          <a:solidFill>
                            <a:srgbClr val="000000"/>
                          </a:solidFill>
                          <a:effectLst/>
                          <a:latin typeface="Calibri" panose="020F0502020204030204" pitchFamily="34" charset="0"/>
                        </a:rPr>
                        <a:t>1.5</a:t>
                      </a:r>
                    </a:p>
                  </a:txBody>
                  <a:tcPr marL="8401" marR="8401" marT="84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GB" sz="1000" b="0" i="0" u="none" strike="noStrike">
                          <a:solidFill>
                            <a:srgbClr val="000000"/>
                          </a:solidFill>
                          <a:effectLst/>
                          <a:latin typeface="Calibri" panose="020F0502020204030204" pitchFamily="34" charset="0"/>
                        </a:rPr>
                        <a:t>Security Specs</a:t>
                      </a:r>
                    </a:p>
                  </a:txBody>
                  <a:tcPr marL="8401" marR="8401" marT="840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1" i="0" u="none" strike="noStrike">
                          <a:solidFill>
                            <a:srgbClr val="000000"/>
                          </a:solidFill>
                          <a:effectLst/>
                          <a:latin typeface="Calibri" panose="020F0502020204030204" pitchFamily="34" charset="0"/>
                        </a:rPr>
                        <a:t>Proline</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DD9C4"/>
                    </a:solidFill>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753502856"/>
                  </a:ext>
                </a:extLst>
              </a:tr>
              <a:tr h="170115">
                <a:tc>
                  <a:txBody>
                    <a:bodyPr/>
                    <a:lstStyle/>
                    <a:p>
                      <a:pPr algn="ctr" fontAlgn="ctr"/>
                      <a:r>
                        <a:rPr lang="en-GB" sz="1000" b="1" i="0" u="none" strike="noStrike">
                          <a:solidFill>
                            <a:srgbClr val="000000"/>
                          </a:solidFill>
                          <a:effectLst/>
                          <a:latin typeface="Calibri" panose="020F0502020204030204" pitchFamily="34" charset="0"/>
                        </a:rPr>
                        <a:t>8</a:t>
                      </a:r>
                    </a:p>
                  </a:txBody>
                  <a:tcPr marL="8401" marR="8401" marT="84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000" b="1" i="0" u="none" strike="noStrike">
                          <a:solidFill>
                            <a:srgbClr val="000000"/>
                          </a:solidFill>
                          <a:effectLst/>
                          <a:latin typeface="Calibri" panose="020F0502020204030204" pitchFamily="34" charset="0"/>
                        </a:rPr>
                        <a:t>1.6</a:t>
                      </a:r>
                    </a:p>
                  </a:txBody>
                  <a:tcPr marL="8401" marR="8401" marT="84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GB" sz="1000" b="0" i="0" u="none" strike="noStrike">
                          <a:solidFill>
                            <a:srgbClr val="000000"/>
                          </a:solidFill>
                          <a:effectLst/>
                          <a:latin typeface="Calibri" panose="020F0502020204030204" pitchFamily="34" charset="0"/>
                        </a:rPr>
                        <a:t>Smart Card &amp; NFC Interface Development</a:t>
                      </a:r>
                    </a:p>
                  </a:txBody>
                  <a:tcPr marL="8401" marR="8401" marT="840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1" i="0" u="none" strike="noStrike">
                          <a:solidFill>
                            <a:srgbClr val="000000"/>
                          </a:solidFill>
                          <a:effectLst/>
                          <a:latin typeface="Calibri" panose="020F0502020204030204" pitchFamily="34" charset="0"/>
                        </a:rPr>
                        <a:t>Proline</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DD9C4"/>
                    </a:solidFill>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600145203"/>
                  </a:ext>
                </a:extLst>
              </a:tr>
              <a:tr h="170115">
                <a:tc>
                  <a:txBody>
                    <a:bodyPr/>
                    <a:lstStyle/>
                    <a:p>
                      <a:pPr algn="ctr" fontAlgn="ctr"/>
                      <a:r>
                        <a:rPr lang="en-GB" sz="1000" b="1" i="0" u="none" strike="noStrike">
                          <a:solidFill>
                            <a:srgbClr val="000000"/>
                          </a:solidFill>
                          <a:effectLst/>
                          <a:latin typeface="Calibri" panose="020F0502020204030204" pitchFamily="34" charset="0"/>
                        </a:rPr>
                        <a:t>9</a:t>
                      </a:r>
                    </a:p>
                  </a:txBody>
                  <a:tcPr marL="8401" marR="8401" marT="84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000" b="1" i="0" u="none" strike="noStrike">
                          <a:solidFill>
                            <a:srgbClr val="000000"/>
                          </a:solidFill>
                          <a:effectLst/>
                          <a:latin typeface="Calibri" panose="020F0502020204030204" pitchFamily="34" charset="0"/>
                        </a:rPr>
                        <a:t>2</a:t>
                      </a:r>
                    </a:p>
                  </a:txBody>
                  <a:tcPr marL="8401" marR="8401" marT="84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t"/>
                      <a:r>
                        <a:rPr lang="en-GB" sz="1000" b="1" i="0" u="none" strike="noStrike">
                          <a:solidFill>
                            <a:srgbClr val="000000"/>
                          </a:solidFill>
                          <a:effectLst/>
                          <a:latin typeface="Calibri" panose="020F0502020204030204" pitchFamily="34" charset="0"/>
                        </a:rPr>
                        <a:t>eGate Management System</a:t>
                      </a:r>
                    </a:p>
                  </a:txBody>
                  <a:tcPr marL="8401" marR="8401" marT="840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GB"/>
                    </a:p>
                  </a:txBody>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DD9C4"/>
                    </a:solidFill>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787941730"/>
                  </a:ext>
                </a:extLst>
              </a:tr>
              <a:tr h="170115">
                <a:tc>
                  <a:txBody>
                    <a:bodyPr/>
                    <a:lstStyle/>
                    <a:p>
                      <a:pPr algn="ctr" fontAlgn="ctr"/>
                      <a:r>
                        <a:rPr lang="en-GB" sz="1000" b="1" i="0" u="none" strike="noStrike">
                          <a:solidFill>
                            <a:srgbClr val="000000"/>
                          </a:solidFill>
                          <a:effectLst/>
                          <a:latin typeface="Calibri" panose="020F0502020204030204" pitchFamily="34" charset="0"/>
                        </a:rPr>
                        <a:t>10</a:t>
                      </a:r>
                    </a:p>
                  </a:txBody>
                  <a:tcPr marL="8401" marR="8401" marT="84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000" b="1" i="0" u="none" strike="noStrike">
                          <a:solidFill>
                            <a:srgbClr val="000000"/>
                          </a:solidFill>
                          <a:effectLst/>
                          <a:latin typeface="Calibri" panose="020F0502020204030204" pitchFamily="34" charset="0"/>
                        </a:rPr>
                        <a:t>2.1</a:t>
                      </a:r>
                    </a:p>
                  </a:txBody>
                  <a:tcPr marL="8401" marR="8401" marT="84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GB" sz="1000" b="0" i="0" u="none" strike="noStrike">
                          <a:solidFill>
                            <a:srgbClr val="000000"/>
                          </a:solidFill>
                          <a:effectLst/>
                          <a:latin typeface="Calibri" panose="020F0502020204030204" pitchFamily="34" charset="0"/>
                        </a:rPr>
                        <a:t>eGate Integration</a:t>
                      </a:r>
                    </a:p>
                  </a:txBody>
                  <a:tcPr marL="8401" marR="8401" marT="840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1" i="0" u="none" strike="noStrike">
                          <a:solidFill>
                            <a:srgbClr val="000000"/>
                          </a:solidFill>
                          <a:effectLst/>
                          <a:latin typeface="Calibri" panose="020F0502020204030204" pitchFamily="34" charset="0"/>
                        </a:rPr>
                        <a:t>Proline</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DD9C4"/>
                    </a:solidFill>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761401522"/>
                  </a:ext>
                </a:extLst>
              </a:tr>
              <a:tr h="170115">
                <a:tc>
                  <a:txBody>
                    <a:bodyPr/>
                    <a:lstStyle/>
                    <a:p>
                      <a:pPr algn="ctr" fontAlgn="ctr"/>
                      <a:r>
                        <a:rPr lang="en-GB" sz="1000" b="1" i="0" u="none" strike="noStrike">
                          <a:solidFill>
                            <a:srgbClr val="000000"/>
                          </a:solidFill>
                          <a:effectLst/>
                          <a:latin typeface="Calibri" panose="020F0502020204030204" pitchFamily="34" charset="0"/>
                        </a:rPr>
                        <a:t>11</a:t>
                      </a:r>
                    </a:p>
                  </a:txBody>
                  <a:tcPr marL="8401" marR="8401" marT="84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000" b="1" i="0" u="none" strike="noStrike">
                          <a:solidFill>
                            <a:srgbClr val="000000"/>
                          </a:solidFill>
                          <a:effectLst/>
                          <a:latin typeface="Calibri" panose="020F0502020204030204" pitchFamily="34" charset="0"/>
                        </a:rPr>
                        <a:t>2.2</a:t>
                      </a:r>
                    </a:p>
                  </a:txBody>
                  <a:tcPr marL="8401" marR="8401" marT="84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GB" sz="1000" b="0" i="0" u="none" strike="noStrike">
                          <a:solidFill>
                            <a:srgbClr val="000000"/>
                          </a:solidFill>
                          <a:effectLst/>
                          <a:latin typeface="Calibri" panose="020F0502020204030204" pitchFamily="34" charset="0"/>
                        </a:rPr>
                        <a:t>eGate Management System Interface</a:t>
                      </a:r>
                    </a:p>
                  </a:txBody>
                  <a:tcPr marL="8401" marR="8401" marT="840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1" i="0" u="none" strike="noStrike">
                          <a:solidFill>
                            <a:srgbClr val="000000"/>
                          </a:solidFill>
                          <a:effectLst/>
                          <a:latin typeface="Calibri" panose="020F0502020204030204" pitchFamily="34" charset="0"/>
                        </a:rPr>
                        <a:t>Proline</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DD9C4"/>
                    </a:solidFill>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extLst>
                  <a:ext uri="{0D108BD9-81ED-4DB2-BD59-A6C34878D82A}">
                    <a16:rowId xmlns:a16="http://schemas.microsoft.com/office/drawing/2014/main" xmlns="" val="4152268372"/>
                  </a:ext>
                </a:extLst>
              </a:tr>
              <a:tr h="170115">
                <a:tc>
                  <a:txBody>
                    <a:bodyPr/>
                    <a:lstStyle/>
                    <a:p>
                      <a:pPr algn="ctr" fontAlgn="ctr"/>
                      <a:r>
                        <a:rPr lang="en-GB" sz="1000" b="1" i="0" u="none" strike="noStrike">
                          <a:solidFill>
                            <a:srgbClr val="000000"/>
                          </a:solidFill>
                          <a:effectLst/>
                          <a:latin typeface="Calibri" panose="020F0502020204030204" pitchFamily="34" charset="0"/>
                        </a:rPr>
                        <a:t>12</a:t>
                      </a:r>
                    </a:p>
                  </a:txBody>
                  <a:tcPr marL="8401" marR="8401" marT="84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000" b="1" i="0" u="none" strike="noStrike">
                          <a:solidFill>
                            <a:srgbClr val="000000"/>
                          </a:solidFill>
                          <a:effectLst/>
                          <a:latin typeface="Calibri" panose="020F0502020204030204" pitchFamily="34" charset="0"/>
                        </a:rPr>
                        <a:t>3</a:t>
                      </a:r>
                    </a:p>
                  </a:txBody>
                  <a:tcPr marL="8401" marR="8401" marT="84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t"/>
                      <a:r>
                        <a:rPr lang="en-GB" sz="1000" b="1" i="0" u="none" strike="noStrike">
                          <a:solidFill>
                            <a:srgbClr val="000000"/>
                          </a:solidFill>
                          <a:effectLst/>
                          <a:latin typeface="Calibri" panose="020F0502020204030204" pitchFamily="34" charset="0"/>
                        </a:rPr>
                        <a:t>Demonstration Process</a:t>
                      </a:r>
                    </a:p>
                  </a:txBody>
                  <a:tcPr marL="8401" marR="8401" marT="840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GB"/>
                    </a:p>
                  </a:txBody>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DD9C4"/>
                    </a:solidFill>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294617972"/>
                  </a:ext>
                </a:extLst>
              </a:tr>
              <a:tr h="170115">
                <a:tc>
                  <a:txBody>
                    <a:bodyPr/>
                    <a:lstStyle/>
                    <a:p>
                      <a:pPr algn="ctr" fontAlgn="ctr"/>
                      <a:r>
                        <a:rPr lang="en-GB" sz="1000" b="1" i="0" u="none" strike="noStrike">
                          <a:solidFill>
                            <a:srgbClr val="000000"/>
                          </a:solidFill>
                          <a:effectLst/>
                          <a:latin typeface="Calibri" panose="020F0502020204030204" pitchFamily="34" charset="0"/>
                        </a:rPr>
                        <a:t>13</a:t>
                      </a:r>
                    </a:p>
                  </a:txBody>
                  <a:tcPr marL="8401" marR="8401" marT="84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000" b="1" i="0" u="none" strike="noStrike">
                          <a:solidFill>
                            <a:srgbClr val="000000"/>
                          </a:solidFill>
                          <a:effectLst/>
                          <a:latin typeface="Calibri" panose="020F0502020204030204" pitchFamily="34" charset="0"/>
                        </a:rPr>
                        <a:t>3.1</a:t>
                      </a:r>
                    </a:p>
                  </a:txBody>
                  <a:tcPr marL="8401" marR="8401" marT="84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GB" sz="1000" b="0" i="0" u="none" strike="noStrike">
                          <a:solidFill>
                            <a:srgbClr val="000000"/>
                          </a:solidFill>
                          <a:effectLst/>
                          <a:latin typeface="Calibri" panose="020F0502020204030204" pitchFamily="34" charset="0"/>
                        </a:rPr>
                        <a:t>Demo Area Location</a:t>
                      </a:r>
                    </a:p>
                  </a:txBody>
                  <a:tcPr marL="8401" marR="8401" marT="840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1" i="0" u="none" strike="noStrike">
                          <a:solidFill>
                            <a:srgbClr val="000000"/>
                          </a:solidFill>
                          <a:effectLst/>
                          <a:latin typeface="Calibri" panose="020F0502020204030204" pitchFamily="34" charset="0"/>
                        </a:rPr>
                        <a:t>Proline</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DD9C4"/>
                    </a:solidFill>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333669786"/>
                  </a:ext>
                </a:extLst>
              </a:tr>
              <a:tr h="170115">
                <a:tc>
                  <a:txBody>
                    <a:bodyPr/>
                    <a:lstStyle/>
                    <a:p>
                      <a:pPr algn="ctr" fontAlgn="ctr"/>
                      <a:r>
                        <a:rPr lang="en-GB" sz="1000" b="1" i="0" u="none" strike="noStrike">
                          <a:solidFill>
                            <a:srgbClr val="000000"/>
                          </a:solidFill>
                          <a:effectLst/>
                          <a:latin typeface="Calibri" panose="020F0502020204030204" pitchFamily="34" charset="0"/>
                        </a:rPr>
                        <a:t>14</a:t>
                      </a:r>
                    </a:p>
                  </a:txBody>
                  <a:tcPr marL="8401" marR="8401" marT="84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000" b="1" i="0" u="none" strike="noStrike">
                          <a:solidFill>
                            <a:srgbClr val="000000"/>
                          </a:solidFill>
                          <a:effectLst/>
                          <a:latin typeface="Calibri" panose="020F0502020204030204" pitchFamily="34" charset="0"/>
                        </a:rPr>
                        <a:t>3.2</a:t>
                      </a:r>
                    </a:p>
                  </a:txBody>
                  <a:tcPr marL="8401" marR="8401" marT="84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GB" sz="1000" b="0" i="0" u="none" strike="noStrike">
                          <a:solidFill>
                            <a:srgbClr val="000000"/>
                          </a:solidFill>
                          <a:effectLst/>
                          <a:latin typeface="Calibri" panose="020F0502020204030204" pitchFamily="34" charset="0"/>
                        </a:rPr>
                        <a:t>Access Right </a:t>
                      </a:r>
                    </a:p>
                  </a:txBody>
                  <a:tcPr marL="8401" marR="8401" marT="840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1" i="0" u="none" strike="noStrike">
                          <a:solidFill>
                            <a:srgbClr val="000000"/>
                          </a:solidFill>
                          <a:effectLst/>
                          <a:latin typeface="Calibri" panose="020F0502020204030204" pitchFamily="34" charset="0"/>
                        </a:rPr>
                        <a:t>Proline</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DD9C4"/>
                    </a:solidFill>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482977675"/>
                  </a:ext>
                </a:extLst>
              </a:tr>
              <a:tr h="170115">
                <a:tc>
                  <a:txBody>
                    <a:bodyPr/>
                    <a:lstStyle/>
                    <a:p>
                      <a:pPr algn="ctr" fontAlgn="ctr"/>
                      <a:r>
                        <a:rPr lang="en-GB" sz="1000" b="1" i="0" u="none" strike="noStrike">
                          <a:solidFill>
                            <a:srgbClr val="000000"/>
                          </a:solidFill>
                          <a:effectLst/>
                          <a:latin typeface="Calibri" panose="020F0502020204030204" pitchFamily="34" charset="0"/>
                        </a:rPr>
                        <a:t>15</a:t>
                      </a:r>
                    </a:p>
                  </a:txBody>
                  <a:tcPr marL="8401" marR="8401" marT="84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000" b="1" i="0" u="none" strike="noStrike">
                          <a:solidFill>
                            <a:srgbClr val="000000"/>
                          </a:solidFill>
                          <a:effectLst/>
                          <a:latin typeface="Calibri" panose="020F0502020204030204" pitchFamily="34" charset="0"/>
                        </a:rPr>
                        <a:t>3.3</a:t>
                      </a:r>
                    </a:p>
                  </a:txBody>
                  <a:tcPr marL="8401" marR="8401" marT="84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GB" sz="1000" b="0" i="0" u="none" strike="noStrike" dirty="0">
                          <a:solidFill>
                            <a:srgbClr val="000000"/>
                          </a:solidFill>
                          <a:effectLst/>
                          <a:latin typeface="Calibri" panose="020F0502020204030204" pitchFamily="34" charset="0"/>
                        </a:rPr>
                        <a:t>Installation on Air Port</a:t>
                      </a:r>
                    </a:p>
                  </a:txBody>
                  <a:tcPr marL="8401" marR="8401" marT="840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1" i="0" u="none" strike="noStrike">
                          <a:solidFill>
                            <a:srgbClr val="000000"/>
                          </a:solidFill>
                          <a:effectLst/>
                          <a:latin typeface="Calibri" panose="020F0502020204030204" pitchFamily="34" charset="0"/>
                        </a:rPr>
                        <a:t>Proline</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DD9C4"/>
                    </a:solidFill>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extLst>
                  <a:ext uri="{0D108BD9-81ED-4DB2-BD59-A6C34878D82A}">
                    <a16:rowId xmlns:a16="http://schemas.microsoft.com/office/drawing/2014/main" xmlns="" val="1805262114"/>
                  </a:ext>
                </a:extLst>
              </a:tr>
              <a:tr h="170115">
                <a:tc>
                  <a:txBody>
                    <a:bodyPr/>
                    <a:lstStyle/>
                    <a:p>
                      <a:pPr algn="ctr" fontAlgn="ctr"/>
                      <a:r>
                        <a:rPr lang="en-GB" sz="1000" b="1" i="0" u="none" strike="noStrike">
                          <a:solidFill>
                            <a:srgbClr val="000000"/>
                          </a:solidFill>
                          <a:effectLst/>
                          <a:latin typeface="Calibri" panose="020F0502020204030204" pitchFamily="34" charset="0"/>
                        </a:rPr>
                        <a:t>16</a:t>
                      </a:r>
                    </a:p>
                  </a:txBody>
                  <a:tcPr marL="8401" marR="8401" marT="84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000" b="1" i="0" u="none" strike="noStrike">
                          <a:solidFill>
                            <a:srgbClr val="000000"/>
                          </a:solidFill>
                          <a:effectLst/>
                          <a:latin typeface="Calibri" panose="020F0502020204030204" pitchFamily="34" charset="0"/>
                        </a:rPr>
                        <a:t>4</a:t>
                      </a:r>
                    </a:p>
                  </a:txBody>
                  <a:tcPr marL="8401" marR="8401" marT="84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t"/>
                      <a:r>
                        <a:rPr lang="en-GB" sz="1000" b="1" i="0" u="none" strike="noStrike">
                          <a:solidFill>
                            <a:srgbClr val="000000"/>
                          </a:solidFill>
                          <a:effectLst/>
                          <a:latin typeface="Calibri" panose="020F0502020204030204" pitchFamily="34" charset="0"/>
                        </a:rPr>
                        <a:t>Data Fusion </a:t>
                      </a:r>
                    </a:p>
                  </a:txBody>
                  <a:tcPr marL="8401" marR="8401" marT="840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GB"/>
                    </a:p>
                  </a:txBody>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DD9C4"/>
                    </a:solidFill>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413466704"/>
                  </a:ext>
                </a:extLst>
              </a:tr>
              <a:tr h="170115">
                <a:tc>
                  <a:txBody>
                    <a:bodyPr/>
                    <a:lstStyle/>
                    <a:p>
                      <a:pPr algn="ctr" fontAlgn="ctr"/>
                      <a:r>
                        <a:rPr lang="en-GB" sz="1000" b="1" i="0" u="none" strike="noStrike">
                          <a:solidFill>
                            <a:srgbClr val="000000"/>
                          </a:solidFill>
                          <a:effectLst/>
                          <a:latin typeface="Calibri" panose="020F0502020204030204" pitchFamily="34" charset="0"/>
                        </a:rPr>
                        <a:t>17</a:t>
                      </a:r>
                    </a:p>
                  </a:txBody>
                  <a:tcPr marL="8401" marR="8401" marT="84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000" b="1" i="0" u="none" strike="noStrike">
                          <a:solidFill>
                            <a:srgbClr val="000000"/>
                          </a:solidFill>
                          <a:effectLst/>
                          <a:latin typeface="Calibri" panose="020F0502020204030204" pitchFamily="34" charset="0"/>
                        </a:rPr>
                        <a:t>4.1</a:t>
                      </a:r>
                    </a:p>
                  </a:txBody>
                  <a:tcPr marL="8401" marR="8401" marT="84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GB" sz="1000" b="0" i="0" u="none" strike="noStrike">
                          <a:solidFill>
                            <a:srgbClr val="000000"/>
                          </a:solidFill>
                          <a:effectLst/>
                          <a:latin typeface="Calibri" panose="020F0502020204030204" pitchFamily="34" charset="0"/>
                        </a:rPr>
                        <a:t>Developt Fusion Engine</a:t>
                      </a:r>
                    </a:p>
                  </a:txBody>
                  <a:tcPr marL="8401" marR="8401" marT="840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1" i="0" u="none" strike="noStrike">
                          <a:solidFill>
                            <a:srgbClr val="000000"/>
                          </a:solidFill>
                          <a:effectLst/>
                          <a:latin typeface="Calibri" panose="020F0502020204030204" pitchFamily="34" charset="0"/>
                        </a:rPr>
                        <a:t>Mozaik</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DD9C4"/>
                    </a:solidFill>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411127177"/>
                  </a:ext>
                </a:extLst>
              </a:tr>
              <a:tr h="170115">
                <a:tc>
                  <a:txBody>
                    <a:bodyPr/>
                    <a:lstStyle/>
                    <a:p>
                      <a:pPr algn="ctr" fontAlgn="ctr"/>
                      <a:r>
                        <a:rPr lang="en-GB" sz="1000" b="1" i="0" u="none" strike="noStrike">
                          <a:solidFill>
                            <a:srgbClr val="000000"/>
                          </a:solidFill>
                          <a:effectLst/>
                          <a:latin typeface="Calibri" panose="020F0502020204030204" pitchFamily="34" charset="0"/>
                        </a:rPr>
                        <a:t>18</a:t>
                      </a:r>
                    </a:p>
                  </a:txBody>
                  <a:tcPr marL="8401" marR="8401" marT="84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000" b="1" i="0" u="none" strike="noStrike">
                          <a:solidFill>
                            <a:srgbClr val="000000"/>
                          </a:solidFill>
                          <a:effectLst/>
                          <a:latin typeface="Calibri" panose="020F0502020204030204" pitchFamily="34" charset="0"/>
                        </a:rPr>
                        <a:t>4.2</a:t>
                      </a:r>
                    </a:p>
                  </a:txBody>
                  <a:tcPr marL="8401" marR="8401" marT="84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GB" sz="1000" b="0" i="0" u="none" strike="noStrike">
                          <a:solidFill>
                            <a:srgbClr val="000000"/>
                          </a:solidFill>
                          <a:effectLst/>
                          <a:latin typeface="Calibri" panose="020F0502020204030204" pitchFamily="34" charset="0"/>
                        </a:rPr>
                        <a:t>Create Test Data</a:t>
                      </a:r>
                    </a:p>
                  </a:txBody>
                  <a:tcPr marL="8401" marR="8401" marT="840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1" i="0" u="none" strike="noStrike">
                          <a:solidFill>
                            <a:srgbClr val="000000"/>
                          </a:solidFill>
                          <a:effectLst/>
                          <a:latin typeface="Calibri" panose="020F0502020204030204" pitchFamily="34" charset="0"/>
                        </a:rPr>
                        <a:t>Mozaik</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DD9C4"/>
                    </a:solidFill>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640009078"/>
                  </a:ext>
                </a:extLst>
              </a:tr>
              <a:tr h="170115">
                <a:tc>
                  <a:txBody>
                    <a:bodyPr/>
                    <a:lstStyle/>
                    <a:p>
                      <a:pPr algn="ctr" fontAlgn="ctr"/>
                      <a:r>
                        <a:rPr lang="en-GB" sz="1000" b="1" i="0" u="none" strike="noStrike">
                          <a:solidFill>
                            <a:srgbClr val="000000"/>
                          </a:solidFill>
                          <a:effectLst/>
                          <a:latin typeface="Calibri" panose="020F0502020204030204" pitchFamily="34" charset="0"/>
                        </a:rPr>
                        <a:t>19</a:t>
                      </a:r>
                    </a:p>
                  </a:txBody>
                  <a:tcPr marL="8401" marR="8401" marT="84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000" b="1" i="0" u="none" strike="noStrike">
                          <a:solidFill>
                            <a:srgbClr val="000000"/>
                          </a:solidFill>
                          <a:effectLst/>
                          <a:latin typeface="Calibri" panose="020F0502020204030204" pitchFamily="34" charset="0"/>
                        </a:rPr>
                        <a:t>4.3</a:t>
                      </a:r>
                    </a:p>
                  </a:txBody>
                  <a:tcPr marL="8401" marR="8401" marT="84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GB" sz="1000" b="0" i="0" u="none" strike="noStrike">
                          <a:solidFill>
                            <a:srgbClr val="000000"/>
                          </a:solidFill>
                          <a:effectLst/>
                          <a:latin typeface="Calibri" panose="020F0502020204030204" pitchFamily="34" charset="0"/>
                        </a:rPr>
                        <a:t>Face Biometric Weight Tests</a:t>
                      </a:r>
                    </a:p>
                  </a:txBody>
                  <a:tcPr marL="8401" marR="8401" marT="840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1" i="0" u="none" strike="noStrike">
                          <a:solidFill>
                            <a:srgbClr val="000000"/>
                          </a:solidFill>
                          <a:effectLst/>
                          <a:latin typeface="Calibri" panose="020F0502020204030204" pitchFamily="34" charset="0"/>
                        </a:rPr>
                        <a:t>Mozaik</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DD9C4"/>
                    </a:solidFill>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791705939"/>
                  </a:ext>
                </a:extLst>
              </a:tr>
              <a:tr h="170115">
                <a:tc>
                  <a:txBody>
                    <a:bodyPr/>
                    <a:lstStyle/>
                    <a:p>
                      <a:pPr algn="ctr" fontAlgn="ctr"/>
                      <a:r>
                        <a:rPr lang="en-GB" sz="1000" b="1" i="0" u="none" strike="noStrike">
                          <a:solidFill>
                            <a:srgbClr val="000000"/>
                          </a:solidFill>
                          <a:effectLst/>
                          <a:latin typeface="Calibri" panose="020F0502020204030204" pitchFamily="34" charset="0"/>
                        </a:rPr>
                        <a:t>20</a:t>
                      </a:r>
                    </a:p>
                  </a:txBody>
                  <a:tcPr marL="8401" marR="8401" marT="84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000" b="1" i="0" u="none" strike="noStrike">
                          <a:solidFill>
                            <a:srgbClr val="000000"/>
                          </a:solidFill>
                          <a:effectLst/>
                          <a:latin typeface="Calibri" panose="020F0502020204030204" pitchFamily="34" charset="0"/>
                        </a:rPr>
                        <a:t>4.4</a:t>
                      </a:r>
                    </a:p>
                  </a:txBody>
                  <a:tcPr marL="8401" marR="8401" marT="84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GB" sz="1000" b="0" i="0" u="none" strike="noStrike">
                          <a:solidFill>
                            <a:srgbClr val="000000"/>
                          </a:solidFill>
                          <a:effectLst/>
                          <a:latin typeface="Calibri" panose="020F0502020204030204" pitchFamily="34" charset="0"/>
                        </a:rPr>
                        <a:t>Make up Effects</a:t>
                      </a:r>
                    </a:p>
                  </a:txBody>
                  <a:tcPr marL="8401" marR="8401" marT="840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1" i="0" u="none" strike="noStrike" dirty="0" err="1">
                          <a:solidFill>
                            <a:srgbClr val="000000"/>
                          </a:solidFill>
                          <a:effectLst/>
                          <a:latin typeface="Calibri" panose="020F0502020204030204" pitchFamily="34" charset="0"/>
                        </a:rPr>
                        <a:t>Eurecom</a:t>
                      </a:r>
                      <a:endParaRPr lang="en-GB" sz="1000" b="1" i="0" u="none" strike="noStrike" dirty="0">
                        <a:solidFill>
                          <a:srgbClr val="000000"/>
                        </a:solidFill>
                        <a:effectLst/>
                        <a:latin typeface="Calibri" panose="020F0502020204030204" pitchFamily="34" charset="0"/>
                      </a:endParaRP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DD9C4"/>
                    </a:solidFill>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41189389"/>
                  </a:ext>
                </a:extLst>
              </a:tr>
              <a:tr h="170115">
                <a:tc>
                  <a:txBody>
                    <a:bodyPr/>
                    <a:lstStyle/>
                    <a:p>
                      <a:pPr algn="ctr" fontAlgn="ctr"/>
                      <a:r>
                        <a:rPr lang="en-GB" sz="1000" b="1" i="0" u="none" strike="noStrike">
                          <a:solidFill>
                            <a:srgbClr val="000000"/>
                          </a:solidFill>
                          <a:effectLst/>
                          <a:latin typeface="Calibri" panose="020F0502020204030204" pitchFamily="34" charset="0"/>
                        </a:rPr>
                        <a:t>21</a:t>
                      </a:r>
                    </a:p>
                  </a:txBody>
                  <a:tcPr marL="8401" marR="8401" marT="84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000" b="1" i="0" u="none" strike="noStrike">
                          <a:solidFill>
                            <a:srgbClr val="000000"/>
                          </a:solidFill>
                          <a:effectLst/>
                          <a:latin typeface="Calibri" panose="020F0502020204030204" pitchFamily="34" charset="0"/>
                        </a:rPr>
                        <a:t>4.5</a:t>
                      </a:r>
                    </a:p>
                  </a:txBody>
                  <a:tcPr marL="8401" marR="8401" marT="84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GB" sz="1000" b="0" i="0" u="none" strike="noStrike">
                          <a:solidFill>
                            <a:srgbClr val="000000"/>
                          </a:solidFill>
                          <a:effectLst/>
                          <a:latin typeface="Calibri" panose="020F0502020204030204" pitchFamily="34" charset="0"/>
                        </a:rPr>
                        <a:t>Fingerprint Biometric Weight Test</a:t>
                      </a:r>
                    </a:p>
                  </a:txBody>
                  <a:tcPr marL="8401" marR="8401" marT="840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1" i="0" u="none" strike="noStrike">
                          <a:solidFill>
                            <a:srgbClr val="000000"/>
                          </a:solidFill>
                          <a:effectLst/>
                          <a:latin typeface="Calibri" panose="020F0502020204030204" pitchFamily="34" charset="0"/>
                        </a:rPr>
                        <a:t>Mozaik</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DD9C4"/>
                    </a:solidFill>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03367313"/>
                  </a:ext>
                </a:extLst>
              </a:tr>
              <a:tr h="170115">
                <a:tc>
                  <a:txBody>
                    <a:bodyPr/>
                    <a:lstStyle/>
                    <a:p>
                      <a:pPr algn="ctr" fontAlgn="ctr"/>
                      <a:r>
                        <a:rPr lang="en-GB" sz="1000" b="1" i="0" u="none" strike="noStrike">
                          <a:solidFill>
                            <a:srgbClr val="000000"/>
                          </a:solidFill>
                          <a:effectLst/>
                          <a:latin typeface="Calibri" panose="020F0502020204030204" pitchFamily="34" charset="0"/>
                        </a:rPr>
                        <a:t>22</a:t>
                      </a:r>
                    </a:p>
                  </a:txBody>
                  <a:tcPr marL="8401" marR="8401" marT="84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000" b="1" i="0" u="none" strike="noStrike">
                          <a:solidFill>
                            <a:srgbClr val="000000"/>
                          </a:solidFill>
                          <a:effectLst/>
                          <a:latin typeface="Calibri" panose="020F0502020204030204" pitchFamily="34" charset="0"/>
                        </a:rPr>
                        <a:t>4.6</a:t>
                      </a:r>
                    </a:p>
                  </a:txBody>
                  <a:tcPr marL="8401" marR="8401" marT="84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GB" sz="1000" b="0" i="0" u="none" strike="noStrike">
                          <a:solidFill>
                            <a:srgbClr val="000000"/>
                          </a:solidFill>
                          <a:effectLst/>
                          <a:latin typeface="Calibri" panose="020F0502020204030204" pitchFamily="34" charset="0"/>
                        </a:rPr>
                        <a:t>Fingerprint score data</a:t>
                      </a:r>
                    </a:p>
                  </a:txBody>
                  <a:tcPr marL="8401" marR="8401" marT="840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1" i="0" u="none" strike="noStrike" dirty="0" err="1">
                          <a:solidFill>
                            <a:srgbClr val="000000"/>
                          </a:solidFill>
                          <a:effectLst/>
                          <a:latin typeface="Calibri" panose="020F0502020204030204" pitchFamily="34" charset="0"/>
                        </a:rPr>
                        <a:t>Morpho</a:t>
                      </a:r>
                      <a:endParaRPr lang="en-GB" sz="1000" b="1" i="0" u="none" strike="noStrike" dirty="0">
                        <a:solidFill>
                          <a:srgbClr val="000000"/>
                        </a:solidFill>
                        <a:effectLst/>
                        <a:latin typeface="Calibri" panose="020F0502020204030204" pitchFamily="34" charset="0"/>
                      </a:endParaRP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DD9C4"/>
                    </a:solidFill>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320216966"/>
                  </a:ext>
                </a:extLst>
              </a:tr>
              <a:tr h="170115">
                <a:tc>
                  <a:txBody>
                    <a:bodyPr/>
                    <a:lstStyle/>
                    <a:p>
                      <a:pPr algn="ctr" fontAlgn="ctr"/>
                      <a:r>
                        <a:rPr lang="en-GB" sz="1000" b="1" i="0" u="none" strike="noStrike">
                          <a:solidFill>
                            <a:srgbClr val="000000"/>
                          </a:solidFill>
                          <a:effectLst/>
                          <a:latin typeface="Calibri" panose="020F0502020204030204" pitchFamily="34" charset="0"/>
                        </a:rPr>
                        <a:t>23</a:t>
                      </a:r>
                    </a:p>
                  </a:txBody>
                  <a:tcPr marL="8401" marR="8401" marT="84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000" b="1" i="0" u="none" strike="noStrike">
                          <a:solidFill>
                            <a:srgbClr val="000000"/>
                          </a:solidFill>
                          <a:effectLst/>
                          <a:latin typeface="Calibri" panose="020F0502020204030204" pitchFamily="34" charset="0"/>
                        </a:rPr>
                        <a:t>4.7</a:t>
                      </a:r>
                    </a:p>
                  </a:txBody>
                  <a:tcPr marL="8401" marR="8401" marT="84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GB" sz="1000" b="0" i="0" u="none" strike="noStrike">
                          <a:solidFill>
                            <a:srgbClr val="000000"/>
                          </a:solidFill>
                          <a:effectLst/>
                          <a:latin typeface="Calibri" panose="020F0502020204030204" pitchFamily="34" charset="0"/>
                        </a:rPr>
                        <a:t>Iris Biometric Weight Test</a:t>
                      </a:r>
                    </a:p>
                  </a:txBody>
                  <a:tcPr marL="8401" marR="8401" marT="840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1" i="0" u="none" strike="noStrike">
                          <a:solidFill>
                            <a:srgbClr val="000000"/>
                          </a:solidFill>
                          <a:effectLst/>
                          <a:latin typeface="Calibri" panose="020F0502020204030204" pitchFamily="34" charset="0"/>
                        </a:rPr>
                        <a:t>Mozaik</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DD9C4"/>
                    </a:solidFill>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933605568"/>
                  </a:ext>
                </a:extLst>
              </a:tr>
              <a:tr h="170115">
                <a:tc>
                  <a:txBody>
                    <a:bodyPr/>
                    <a:lstStyle/>
                    <a:p>
                      <a:pPr algn="ctr" fontAlgn="ctr"/>
                      <a:r>
                        <a:rPr lang="en-GB" sz="1000" b="1" i="0" u="none" strike="noStrike">
                          <a:solidFill>
                            <a:srgbClr val="000000"/>
                          </a:solidFill>
                          <a:effectLst/>
                          <a:latin typeface="Calibri" panose="020F0502020204030204" pitchFamily="34" charset="0"/>
                        </a:rPr>
                        <a:t>24</a:t>
                      </a:r>
                    </a:p>
                  </a:txBody>
                  <a:tcPr marL="8401" marR="8401" marT="84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000" b="1" i="0" u="none" strike="noStrike">
                          <a:solidFill>
                            <a:srgbClr val="000000"/>
                          </a:solidFill>
                          <a:effectLst/>
                          <a:latin typeface="Calibri" panose="020F0502020204030204" pitchFamily="34" charset="0"/>
                        </a:rPr>
                        <a:t>4.8</a:t>
                      </a:r>
                    </a:p>
                  </a:txBody>
                  <a:tcPr marL="8401" marR="8401" marT="84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GB" sz="1000" b="0" i="0" u="none" strike="noStrike">
                          <a:solidFill>
                            <a:srgbClr val="000000"/>
                          </a:solidFill>
                          <a:effectLst/>
                          <a:latin typeface="Calibri" panose="020F0502020204030204" pitchFamily="34" charset="0"/>
                        </a:rPr>
                        <a:t>Irıs matching score</a:t>
                      </a:r>
                    </a:p>
                  </a:txBody>
                  <a:tcPr marL="8401" marR="8401" marT="840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1" i="0" u="none" strike="noStrike">
                          <a:solidFill>
                            <a:srgbClr val="000000"/>
                          </a:solidFill>
                          <a:effectLst/>
                          <a:latin typeface="Calibri" panose="020F0502020204030204" pitchFamily="34" charset="0"/>
                        </a:rPr>
                        <a:t>SudParis</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DD9C4"/>
                    </a:solidFill>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extLst>
                  <a:ext uri="{0D108BD9-81ED-4DB2-BD59-A6C34878D82A}">
                    <a16:rowId xmlns:a16="http://schemas.microsoft.com/office/drawing/2014/main" xmlns="" val="2501973177"/>
                  </a:ext>
                </a:extLst>
              </a:tr>
              <a:tr h="170115">
                <a:tc>
                  <a:txBody>
                    <a:bodyPr/>
                    <a:lstStyle/>
                    <a:p>
                      <a:pPr algn="ctr" fontAlgn="ctr"/>
                      <a:r>
                        <a:rPr lang="en-GB" sz="1000" b="1" i="0" u="none" strike="noStrike">
                          <a:solidFill>
                            <a:srgbClr val="000000"/>
                          </a:solidFill>
                          <a:effectLst/>
                          <a:latin typeface="Calibri" panose="020F0502020204030204" pitchFamily="34" charset="0"/>
                        </a:rPr>
                        <a:t>25</a:t>
                      </a:r>
                    </a:p>
                  </a:txBody>
                  <a:tcPr marL="8401" marR="8401" marT="84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000" b="1" i="0" u="none" strike="noStrike">
                          <a:solidFill>
                            <a:srgbClr val="000000"/>
                          </a:solidFill>
                          <a:effectLst/>
                          <a:latin typeface="Calibri" panose="020F0502020204030204" pitchFamily="34" charset="0"/>
                        </a:rPr>
                        <a:t>4.9</a:t>
                      </a:r>
                    </a:p>
                  </a:txBody>
                  <a:tcPr marL="8401" marR="8401" marT="84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GB" sz="1000" b="0" i="0" u="none" strike="noStrike">
                          <a:solidFill>
                            <a:srgbClr val="000000"/>
                          </a:solidFill>
                          <a:effectLst/>
                          <a:latin typeface="Calibri" panose="020F0502020204030204" pitchFamily="34" charset="0"/>
                        </a:rPr>
                        <a:t>Finger vein Weight Test</a:t>
                      </a:r>
                    </a:p>
                  </a:txBody>
                  <a:tcPr marL="8401" marR="8401" marT="840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1" i="0" u="none" strike="noStrike">
                          <a:solidFill>
                            <a:srgbClr val="000000"/>
                          </a:solidFill>
                          <a:effectLst/>
                          <a:latin typeface="Calibri" panose="020F0502020204030204" pitchFamily="34" charset="0"/>
                        </a:rPr>
                        <a:t>Mozaik</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DD9C4"/>
                    </a:solidFill>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extLst>
                  <a:ext uri="{0D108BD9-81ED-4DB2-BD59-A6C34878D82A}">
                    <a16:rowId xmlns:a16="http://schemas.microsoft.com/office/drawing/2014/main" xmlns="" val="3113905666"/>
                  </a:ext>
                </a:extLst>
              </a:tr>
              <a:tr h="170115">
                <a:tc>
                  <a:txBody>
                    <a:bodyPr/>
                    <a:lstStyle/>
                    <a:p>
                      <a:pPr algn="ctr" fontAlgn="ctr"/>
                      <a:r>
                        <a:rPr lang="en-GB" sz="1000" b="1" i="0" u="none" strike="noStrike">
                          <a:solidFill>
                            <a:srgbClr val="000000"/>
                          </a:solidFill>
                          <a:effectLst/>
                          <a:latin typeface="Calibri" panose="020F0502020204030204" pitchFamily="34" charset="0"/>
                        </a:rPr>
                        <a:t>26</a:t>
                      </a:r>
                    </a:p>
                  </a:txBody>
                  <a:tcPr marL="8401" marR="8401" marT="84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000" b="1" i="0" u="none" strike="noStrike">
                          <a:solidFill>
                            <a:srgbClr val="000000"/>
                          </a:solidFill>
                          <a:effectLst/>
                          <a:latin typeface="Calibri" panose="020F0502020204030204" pitchFamily="34" charset="0"/>
                        </a:rPr>
                        <a:t>5</a:t>
                      </a:r>
                    </a:p>
                  </a:txBody>
                  <a:tcPr marL="8401" marR="8401" marT="84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t"/>
                      <a:r>
                        <a:rPr lang="en-GB" sz="1000" b="1" i="0" u="none" strike="noStrike">
                          <a:solidFill>
                            <a:srgbClr val="000000"/>
                          </a:solidFill>
                          <a:effectLst/>
                          <a:latin typeface="Calibri" panose="020F0502020204030204" pitchFamily="34" charset="0"/>
                        </a:rPr>
                        <a:t>Test Data</a:t>
                      </a:r>
                    </a:p>
                  </a:txBody>
                  <a:tcPr marL="8401" marR="8401" marT="840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GB"/>
                    </a:p>
                  </a:txBody>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DD9C4"/>
                    </a:solidFill>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896282023"/>
                  </a:ext>
                </a:extLst>
              </a:tr>
              <a:tr h="170115">
                <a:tc>
                  <a:txBody>
                    <a:bodyPr/>
                    <a:lstStyle/>
                    <a:p>
                      <a:pPr algn="ctr" fontAlgn="ctr"/>
                      <a:r>
                        <a:rPr lang="en-GB" sz="1000" b="1" i="0" u="none" strike="noStrike">
                          <a:solidFill>
                            <a:srgbClr val="000000"/>
                          </a:solidFill>
                          <a:effectLst/>
                          <a:latin typeface="Calibri" panose="020F0502020204030204" pitchFamily="34" charset="0"/>
                        </a:rPr>
                        <a:t>27</a:t>
                      </a:r>
                    </a:p>
                  </a:txBody>
                  <a:tcPr marL="8401" marR="8401" marT="84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000" b="1" i="0" u="none" strike="noStrike">
                          <a:solidFill>
                            <a:srgbClr val="000000"/>
                          </a:solidFill>
                          <a:effectLst/>
                          <a:latin typeface="Calibri" panose="020F0502020204030204" pitchFamily="34" charset="0"/>
                        </a:rPr>
                        <a:t>5.1</a:t>
                      </a:r>
                    </a:p>
                  </a:txBody>
                  <a:tcPr marL="8401" marR="8401" marT="84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GB" sz="1000" b="0" i="0" u="none" strike="noStrike">
                          <a:solidFill>
                            <a:srgbClr val="000000"/>
                          </a:solidFill>
                          <a:effectLst/>
                          <a:latin typeface="Calibri" panose="020F0502020204030204" pitchFamily="34" charset="0"/>
                        </a:rPr>
                        <a:t>Data Fusion for Face &amp; Fingerprint</a:t>
                      </a:r>
                    </a:p>
                  </a:txBody>
                  <a:tcPr marL="8401" marR="8401" marT="840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1" i="0" u="none" strike="noStrike">
                          <a:solidFill>
                            <a:srgbClr val="000000"/>
                          </a:solidFill>
                          <a:effectLst/>
                          <a:latin typeface="Calibri" panose="020F0502020204030204" pitchFamily="34" charset="0"/>
                        </a:rPr>
                        <a:t>Mozaik</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DD9C4"/>
                    </a:solidFill>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389881520"/>
                  </a:ext>
                </a:extLst>
              </a:tr>
              <a:tr h="170115">
                <a:tc>
                  <a:txBody>
                    <a:bodyPr/>
                    <a:lstStyle/>
                    <a:p>
                      <a:pPr algn="ctr" fontAlgn="ctr"/>
                      <a:r>
                        <a:rPr lang="en-GB" sz="1000" b="1" i="0" u="none" strike="noStrike">
                          <a:solidFill>
                            <a:srgbClr val="000000"/>
                          </a:solidFill>
                          <a:effectLst/>
                          <a:latin typeface="Calibri" panose="020F0502020204030204" pitchFamily="34" charset="0"/>
                        </a:rPr>
                        <a:t>28</a:t>
                      </a:r>
                    </a:p>
                  </a:txBody>
                  <a:tcPr marL="8401" marR="8401" marT="84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000" b="1" i="0" u="none" strike="noStrike">
                          <a:solidFill>
                            <a:srgbClr val="000000"/>
                          </a:solidFill>
                          <a:effectLst/>
                          <a:latin typeface="Calibri" panose="020F0502020204030204" pitchFamily="34" charset="0"/>
                        </a:rPr>
                        <a:t>5.2</a:t>
                      </a:r>
                    </a:p>
                  </a:txBody>
                  <a:tcPr marL="8401" marR="8401" marT="84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GB" sz="1000" b="0" i="0" u="none" strike="noStrike">
                          <a:solidFill>
                            <a:srgbClr val="000000"/>
                          </a:solidFill>
                          <a:effectLst/>
                          <a:latin typeface="Calibri" panose="020F0502020204030204" pitchFamily="34" charset="0"/>
                        </a:rPr>
                        <a:t>System Test for Demontstration</a:t>
                      </a:r>
                    </a:p>
                  </a:txBody>
                  <a:tcPr marL="8401" marR="8401" marT="840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1" i="0" u="none" strike="noStrike">
                          <a:solidFill>
                            <a:srgbClr val="000000"/>
                          </a:solidFill>
                          <a:effectLst/>
                          <a:latin typeface="Calibri" panose="020F0502020204030204" pitchFamily="34" charset="0"/>
                        </a:rPr>
                        <a:t>Mozaik</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DD9C4"/>
                    </a:solidFill>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l" fontAlgn="b"/>
                      <a:r>
                        <a:rPr lang="en-GB" sz="1000" b="0" i="0" u="none" strike="noStrike">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l" fontAlgn="b"/>
                      <a:r>
                        <a:rPr lang="en-GB" sz="1000" b="0" i="0" u="none" strike="noStrike" dirty="0">
                          <a:solidFill>
                            <a:srgbClr val="000000"/>
                          </a:solidFill>
                          <a:effectLst/>
                          <a:latin typeface="Calibri" panose="020F0502020204030204" pitchFamily="34" charset="0"/>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extLst>
                  <a:ext uri="{0D108BD9-81ED-4DB2-BD59-A6C34878D82A}">
                    <a16:rowId xmlns:a16="http://schemas.microsoft.com/office/drawing/2014/main" xmlns="" val="4074380604"/>
                  </a:ext>
                </a:extLst>
              </a:tr>
            </a:tbl>
          </a:graphicData>
        </a:graphic>
      </p:graphicFrame>
    </p:spTree>
    <p:extLst>
      <p:ext uri="{BB962C8B-B14F-4D97-AF65-F5344CB8AC3E}">
        <p14:creationId xmlns:p14="http://schemas.microsoft.com/office/powerpoint/2010/main" xmlns="" val="92087510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t>WP5 – </a:t>
            </a:r>
            <a:r>
              <a:rPr lang="en-US" dirty="0" smtClean="0"/>
              <a:t>Process of the Work Package</a:t>
            </a:r>
            <a:endParaRPr lang="en-US" dirty="0"/>
          </a:p>
        </p:txBody>
      </p:sp>
      <p:sp>
        <p:nvSpPr>
          <p:cNvPr id="4" name="Metin kutusu 3"/>
          <p:cNvSpPr txBox="1"/>
          <p:nvPr/>
        </p:nvSpPr>
        <p:spPr>
          <a:xfrm>
            <a:off x="899592" y="1268760"/>
            <a:ext cx="7632848" cy="4493538"/>
          </a:xfrm>
          <a:prstGeom prst="rect">
            <a:avLst/>
          </a:prstGeom>
          <a:noFill/>
        </p:spPr>
        <p:txBody>
          <a:bodyPr wrap="square" rtlCol="0">
            <a:spAutoFit/>
          </a:bodyPr>
          <a:lstStyle/>
          <a:p>
            <a:pPr marL="342900" indent="-342900">
              <a:spcBef>
                <a:spcPct val="20000"/>
              </a:spcBef>
              <a:buFont typeface="Wingdings" panose="05000000000000000000" pitchFamily="2" charset="2"/>
              <a:buChar char="§"/>
            </a:pPr>
            <a:r>
              <a:rPr lang="en-US" sz="2200" dirty="0">
                <a:latin typeface="Arial" panose="020B0604020202020204" pitchFamily="34" charset="0"/>
                <a:cs typeface="Arial" panose="020B0604020202020204" pitchFamily="34" charset="0"/>
              </a:rPr>
              <a:t>Face Biometry Analysis</a:t>
            </a:r>
          </a:p>
          <a:p>
            <a:pPr marL="342900" indent="-342900">
              <a:spcBef>
                <a:spcPct val="20000"/>
              </a:spcBef>
              <a:buFont typeface="Wingdings" panose="05000000000000000000" pitchFamily="2" charset="2"/>
              <a:buChar char="§"/>
            </a:pPr>
            <a:r>
              <a:rPr lang="en-US" sz="2200" dirty="0">
                <a:latin typeface="Arial" panose="020B0604020202020204" pitchFamily="34" charset="0"/>
                <a:cs typeface="Arial" panose="020B0604020202020204" pitchFamily="34" charset="0"/>
              </a:rPr>
              <a:t>Fingerprint</a:t>
            </a:r>
            <a:r>
              <a:rPr lang="tr-TR" sz="2200" dirty="0">
                <a:latin typeface="Arial" panose="020B0604020202020204" pitchFamily="34" charset="0"/>
                <a:cs typeface="Arial" panose="020B0604020202020204" pitchFamily="34" charset="0"/>
              </a:rPr>
              <a:t> </a:t>
            </a:r>
            <a:r>
              <a:rPr lang="en-US" sz="2200" dirty="0">
                <a:latin typeface="Arial" panose="020B0604020202020204" pitchFamily="34" charset="0"/>
                <a:cs typeface="Arial" panose="020B0604020202020204" pitchFamily="34" charset="0"/>
              </a:rPr>
              <a:t>Biometry Analysis</a:t>
            </a:r>
          </a:p>
          <a:p>
            <a:pPr marL="342900" indent="-342900">
              <a:spcBef>
                <a:spcPct val="20000"/>
              </a:spcBef>
              <a:buFont typeface="Wingdings" panose="05000000000000000000" pitchFamily="2" charset="2"/>
              <a:buChar char="§"/>
            </a:pPr>
            <a:r>
              <a:rPr lang="en-US" sz="2200" dirty="0">
                <a:latin typeface="Arial" panose="020B0604020202020204" pitchFamily="34" charset="0"/>
                <a:cs typeface="Arial" panose="020B0604020202020204" pitchFamily="34" charset="0"/>
              </a:rPr>
              <a:t>Alternative fusion method investigation </a:t>
            </a:r>
          </a:p>
          <a:p>
            <a:pPr marL="342900" indent="-342900">
              <a:spcBef>
                <a:spcPct val="20000"/>
              </a:spcBef>
              <a:buFont typeface="Wingdings" panose="05000000000000000000" pitchFamily="2" charset="2"/>
              <a:buChar char="§"/>
            </a:pPr>
            <a:r>
              <a:rPr lang="en-US" sz="2200" dirty="0">
                <a:latin typeface="Arial" panose="020B0604020202020204" pitchFamily="34" charset="0"/>
                <a:cs typeface="Arial" panose="020B0604020202020204" pitchFamily="34" charset="0"/>
              </a:rPr>
              <a:t>Constructed face </a:t>
            </a:r>
            <a:r>
              <a:rPr lang="tr-TR" sz="2200" dirty="0">
                <a:latin typeface="Arial" panose="020B0604020202020204" pitchFamily="34" charset="0"/>
                <a:cs typeface="Arial" panose="020B0604020202020204" pitchFamily="34" charset="0"/>
              </a:rPr>
              <a:t>Database</a:t>
            </a:r>
            <a:r>
              <a:rPr lang="en-US" sz="2200" dirty="0">
                <a:latin typeface="Arial" panose="020B0604020202020204" pitchFamily="34" charset="0"/>
                <a:cs typeface="Arial" panose="020B0604020202020204" pitchFamily="34" charset="0"/>
              </a:rPr>
              <a:t> for fusion engine</a:t>
            </a:r>
          </a:p>
          <a:p>
            <a:pPr marL="342900" indent="-342900">
              <a:spcBef>
                <a:spcPct val="20000"/>
              </a:spcBef>
              <a:buFont typeface="Wingdings" panose="05000000000000000000" pitchFamily="2" charset="2"/>
              <a:buChar char="§"/>
            </a:pPr>
            <a:r>
              <a:rPr lang="en-US" sz="2200" dirty="0">
                <a:latin typeface="Arial" panose="020B0604020202020204" pitchFamily="34" charset="0"/>
                <a:cs typeface="Arial" panose="020B0604020202020204" pitchFamily="34" charset="0"/>
              </a:rPr>
              <a:t>Constructed Fingerprint DB for Fusion engine</a:t>
            </a:r>
          </a:p>
          <a:p>
            <a:pPr marL="342900" indent="-342900">
              <a:spcBef>
                <a:spcPct val="20000"/>
              </a:spcBef>
              <a:buFont typeface="Wingdings" panose="05000000000000000000" pitchFamily="2" charset="2"/>
              <a:buChar char="§"/>
            </a:pPr>
            <a:r>
              <a:rPr lang="en-US" sz="2200" dirty="0">
                <a:latin typeface="Arial" panose="020B0604020202020204" pitchFamily="34" charset="0"/>
                <a:cs typeface="Arial" panose="020B0604020202020204" pitchFamily="34" charset="0"/>
              </a:rPr>
              <a:t>Iris </a:t>
            </a:r>
            <a:r>
              <a:rPr lang="en-US" sz="2200" dirty="0" smtClean="0">
                <a:latin typeface="Arial" panose="020B0604020202020204" pitchFamily="34" charset="0"/>
                <a:cs typeface="Arial" panose="020B0604020202020204" pitchFamily="34" charset="0"/>
              </a:rPr>
              <a:t>DB</a:t>
            </a:r>
            <a:r>
              <a:rPr lang="tr-TR" sz="2200" dirty="0" smtClean="0">
                <a:latin typeface="Arial" panose="020B0604020202020204" pitchFamily="34" charset="0"/>
                <a:cs typeface="Arial" panose="020B0604020202020204" pitchFamily="34" charset="0"/>
              </a:rPr>
              <a:t> </a:t>
            </a:r>
            <a:r>
              <a:rPr lang="en-US" sz="2200" dirty="0" smtClean="0">
                <a:latin typeface="Arial" panose="020B0604020202020204" pitchFamily="34" charset="0"/>
                <a:cs typeface="Arial" panose="020B0604020202020204" pitchFamily="34" charset="0"/>
              </a:rPr>
              <a:t>Preparation</a:t>
            </a:r>
          </a:p>
          <a:p>
            <a:pPr marL="342900" indent="-342900">
              <a:spcBef>
                <a:spcPct val="20000"/>
              </a:spcBef>
              <a:buFont typeface="Wingdings" panose="05000000000000000000" pitchFamily="2" charset="2"/>
              <a:buChar char="§"/>
            </a:pPr>
            <a:r>
              <a:rPr lang="en-US" sz="2200" dirty="0" err="1" smtClean="0">
                <a:latin typeface="Arial" panose="020B0604020202020204" pitchFamily="34" charset="0"/>
                <a:cs typeface="Arial" panose="020B0604020202020204" pitchFamily="34" charset="0"/>
              </a:rPr>
              <a:t>Eurecom</a:t>
            </a:r>
            <a:r>
              <a:rPr lang="en-US" sz="2200" dirty="0" smtClean="0">
                <a:latin typeface="Arial" panose="020B0604020202020204" pitchFamily="34" charset="0"/>
                <a:cs typeface="Arial" panose="020B0604020202020204" pitchFamily="34" charset="0"/>
              </a:rPr>
              <a:t> </a:t>
            </a:r>
            <a:r>
              <a:rPr lang="en-US" sz="2200" dirty="0">
                <a:latin typeface="Arial" panose="020B0604020202020204" pitchFamily="34" charset="0"/>
                <a:cs typeface="Arial" panose="020B0604020202020204" pitchFamily="34" charset="0"/>
              </a:rPr>
              <a:t>NDA and make up detection , </a:t>
            </a:r>
          </a:p>
          <a:p>
            <a:pPr marL="342900" indent="-342900">
              <a:spcBef>
                <a:spcPct val="20000"/>
              </a:spcBef>
              <a:buFont typeface="Wingdings" panose="05000000000000000000" pitchFamily="2" charset="2"/>
              <a:buChar char="§"/>
            </a:pPr>
            <a:r>
              <a:rPr lang="en-US" sz="2200" dirty="0">
                <a:latin typeface="Arial" panose="020B0604020202020204" pitchFamily="34" charset="0"/>
                <a:cs typeface="Arial" panose="020B0604020202020204" pitchFamily="34" charset="0"/>
              </a:rPr>
              <a:t>Constructed make up DB , still in process</a:t>
            </a:r>
          </a:p>
          <a:p>
            <a:pPr marL="342900" indent="-342900">
              <a:spcBef>
                <a:spcPct val="20000"/>
              </a:spcBef>
              <a:buFont typeface="Wingdings" panose="05000000000000000000" pitchFamily="2" charset="2"/>
              <a:buChar char="§"/>
            </a:pPr>
            <a:r>
              <a:rPr lang="en-US" sz="2200" dirty="0">
                <a:latin typeface="Arial" panose="020B0604020202020204" pitchFamily="34" charset="0"/>
                <a:cs typeface="Arial" panose="020B0604020202020204" pitchFamily="34" charset="0"/>
              </a:rPr>
              <a:t>Telecom </a:t>
            </a:r>
            <a:r>
              <a:rPr lang="en-US" sz="2200" dirty="0" err="1">
                <a:latin typeface="Arial" panose="020B0604020202020204" pitchFamily="34" charset="0"/>
                <a:cs typeface="Arial" panose="020B0604020202020204" pitchFamily="34" charset="0"/>
              </a:rPr>
              <a:t>SudParis</a:t>
            </a:r>
            <a:r>
              <a:rPr lang="en-US" sz="2200" dirty="0">
                <a:latin typeface="Arial" panose="020B0604020202020204" pitchFamily="34" charset="0"/>
                <a:cs typeface="Arial" panose="020B0604020202020204" pitchFamily="34" charset="0"/>
              </a:rPr>
              <a:t> Iris  </a:t>
            </a:r>
            <a:r>
              <a:rPr lang="tr-TR" sz="2200" dirty="0" smtClean="0">
                <a:latin typeface="Arial" panose="020B0604020202020204" pitchFamily="34" charset="0"/>
                <a:cs typeface="Arial" panose="020B0604020202020204" pitchFamily="34" charset="0"/>
              </a:rPr>
              <a:t>C</a:t>
            </a:r>
            <a:r>
              <a:rPr lang="en-US" sz="2200" dirty="0" smtClean="0">
                <a:latin typeface="Arial" panose="020B0604020202020204" pitchFamily="34" charset="0"/>
                <a:cs typeface="Arial" panose="020B0604020202020204" pitchFamily="34" charset="0"/>
              </a:rPr>
              <a:t> </a:t>
            </a:r>
            <a:r>
              <a:rPr lang="en-US" sz="2200" dirty="0">
                <a:latin typeface="Arial" panose="020B0604020202020204" pitchFamily="34" charset="0"/>
                <a:cs typeface="Arial" panose="020B0604020202020204" pitchFamily="34" charset="0"/>
              </a:rPr>
              <a:t>based library update to C++</a:t>
            </a:r>
          </a:p>
          <a:p>
            <a:pPr marL="342900" indent="-342900">
              <a:spcBef>
                <a:spcPct val="20000"/>
              </a:spcBef>
              <a:buFont typeface="Wingdings" panose="05000000000000000000" pitchFamily="2" charset="2"/>
              <a:buChar char="§"/>
            </a:pPr>
            <a:r>
              <a:rPr lang="en-US" sz="2200" dirty="0" err="1">
                <a:latin typeface="Arial" panose="020B0604020202020204" pitchFamily="34" charset="0"/>
                <a:cs typeface="Arial" panose="020B0604020202020204" pitchFamily="34" charset="0"/>
              </a:rPr>
              <a:t>Morpho</a:t>
            </a:r>
            <a:r>
              <a:rPr lang="en-US" sz="2200" dirty="0">
                <a:latin typeface="Arial" panose="020B0604020202020204" pitchFamily="34" charset="0"/>
                <a:cs typeface="Arial" panose="020B0604020202020204" pitchFamily="34" charset="0"/>
              </a:rPr>
              <a:t> </a:t>
            </a:r>
            <a:r>
              <a:rPr lang="en-US" sz="2200" dirty="0" smtClean="0">
                <a:latin typeface="Arial" panose="020B0604020202020204" pitchFamily="34" charset="0"/>
                <a:cs typeface="Arial" panose="020B0604020202020204" pitchFamily="34" charset="0"/>
              </a:rPr>
              <a:t>Fingerprint results</a:t>
            </a:r>
            <a:endParaRPr lang="en-US" sz="2200" dirty="0">
              <a:latin typeface="Arial" panose="020B0604020202020204" pitchFamily="34" charset="0"/>
              <a:cs typeface="Arial" panose="020B0604020202020204" pitchFamily="34" charset="0"/>
            </a:endParaRPr>
          </a:p>
          <a:p>
            <a:pPr marL="342900" indent="-342900">
              <a:spcBef>
                <a:spcPct val="20000"/>
              </a:spcBef>
              <a:buFont typeface="Wingdings" panose="05000000000000000000" pitchFamily="2" charset="2"/>
              <a:buChar char="§"/>
            </a:pPr>
            <a:r>
              <a:rPr lang="en-US" sz="2200" dirty="0">
                <a:latin typeface="Arial" panose="020B0604020202020204" pitchFamily="34" charset="0"/>
                <a:cs typeface="Arial" panose="020B0604020202020204" pitchFamily="34" charset="0"/>
              </a:rPr>
              <a:t>Proline Face Matching Score.</a:t>
            </a:r>
          </a:p>
        </p:txBody>
      </p:sp>
    </p:spTree>
    <p:extLst>
      <p:ext uri="{BB962C8B-B14F-4D97-AF65-F5344CB8AC3E}">
        <p14:creationId xmlns:p14="http://schemas.microsoft.com/office/powerpoint/2010/main" xmlns="" val="213436313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t>WP5 – </a:t>
            </a:r>
            <a:r>
              <a:rPr lang="en-US" dirty="0" smtClean="0"/>
              <a:t>Fusion Training</a:t>
            </a:r>
            <a:endParaRPr lang="en-US" dirty="0"/>
          </a:p>
        </p:txBody>
      </p:sp>
      <p:pic>
        <p:nvPicPr>
          <p:cNvPr id="4" name="Resim 3"/>
          <p:cNvPicPr>
            <a:picLocks noChangeAspect="1"/>
          </p:cNvPicPr>
          <p:nvPr/>
        </p:nvPicPr>
        <p:blipFill>
          <a:blip r:embed="rId2" cstate="print"/>
          <a:stretch>
            <a:fillRect/>
          </a:stretch>
        </p:blipFill>
        <p:spPr>
          <a:xfrm>
            <a:off x="1115616" y="1700808"/>
            <a:ext cx="6912768" cy="4361519"/>
          </a:xfrm>
          <a:prstGeom prst="rect">
            <a:avLst/>
          </a:prstGeom>
        </p:spPr>
      </p:pic>
    </p:spTree>
    <p:extLst>
      <p:ext uri="{BB962C8B-B14F-4D97-AF65-F5344CB8AC3E}">
        <p14:creationId xmlns:p14="http://schemas.microsoft.com/office/powerpoint/2010/main" xmlns="" val="357860837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t>WP5 – </a:t>
            </a:r>
            <a:r>
              <a:rPr lang="en-US" dirty="0" smtClean="0"/>
              <a:t>Enrollment Platform</a:t>
            </a:r>
            <a:endParaRPr lang="en-US" dirty="0"/>
          </a:p>
        </p:txBody>
      </p:sp>
      <p:pic>
        <p:nvPicPr>
          <p:cNvPr id="4" name="Resim 3"/>
          <p:cNvPicPr>
            <a:picLocks noChangeAspect="1"/>
          </p:cNvPicPr>
          <p:nvPr/>
        </p:nvPicPr>
        <p:blipFill>
          <a:blip r:embed="rId3" cstate="print"/>
          <a:stretch>
            <a:fillRect/>
          </a:stretch>
        </p:blipFill>
        <p:spPr>
          <a:xfrm>
            <a:off x="1763688" y="1244122"/>
            <a:ext cx="4707032" cy="5109670"/>
          </a:xfrm>
          <a:prstGeom prst="rect">
            <a:avLst/>
          </a:prstGeom>
        </p:spPr>
      </p:pic>
    </p:spTree>
    <p:extLst>
      <p:ext uri="{BB962C8B-B14F-4D97-AF65-F5344CB8AC3E}">
        <p14:creationId xmlns:p14="http://schemas.microsoft.com/office/powerpoint/2010/main" xmlns="" val="58071280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t>WP5 – </a:t>
            </a:r>
            <a:r>
              <a:rPr lang="tr-TR" dirty="0" err="1" smtClean="0"/>
              <a:t>eGATE</a:t>
            </a:r>
            <a:r>
              <a:rPr lang="tr-TR" dirty="0" smtClean="0"/>
              <a:t> Platform</a:t>
            </a:r>
            <a:endParaRPr lang="en-GB" dirty="0"/>
          </a:p>
        </p:txBody>
      </p:sp>
      <p:graphicFrame>
        <p:nvGraphicFramePr>
          <p:cNvPr id="4" name="Nesne 3"/>
          <p:cNvGraphicFramePr>
            <a:graphicFrameLocks noChangeAspect="1"/>
          </p:cNvGraphicFramePr>
          <p:nvPr>
            <p:extLst>
              <p:ext uri="{D42A27DB-BD31-4B8C-83A1-F6EECF244321}">
                <p14:modId xmlns:p14="http://schemas.microsoft.com/office/powerpoint/2010/main" xmlns="" val="2929433807"/>
              </p:ext>
            </p:extLst>
          </p:nvPr>
        </p:nvGraphicFramePr>
        <p:xfrm>
          <a:off x="323528" y="1340768"/>
          <a:ext cx="8516649" cy="4653136"/>
        </p:xfrm>
        <a:graphic>
          <a:graphicData uri="http://schemas.openxmlformats.org/presentationml/2006/ole">
            <p:oleObj spid="_x0000_s126978" name="Visio" r:id="rId3" imgW="8896350" imgH="4857750" progId="">
              <p:embed/>
            </p:oleObj>
          </a:graphicData>
        </a:graphic>
      </p:graphicFrame>
    </p:spTree>
    <p:extLst>
      <p:ext uri="{BB962C8B-B14F-4D97-AF65-F5344CB8AC3E}">
        <p14:creationId xmlns:p14="http://schemas.microsoft.com/office/powerpoint/2010/main" xmlns="" val="87615124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t>Proline: </a:t>
            </a:r>
            <a:r>
              <a:rPr lang="tr-TR" dirty="0" err="1" smtClean="0"/>
              <a:t>Face</a:t>
            </a:r>
            <a:r>
              <a:rPr lang="tr-TR" dirty="0" smtClean="0"/>
              <a:t> </a:t>
            </a:r>
            <a:r>
              <a:rPr lang="tr-TR" dirty="0" err="1" smtClean="0"/>
              <a:t>Enrollment</a:t>
            </a:r>
            <a:r>
              <a:rPr lang="tr-TR" dirty="0" smtClean="0"/>
              <a:t> &amp; </a:t>
            </a:r>
            <a:r>
              <a:rPr lang="tr-TR" dirty="0" err="1" smtClean="0"/>
              <a:t>Verification</a:t>
            </a:r>
            <a:endParaRPr lang="tr-TR" dirty="0"/>
          </a:p>
        </p:txBody>
      </p:sp>
      <p:pic>
        <p:nvPicPr>
          <p:cNvPr id="5" name="Picture 9" descr="C:\Users\mimar.aslan\Downloads\_ Idea4Swift Face Workflow.jpg"/>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68000" y="1484784"/>
            <a:ext cx="8208455" cy="4464496"/>
          </a:xfrm>
          <a:prstGeom prst="rect">
            <a:avLst/>
          </a:prstGeom>
          <a:noFill/>
          <a:ln>
            <a:noFill/>
          </a:ln>
        </p:spPr>
      </p:pic>
    </p:spTree>
    <p:extLst>
      <p:ext uri="{BB962C8B-B14F-4D97-AF65-F5344CB8AC3E}">
        <p14:creationId xmlns:p14="http://schemas.microsoft.com/office/powerpoint/2010/main" xmlns="" val="865234364"/>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68000" y="144000"/>
            <a:ext cx="6840304" cy="828000"/>
          </a:xfrm>
        </p:spPr>
        <p:txBody>
          <a:bodyPr/>
          <a:lstStyle/>
          <a:p>
            <a:r>
              <a:rPr lang="tr-TR" dirty="0" smtClean="0"/>
              <a:t>Proline: </a:t>
            </a:r>
            <a:r>
              <a:rPr lang="tr-TR" dirty="0" err="1" smtClean="0"/>
              <a:t>Finger</a:t>
            </a:r>
            <a:r>
              <a:rPr lang="tr-TR" dirty="0" smtClean="0"/>
              <a:t> </a:t>
            </a:r>
            <a:r>
              <a:rPr lang="tr-TR" dirty="0" err="1" smtClean="0"/>
              <a:t>Vein</a:t>
            </a:r>
            <a:r>
              <a:rPr lang="tr-TR" dirty="0" smtClean="0"/>
              <a:t> </a:t>
            </a:r>
            <a:r>
              <a:rPr lang="tr-TR" dirty="0" err="1" smtClean="0"/>
              <a:t>Enrollment</a:t>
            </a:r>
            <a:r>
              <a:rPr lang="tr-TR" dirty="0" smtClean="0"/>
              <a:t> &amp; </a:t>
            </a:r>
            <a:r>
              <a:rPr lang="tr-TR" dirty="0" err="1" smtClean="0"/>
              <a:t>Verification</a:t>
            </a:r>
            <a:endParaRPr lang="en-US" dirty="0"/>
          </a:p>
        </p:txBody>
      </p:sp>
      <p:pic>
        <p:nvPicPr>
          <p:cNvPr id="3" name="Resim 2"/>
          <p:cNvPicPr>
            <a:picLocks noChangeAspect="1"/>
          </p:cNvPicPr>
          <p:nvPr/>
        </p:nvPicPr>
        <p:blipFill>
          <a:blip r:embed="rId2" cstate="print"/>
          <a:stretch>
            <a:fillRect/>
          </a:stretch>
        </p:blipFill>
        <p:spPr>
          <a:xfrm>
            <a:off x="251521" y="1412776"/>
            <a:ext cx="8332351" cy="3888431"/>
          </a:xfrm>
          <a:prstGeom prst="rect">
            <a:avLst/>
          </a:prstGeom>
        </p:spPr>
      </p:pic>
    </p:spTree>
    <p:extLst>
      <p:ext uri="{BB962C8B-B14F-4D97-AF65-F5344CB8AC3E}">
        <p14:creationId xmlns:p14="http://schemas.microsoft.com/office/powerpoint/2010/main" xmlns="" val="61362014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en-US" dirty="0" smtClean="0"/>
              <a:t>EURECOM </a:t>
            </a:r>
            <a:r>
              <a:rPr lang="tr-TR" dirty="0" smtClean="0"/>
              <a:t>Time Plan </a:t>
            </a:r>
            <a:endParaRPr lang="tr-TR" dirty="0"/>
          </a:p>
        </p:txBody>
      </p:sp>
      <p:cxnSp>
        <p:nvCxnSpPr>
          <p:cNvPr id="5" name="Straight Connector 4"/>
          <p:cNvCxnSpPr/>
          <p:nvPr/>
        </p:nvCxnSpPr>
        <p:spPr>
          <a:xfrm>
            <a:off x="575556" y="3248980"/>
            <a:ext cx="7920880" cy="0"/>
          </a:xfrm>
          <a:prstGeom prst="line">
            <a:avLst/>
          </a:prstGeom>
        </p:spPr>
        <p:style>
          <a:lnRef idx="3">
            <a:schemeClr val="accent3"/>
          </a:lnRef>
          <a:fillRef idx="0">
            <a:schemeClr val="accent3"/>
          </a:fillRef>
          <a:effectRef idx="2">
            <a:schemeClr val="accent3"/>
          </a:effectRef>
          <a:fontRef idx="minor">
            <a:schemeClr val="tx1"/>
          </a:fontRef>
        </p:style>
      </p:cxnSp>
      <p:sp>
        <p:nvSpPr>
          <p:cNvPr id="9" name="Oval 8"/>
          <p:cNvSpPr/>
          <p:nvPr/>
        </p:nvSpPr>
        <p:spPr>
          <a:xfrm>
            <a:off x="2987824" y="3104964"/>
            <a:ext cx="288032" cy="288032"/>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10" name="Oval 9"/>
          <p:cNvSpPr/>
          <p:nvPr/>
        </p:nvSpPr>
        <p:spPr>
          <a:xfrm>
            <a:off x="5796136" y="3104964"/>
            <a:ext cx="288032" cy="288032"/>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11" name="TextBox 10"/>
          <p:cNvSpPr txBox="1"/>
          <p:nvPr/>
        </p:nvSpPr>
        <p:spPr>
          <a:xfrm>
            <a:off x="2805468" y="2708012"/>
            <a:ext cx="652743" cy="369332"/>
          </a:xfrm>
          <a:prstGeom prst="rect">
            <a:avLst/>
          </a:prstGeom>
          <a:noFill/>
        </p:spPr>
        <p:txBody>
          <a:bodyPr wrap="none" rtlCol="0">
            <a:spAutoFit/>
          </a:bodyPr>
          <a:lstStyle/>
          <a:p>
            <a:r>
              <a:rPr lang="en-US" b="1" dirty="0" smtClean="0">
                <a:solidFill>
                  <a:srgbClr val="00B050"/>
                </a:solidFill>
              </a:rPr>
              <a:t>2015</a:t>
            </a:r>
            <a:endParaRPr lang="en-US" b="1" dirty="0">
              <a:solidFill>
                <a:srgbClr val="00B050"/>
              </a:solidFill>
            </a:endParaRPr>
          </a:p>
        </p:txBody>
      </p:sp>
      <p:sp>
        <p:nvSpPr>
          <p:cNvPr id="12" name="TextBox 11"/>
          <p:cNvSpPr txBox="1"/>
          <p:nvPr/>
        </p:nvSpPr>
        <p:spPr>
          <a:xfrm>
            <a:off x="5613780" y="2708012"/>
            <a:ext cx="652743" cy="369332"/>
          </a:xfrm>
          <a:prstGeom prst="rect">
            <a:avLst/>
          </a:prstGeom>
          <a:noFill/>
        </p:spPr>
        <p:txBody>
          <a:bodyPr wrap="none" rtlCol="0">
            <a:spAutoFit/>
          </a:bodyPr>
          <a:lstStyle/>
          <a:p>
            <a:r>
              <a:rPr lang="en-US" b="1" dirty="0" smtClean="0">
                <a:solidFill>
                  <a:srgbClr val="00B050"/>
                </a:solidFill>
              </a:rPr>
              <a:t>2016</a:t>
            </a:r>
            <a:endParaRPr lang="en-US" b="1" dirty="0">
              <a:solidFill>
                <a:srgbClr val="00B050"/>
              </a:solidFill>
            </a:endParaRPr>
          </a:p>
        </p:txBody>
      </p:sp>
      <p:cxnSp>
        <p:nvCxnSpPr>
          <p:cNvPr id="14" name="Straight Connector 13"/>
          <p:cNvCxnSpPr>
            <a:endCxn id="15" idx="0"/>
          </p:cNvCxnSpPr>
          <p:nvPr/>
        </p:nvCxnSpPr>
        <p:spPr>
          <a:xfrm>
            <a:off x="4067944" y="3248980"/>
            <a:ext cx="0" cy="324036"/>
          </a:xfrm>
          <a:prstGeom prst="line">
            <a:avLst/>
          </a:prstGeom>
        </p:spPr>
        <p:style>
          <a:lnRef idx="3">
            <a:schemeClr val="accent3"/>
          </a:lnRef>
          <a:fillRef idx="0">
            <a:schemeClr val="accent3"/>
          </a:fillRef>
          <a:effectRef idx="2">
            <a:schemeClr val="accent3"/>
          </a:effectRef>
          <a:fontRef idx="minor">
            <a:schemeClr val="tx1"/>
          </a:fontRef>
        </p:style>
      </p:cxnSp>
      <p:sp>
        <p:nvSpPr>
          <p:cNvPr id="15" name="TextBox 14"/>
          <p:cNvSpPr txBox="1"/>
          <p:nvPr/>
        </p:nvSpPr>
        <p:spPr>
          <a:xfrm>
            <a:off x="3203847" y="3573016"/>
            <a:ext cx="1728193" cy="1200329"/>
          </a:xfrm>
          <a:prstGeom prst="rect">
            <a:avLst/>
          </a:prstGeom>
          <a:noFill/>
        </p:spPr>
        <p:txBody>
          <a:bodyPr wrap="square" rtlCol="0">
            <a:spAutoFit/>
          </a:bodyPr>
          <a:lstStyle/>
          <a:p>
            <a:pPr algn="ctr"/>
            <a:r>
              <a:rPr lang="en-US" dirty="0" smtClean="0"/>
              <a:t>Development of basic version of the makeup detector</a:t>
            </a:r>
            <a:endParaRPr lang="en-US" dirty="0"/>
          </a:p>
        </p:txBody>
      </p:sp>
      <p:sp>
        <p:nvSpPr>
          <p:cNvPr id="16" name="TextBox 15"/>
          <p:cNvSpPr txBox="1"/>
          <p:nvPr/>
        </p:nvSpPr>
        <p:spPr>
          <a:xfrm>
            <a:off x="5868142" y="2073850"/>
            <a:ext cx="1728193" cy="646331"/>
          </a:xfrm>
          <a:prstGeom prst="rect">
            <a:avLst/>
          </a:prstGeom>
          <a:noFill/>
        </p:spPr>
        <p:txBody>
          <a:bodyPr wrap="square" rtlCol="0">
            <a:spAutoFit/>
          </a:bodyPr>
          <a:lstStyle/>
          <a:p>
            <a:pPr algn="ctr"/>
            <a:r>
              <a:rPr lang="en-US" dirty="0" smtClean="0"/>
              <a:t>Transfer of the code to Mozaik</a:t>
            </a:r>
            <a:endParaRPr lang="en-US" dirty="0"/>
          </a:p>
        </p:txBody>
      </p:sp>
      <p:cxnSp>
        <p:nvCxnSpPr>
          <p:cNvPr id="18" name="Straight Connector 17"/>
          <p:cNvCxnSpPr>
            <a:stCxn id="16" idx="2"/>
          </p:cNvCxnSpPr>
          <p:nvPr/>
        </p:nvCxnSpPr>
        <p:spPr>
          <a:xfrm>
            <a:off x="6732239" y="2720181"/>
            <a:ext cx="0" cy="528799"/>
          </a:xfrm>
          <a:prstGeom prst="line">
            <a:avLst/>
          </a:prstGeom>
        </p:spPr>
        <p:style>
          <a:lnRef idx="3">
            <a:schemeClr val="accent3"/>
          </a:lnRef>
          <a:fillRef idx="0">
            <a:schemeClr val="accent3"/>
          </a:fillRef>
          <a:effectRef idx="2">
            <a:schemeClr val="accent3"/>
          </a:effectRef>
          <a:fontRef idx="minor">
            <a:schemeClr val="tx1"/>
          </a:fontRef>
        </p:style>
      </p:cxnSp>
      <p:cxnSp>
        <p:nvCxnSpPr>
          <p:cNvPr id="20" name="Straight Connector 19"/>
          <p:cNvCxnSpPr>
            <a:endCxn id="21" idx="0"/>
          </p:cNvCxnSpPr>
          <p:nvPr/>
        </p:nvCxnSpPr>
        <p:spPr>
          <a:xfrm>
            <a:off x="7668344" y="3265873"/>
            <a:ext cx="0" cy="324036"/>
          </a:xfrm>
          <a:prstGeom prst="line">
            <a:avLst/>
          </a:prstGeom>
        </p:spPr>
        <p:style>
          <a:lnRef idx="3">
            <a:schemeClr val="accent3"/>
          </a:lnRef>
          <a:fillRef idx="0">
            <a:schemeClr val="accent3"/>
          </a:fillRef>
          <a:effectRef idx="2">
            <a:schemeClr val="accent3"/>
          </a:effectRef>
          <a:fontRef idx="minor">
            <a:schemeClr val="tx1"/>
          </a:fontRef>
        </p:style>
      </p:cxnSp>
      <p:sp>
        <p:nvSpPr>
          <p:cNvPr id="21" name="TextBox 20"/>
          <p:cNvSpPr txBox="1"/>
          <p:nvPr/>
        </p:nvSpPr>
        <p:spPr>
          <a:xfrm>
            <a:off x="6804247" y="3589909"/>
            <a:ext cx="1728193" cy="646331"/>
          </a:xfrm>
          <a:prstGeom prst="rect">
            <a:avLst/>
          </a:prstGeom>
          <a:noFill/>
        </p:spPr>
        <p:txBody>
          <a:bodyPr wrap="square" rtlCol="0">
            <a:spAutoFit/>
          </a:bodyPr>
          <a:lstStyle/>
          <a:p>
            <a:pPr algn="ctr"/>
            <a:r>
              <a:rPr lang="en-US" dirty="0" smtClean="0"/>
              <a:t>Code optimization</a:t>
            </a:r>
            <a:endParaRPr lang="en-US" dirty="0"/>
          </a:p>
        </p:txBody>
      </p:sp>
      <p:sp>
        <p:nvSpPr>
          <p:cNvPr id="23" name="TextBox 22"/>
          <p:cNvSpPr txBox="1"/>
          <p:nvPr/>
        </p:nvSpPr>
        <p:spPr>
          <a:xfrm>
            <a:off x="251519" y="2073622"/>
            <a:ext cx="1728193" cy="923330"/>
          </a:xfrm>
          <a:prstGeom prst="rect">
            <a:avLst/>
          </a:prstGeom>
          <a:noFill/>
        </p:spPr>
        <p:txBody>
          <a:bodyPr wrap="square" rtlCol="0">
            <a:spAutoFit/>
          </a:bodyPr>
          <a:lstStyle/>
          <a:p>
            <a:pPr algn="ctr"/>
            <a:r>
              <a:rPr lang="en-US" dirty="0" smtClean="0"/>
              <a:t>Database collection and impact analysis</a:t>
            </a:r>
            <a:endParaRPr lang="en-US" dirty="0"/>
          </a:p>
        </p:txBody>
      </p:sp>
      <p:sp>
        <p:nvSpPr>
          <p:cNvPr id="28" name="TextBox 27"/>
          <p:cNvSpPr txBox="1"/>
          <p:nvPr/>
        </p:nvSpPr>
        <p:spPr>
          <a:xfrm>
            <a:off x="467544" y="2780928"/>
            <a:ext cx="433132" cy="523220"/>
          </a:xfrm>
          <a:prstGeom prst="rect">
            <a:avLst/>
          </a:prstGeom>
          <a:noFill/>
        </p:spPr>
        <p:txBody>
          <a:bodyPr wrap="none" rtlCol="0">
            <a:spAutoFit/>
          </a:bodyPr>
          <a:lstStyle/>
          <a:p>
            <a:r>
              <a:rPr lang="en-US" sz="2800" dirty="0" smtClean="0">
                <a:solidFill>
                  <a:srgbClr val="00B050"/>
                </a:solidFill>
              </a:rPr>
              <a:t>…</a:t>
            </a:r>
            <a:endParaRPr lang="en-US" sz="2800" dirty="0">
              <a:solidFill>
                <a:srgbClr val="00B050"/>
              </a:solidFill>
            </a:endParaRPr>
          </a:p>
        </p:txBody>
      </p:sp>
    </p:spTree>
    <p:extLst>
      <p:ext uri="{BB962C8B-B14F-4D97-AF65-F5344CB8AC3E}">
        <p14:creationId xmlns:p14="http://schemas.microsoft.com/office/powerpoint/2010/main" xmlns="" val="16179832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381125" y="2839963"/>
            <a:ext cx="6381750" cy="138112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smtClean="0"/>
              <a:t>Facial Cosmetics Database</a:t>
            </a:r>
            <a:endParaRPr lang="en-US" dirty="0"/>
          </a:p>
        </p:txBody>
      </p:sp>
      <p:sp>
        <p:nvSpPr>
          <p:cNvPr id="3" name="Content Placeholder 2"/>
          <p:cNvSpPr>
            <a:spLocks noGrp="1"/>
          </p:cNvSpPr>
          <p:nvPr>
            <p:ph idx="1"/>
          </p:nvPr>
        </p:nvSpPr>
        <p:spPr/>
        <p:txBody>
          <a:bodyPr/>
          <a:lstStyle/>
          <a:p>
            <a:pPr marL="0" indent="0">
              <a:buNone/>
            </a:pPr>
            <a:r>
              <a:rPr lang="en-US" altLang="en-US" dirty="0" smtClean="0">
                <a:latin typeface="Tahoma" pitchFamily="34" charset="0"/>
                <a:cs typeface="Tahoma" pitchFamily="34" charset="0"/>
              </a:rPr>
              <a:t>Features:</a:t>
            </a:r>
          </a:p>
          <a:p>
            <a:r>
              <a:rPr lang="en-US" altLang="en-US" dirty="0" smtClean="0">
                <a:latin typeface="Tahoma" pitchFamily="34" charset="0"/>
                <a:cs typeface="Tahoma" pitchFamily="34" charset="0"/>
              </a:rPr>
              <a:t>consists </a:t>
            </a:r>
            <a:r>
              <a:rPr lang="en-US" altLang="en-US" dirty="0">
                <a:latin typeface="Tahoma" pitchFamily="34" charset="0"/>
                <a:cs typeface="Tahoma" pitchFamily="34" charset="0"/>
              </a:rPr>
              <a:t>in total of 389 images </a:t>
            </a:r>
            <a:r>
              <a:rPr lang="en-US" altLang="en-US" dirty="0" smtClean="0">
                <a:latin typeface="Tahoma" pitchFamily="34" charset="0"/>
                <a:cs typeface="Tahoma" pitchFamily="34" charset="0"/>
              </a:rPr>
              <a:t>from 50 different persons;</a:t>
            </a:r>
          </a:p>
          <a:p>
            <a:r>
              <a:rPr lang="en-US" altLang="en-US" dirty="0" smtClean="0">
                <a:latin typeface="Tahoma" pitchFamily="34" charset="0"/>
                <a:cs typeface="Tahoma" pitchFamily="34" charset="0"/>
              </a:rPr>
              <a:t>to </a:t>
            </a:r>
            <a:r>
              <a:rPr lang="en-US" altLang="en-US" dirty="0">
                <a:latin typeface="Tahoma" pitchFamily="34" charset="0"/>
                <a:cs typeface="Tahoma" pitchFamily="34" charset="0"/>
              </a:rPr>
              <a:t>ensure similar conditions as in real world </a:t>
            </a:r>
            <a:r>
              <a:rPr lang="en-US" altLang="en-US" dirty="0" smtClean="0">
                <a:latin typeface="Tahoma" pitchFamily="34" charset="0"/>
                <a:cs typeface="Tahoma" pitchFamily="34" charset="0"/>
              </a:rPr>
              <a:t>scenarios, images are </a:t>
            </a:r>
            <a:r>
              <a:rPr lang="en-US" altLang="en-US" dirty="0">
                <a:latin typeface="Tahoma" pitchFamily="34" charset="0"/>
                <a:cs typeface="Tahoma" pitchFamily="34" charset="0"/>
              </a:rPr>
              <a:t>taken from </a:t>
            </a:r>
            <a:r>
              <a:rPr lang="en-US" altLang="en-US" dirty="0" smtClean="0">
                <a:latin typeface="Tahoma" pitchFamily="34" charset="0"/>
                <a:cs typeface="Tahoma" pitchFamily="34" charset="0"/>
              </a:rPr>
              <a:t>YouTube videos;</a:t>
            </a:r>
          </a:p>
          <a:p>
            <a:endParaRPr lang="en-US" dirty="0">
              <a:latin typeface="Tahoma" pitchFamily="34" charset="0"/>
              <a:cs typeface="Tahoma" pitchFamily="34" charset="0"/>
            </a:endParaRPr>
          </a:p>
          <a:p>
            <a:endParaRPr lang="en-US" dirty="0" smtClean="0">
              <a:latin typeface="Tahoma" pitchFamily="34" charset="0"/>
              <a:cs typeface="Tahoma" pitchFamily="34" charset="0"/>
            </a:endParaRPr>
          </a:p>
          <a:p>
            <a:endParaRPr lang="en-US" dirty="0">
              <a:latin typeface="Tahoma" pitchFamily="34" charset="0"/>
              <a:cs typeface="Tahoma" pitchFamily="34" charset="0"/>
            </a:endParaRPr>
          </a:p>
          <a:p>
            <a:r>
              <a:rPr lang="en-US" altLang="en-US" dirty="0" smtClean="0">
                <a:latin typeface="Tahoma" pitchFamily="34" charset="0"/>
                <a:cs typeface="Tahoma" pitchFamily="34" charset="0"/>
              </a:rPr>
              <a:t>each </a:t>
            </a:r>
            <a:r>
              <a:rPr lang="en-US" altLang="en-US" dirty="0">
                <a:latin typeface="Tahoma" pitchFamily="34" charset="0"/>
                <a:cs typeface="Tahoma" pitchFamily="34" charset="0"/>
              </a:rPr>
              <a:t>image is annotated with the amount and location of applied makeup i.e. the makeup </a:t>
            </a:r>
            <a:r>
              <a:rPr lang="en-US" altLang="en-US" dirty="0" smtClean="0">
                <a:latin typeface="Tahoma" pitchFamily="34" charset="0"/>
                <a:cs typeface="Tahoma" pitchFamily="34" charset="0"/>
              </a:rPr>
              <a:t>code.</a:t>
            </a:r>
          </a:p>
          <a:p>
            <a:pPr marL="0" indent="0">
              <a:buNone/>
            </a:pPr>
            <a:endParaRPr lang="en-US" dirty="0" smtClean="0">
              <a:latin typeface="Tahoma" pitchFamily="34" charset="0"/>
              <a:cs typeface="Tahoma" pitchFamily="34" charset="0"/>
            </a:endParaRPr>
          </a:p>
          <a:p>
            <a:pPr marL="0" indent="0">
              <a:buNone/>
            </a:pPr>
            <a:endParaRPr lang="en-US" dirty="0" smtClean="0">
              <a:latin typeface="Tahoma" pitchFamily="34" charset="0"/>
              <a:cs typeface="Tahoma" pitchFamily="34" charset="0"/>
            </a:endParaRPr>
          </a:p>
        </p:txBody>
      </p:sp>
      <p:graphicFrame>
        <p:nvGraphicFramePr>
          <p:cNvPr id="5" name="Tabelle 218"/>
          <p:cNvGraphicFramePr>
            <a:graphicFrameLocks noGrp="1"/>
          </p:cNvGraphicFramePr>
          <p:nvPr>
            <p:extLst/>
          </p:nvPr>
        </p:nvGraphicFramePr>
        <p:xfrm>
          <a:off x="1763688" y="4941168"/>
          <a:ext cx="5555878" cy="1224136"/>
        </p:xfrm>
        <a:graphic>
          <a:graphicData uri="http://schemas.openxmlformats.org/drawingml/2006/table">
            <a:tbl>
              <a:tblPr firstRow="1" firstCol="1" bandRow="1">
                <a:tableStyleId>{F5AB1C69-6EDB-4FF4-983F-18BD219EF322}</a:tableStyleId>
              </a:tblPr>
              <a:tblGrid>
                <a:gridCol w="1379184">
                  <a:extLst>
                    <a:ext uri="{9D8B030D-6E8A-4147-A177-3AD203B41FA5}">
                      <a16:colId xmlns:a16="http://schemas.microsoft.com/office/drawing/2014/main" xmlns="" val="20000"/>
                    </a:ext>
                  </a:extLst>
                </a:gridCol>
                <a:gridCol w="4176694">
                  <a:extLst>
                    <a:ext uri="{9D8B030D-6E8A-4147-A177-3AD203B41FA5}">
                      <a16:colId xmlns:a16="http://schemas.microsoft.com/office/drawing/2014/main" xmlns="" val="20001"/>
                    </a:ext>
                  </a:extLst>
                </a:gridCol>
              </a:tblGrid>
              <a:tr h="247709">
                <a:tc>
                  <a:txBody>
                    <a:bodyPr/>
                    <a:lstStyle/>
                    <a:p>
                      <a:r>
                        <a:rPr lang="en-US" sz="1200" noProof="0" dirty="0" smtClean="0"/>
                        <a:t>Makeup</a:t>
                      </a:r>
                      <a:r>
                        <a:rPr lang="en-US" sz="1200" baseline="0" noProof="0" dirty="0" smtClean="0"/>
                        <a:t> Category</a:t>
                      </a:r>
                      <a:endParaRPr lang="en-US" sz="1200" b="1" noProof="0" dirty="0">
                        <a:solidFill>
                          <a:schemeClr val="tx1"/>
                        </a:solidFill>
                      </a:endParaRPr>
                    </a:p>
                  </a:txBody>
                  <a:tcPr marL="35379" marR="35379" marT="17689" marB="17689"/>
                </a:tc>
                <a:tc>
                  <a:txBody>
                    <a:bodyPr/>
                    <a:lstStyle/>
                    <a:p>
                      <a:r>
                        <a:rPr lang="en-US" sz="1200" noProof="0" dirty="0" smtClean="0"/>
                        <a:t>Effect</a:t>
                      </a:r>
                      <a:endParaRPr lang="en-US" sz="1200" b="1" noProof="0" dirty="0">
                        <a:solidFill>
                          <a:schemeClr val="tx1"/>
                        </a:solidFill>
                      </a:endParaRPr>
                    </a:p>
                  </a:txBody>
                  <a:tcPr marL="35379" marR="35379" marT="17689" marB="17689"/>
                </a:tc>
                <a:extLst>
                  <a:ext uri="{0D108BD9-81ED-4DB2-BD59-A6C34878D82A}">
                    <a16:rowId xmlns:a16="http://schemas.microsoft.com/office/drawing/2014/main" xmlns="" val="10000"/>
                  </a:ext>
                </a:extLst>
              </a:tr>
              <a:tr h="247709">
                <a:tc>
                  <a:txBody>
                    <a:bodyPr/>
                    <a:lstStyle/>
                    <a:p>
                      <a:r>
                        <a:rPr lang="en-US" sz="1200" noProof="0" dirty="0" smtClean="0"/>
                        <a:t>No</a:t>
                      </a:r>
                      <a:endParaRPr lang="en-US" sz="1200" b="0" noProof="0" dirty="0">
                        <a:solidFill>
                          <a:schemeClr val="tx1"/>
                        </a:solidFill>
                      </a:endParaRPr>
                    </a:p>
                  </a:txBody>
                  <a:tcPr marL="35379" marR="35379" marT="17689" marB="17689"/>
                </a:tc>
                <a:tc>
                  <a:txBody>
                    <a:bodyPr/>
                    <a:lstStyle/>
                    <a:p>
                      <a:r>
                        <a:rPr lang="en-US" sz="1200" noProof="0" dirty="0" smtClean="0"/>
                        <a:t>No makeup applied, no effect</a:t>
                      </a:r>
                      <a:endParaRPr lang="en-US" sz="1200" b="0" noProof="0" dirty="0">
                        <a:solidFill>
                          <a:schemeClr val="tx1"/>
                        </a:solidFill>
                      </a:endParaRPr>
                    </a:p>
                  </a:txBody>
                  <a:tcPr marL="35379" marR="35379" marT="17689" marB="17689"/>
                </a:tc>
                <a:extLst>
                  <a:ext uri="{0D108BD9-81ED-4DB2-BD59-A6C34878D82A}">
                    <a16:rowId xmlns:a16="http://schemas.microsoft.com/office/drawing/2014/main" xmlns="" val="10001"/>
                  </a:ext>
                </a:extLst>
              </a:tr>
              <a:tr h="247709">
                <a:tc>
                  <a:txBody>
                    <a:bodyPr/>
                    <a:lstStyle/>
                    <a:p>
                      <a:r>
                        <a:rPr lang="en-US" sz="1200" noProof="0" dirty="0" smtClean="0"/>
                        <a:t>Slight</a:t>
                      </a:r>
                      <a:endParaRPr lang="en-US" sz="1200" b="0" noProof="0" dirty="0">
                        <a:solidFill>
                          <a:schemeClr val="tx1"/>
                        </a:solidFill>
                      </a:endParaRPr>
                    </a:p>
                  </a:txBody>
                  <a:tcPr marL="35379" marR="35379" marT="17689" marB="17689"/>
                </a:tc>
                <a:tc>
                  <a:txBody>
                    <a:bodyPr/>
                    <a:lstStyle/>
                    <a:p>
                      <a:r>
                        <a:rPr lang="en-US" sz="1200" noProof="0" dirty="0" smtClean="0"/>
                        <a:t>Slight</a:t>
                      </a:r>
                      <a:r>
                        <a:rPr lang="en-US" sz="1200" baseline="0" noProof="0" dirty="0" smtClean="0"/>
                        <a:t> changes in perceived color and shape</a:t>
                      </a:r>
                      <a:endParaRPr lang="en-US" sz="1200" b="0" noProof="0" dirty="0">
                        <a:solidFill>
                          <a:schemeClr val="tx1"/>
                        </a:solidFill>
                      </a:endParaRPr>
                    </a:p>
                  </a:txBody>
                  <a:tcPr marL="35379" marR="35379" marT="17689" marB="17689"/>
                </a:tc>
                <a:extLst>
                  <a:ext uri="{0D108BD9-81ED-4DB2-BD59-A6C34878D82A}">
                    <a16:rowId xmlns:a16="http://schemas.microsoft.com/office/drawing/2014/main" xmlns="" val="10002"/>
                  </a:ext>
                </a:extLst>
              </a:tr>
              <a:tr h="247709">
                <a:tc>
                  <a:txBody>
                    <a:bodyPr/>
                    <a:lstStyle/>
                    <a:p>
                      <a:r>
                        <a:rPr lang="en-US" sz="1200" noProof="0" dirty="0" smtClean="0"/>
                        <a:t>Intermediate</a:t>
                      </a:r>
                      <a:endParaRPr lang="en-US" sz="1200" b="0" noProof="0" dirty="0">
                        <a:solidFill>
                          <a:schemeClr val="tx1"/>
                        </a:solidFill>
                      </a:endParaRPr>
                    </a:p>
                  </a:txBody>
                  <a:tcPr marL="35379" marR="35379" marT="17689" marB="17689"/>
                </a:tc>
                <a:tc>
                  <a:txBody>
                    <a:bodyPr/>
                    <a:lstStyle/>
                    <a:p>
                      <a:r>
                        <a:rPr lang="en-US" sz="1200" noProof="0" dirty="0" smtClean="0"/>
                        <a:t>Enhancement</a:t>
                      </a:r>
                      <a:r>
                        <a:rPr lang="en-US" sz="1200" baseline="0" noProof="0" dirty="0" smtClean="0"/>
                        <a:t> of characteristic features</a:t>
                      </a:r>
                      <a:endParaRPr lang="en-US" sz="1200" b="0" noProof="0" dirty="0" smtClean="0">
                        <a:solidFill>
                          <a:schemeClr val="tx1"/>
                        </a:solidFill>
                      </a:endParaRPr>
                    </a:p>
                  </a:txBody>
                  <a:tcPr marL="35379" marR="35379" marT="17689" marB="17689"/>
                </a:tc>
                <a:extLst>
                  <a:ext uri="{0D108BD9-81ED-4DB2-BD59-A6C34878D82A}">
                    <a16:rowId xmlns:a16="http://schemas.microsoft.com/office/drawing/2014/main" xmlns="" val="10003"/>
                  </a:ext>
                </a:extLst>
              </a:tr>
              <a:tr h="233300">
                <a:tc>
                  <a:txBody>
                    <a:bodyPr/>
                    <a:lstStyle/>
                    <a:p>
                      <a:r>
                        <a:rPr lang="en-US" sz="1200" noProof="0" dirty="0" smtClean="0"/>
                        <a:t>Heavy</a:t>
                      </a:r>
                      <a:endParaRPr lang="en-US" sz="1200" b="0" noProof="0" dirty="0">
                        <a:solidFill>
                          <a:schemeClr val="tx1"/>
                        </a:solidFill>
                      </a:endParaRPr>
                    </a:p>
                  </a:txBody>
                  <a:tcPr marL="35379" marR="35379" marT="17689" marB="17689"/>
                </a:tc>
                <a:tc>
                  <a:txBody>
                    <a:bodyPr/>
                    <a:lstStyle/>
                    <a:p>
                      <a:r>
                        <a:rPr lang="en-US" sz="1200" noProof="0" dirty="0" smtClean="0"/>
                        <a:t>Estrangement from personal characteristics, mask-alike,</a:t>
                      </a:r>
                      <a:r>
                        <a:rPr lang="en-US" sz="1200" baseline="0" noProof="0" dirty="0" smtClean="0"/>
                        <a:t> artificial</a:t>
                      </a:r>
                    </a:p>
                  </a:txBody>
                  <a:tcPr marL="35379" marR="35379" marT="17689" marB="17689"/>
                </a:tc>
                <a:extLst>
                  <a:ext uri="{0D108BD9-81ED-4DB2-BD59-A6C34878D82A}">
                    <a16:rowId xmlns:a16="http://schemas.microsoft.com/office/drawing/2014/main" xmlns="" val="10004"/>
                  </a:ext>
                </a:extLst>
              </a:tr>
            </a:tbl>
          </a:graphicData>
        </a:graphic>
      </p:graphicFrame>
    </p:spTree>
    <p:extLst>
      <p:ext uri="{BB962C8B-B14F-4D97-AF65-F5344CB8AC3E}">
        <p14:creationId xmlns:p14="http://schemas.microsoft.com/office/powerpoint/2010/main" xmlns="" val="221543764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1rst </a:t>
            </a:r>
            <a:r>
              <a:rPr lang="fr-FR" dirty="0" err="1" smtClean="0"/>
              <a:t>Year</a:t>
            </a:r>
            <a:r>
              <a:rPr lang="fr-FR" dirty="0" smtClean="0"/>
              <a:t> Conclusions</a:t>
            </a:r>
            <a:endParaRPr lang="en-US" dirty="0"/>
          </a:p>
        </p:txBody>
      </p:sp>
      <p:sp>
        <p:nvSpPr>
          <p:cNvPr id="3" name="Espace réservé du contenu 2"/>
          <p:cNvSpPr>
            <a:spLocks noGrp="1"/>
          </p:cNvSpPr>
          <p:nvPr>
            <p:ph idx="1"/>
          </p:nvPr>
        </p:nvSpPr>
        <p:spPr/>
        <p:txBody>
          <a:bodyPr/>
          <a:lstStyle/>
          <a:p>
            <a:r>
              <a:rPr lang="en-US" dirty="0" smtClean="0"/>
              <a:t>At next review, clarify the actual IDEA4SWIFT achievements </a:t>
            </a:r>
            <a:r>
              <a:rPr lang="en-US" dirty="0" err="1" smtClean="0"/>
              <a:t>wrt</a:t>
            </a:r>
            <a:r>
              <a:rPr lang="en-US" dirty="0" smtClean="0"/>
              <a:t> the </a:t>
            </a:r>
            <a:r>
              <a:rPr lang="en-US" dirty="0" err="1" smtClean="0"/>
              <a:t>SotA</a:t>
            </a:r>
            <a:r>
              <a:rPr lang="en-US" dirty="0" smtClean="0"/>
              <a:t> and </a:t>
            </a:r>
            <a:r>
              <a:rPr lang="en-US" dirty="0" err="1" smtClean="0"/>
              <a:t>wrt</a:t>
            </a:r>
            <a:r>
              <a:rPr lang="en-US" dirty="0" smtClean="0"/>
              <a:t> what already exists (present what has been done </a:t>
            </a:r>
            <a:r>
              <a:rPr lang="en-US" dirty="0" err="1" smtClean="0"/>
              <a:t>wrt</a:t>
            </a:r>
            <a:r>
              <a:rPr lang="en-US" dirty="0" smtClean="0"/>
              <a:t> the planned objectives and to the user requirements) </a:t>
            </a:r>
          </a:p>
          <a:p>
            <a:pPr lvl="1"/>
            <a:r>
              <a:rPr lang="fr-FR" dirty="0" err="1" smtClean="0"/>
              <a:t>SoTA</a:t>
            </a:r>
            <a:r>
              <a:rPr lang="fr-FR" dirty="0" smtClean="0"/>
              <a:t> Documents</a:t>
            </a:r>
            <a:endParaRPr lang="en-US" dirty="0" smtClean="0"/>
          </a:p>
          <a:p>
            <a:r>
              <a:rPr lang="en-US" dirty="0" smtClean="0"/>
              <a:t>At next review, present cohesive demonstration(s) consistent with the project targets </a:t>
            </a:r>
          </a:p>
          <a:p>
            <a:pPr lvl="1"/>
            <a:r>
              <a:rPr lang="fr-FR" dirty="0" smtClean="0"/>
              <a:t>7 </a:t>
            </a:r>
            <a:r>
              <a:rPr lang="fr-FR" dirty="0" err="1" smtClean="0"/>
              <a:t>demonstrators</a:t>
            </a:r>
            <a:r>
              <a:rPr lang="fr-FR" dirty="0" smtClean="0"/>
              <a:t> +1 </a:t>
            </a:r>
            <a:r>
              <a:rPr lang="fr-FR" dirty="0" err="1" smtClean="0"/>
              <a:t>presentation</a:t>
            </a:r>
            <a:r>
              <a:rPr lang="fr-FR" dirty="0" smtClean="0"/>
              <a:t> of fusion</a:t>
            </a:r>
            <a:endParaRPr lang="en-US" dirty="0" smtClean="0"/>
          </a:p>
          <a:p>
            <a:r>
              <a:rPr lang="en-US" dirty="0" smtClean="0"/>
              <a:t>Define the market access strategy with regards to IER market dominance in boarding control</a:t>
            </a:r>
          </a:p>
          <a:p>
            <a:pPr lvl="1"/>
            <a:endParaRPr lang="en-US" dirty="0"/>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Impact Analysis on Automatic Face Recognition</a:t>
            </a:r>
            <a:endParaRPr lang="en-US" dirty="0"/>
          </a:p>
        </p:txBody>
      </p:sp>
      <p:sp>
        <p:nvSpPr>
          <p:cNvPr id="3" name="Content Placeholder 2"/>
          <p:cNvSpPr>
            <a:spLocks noGrp="1"/>
          </p:cNvSpPr>
          <p:nvPr>
            <p:ph idx="1"/>
          </p:nvPr>
        </p:nvSpPr>
        <p:spPr/>
        <p:txBody>
          <a:bodyPr/>
          <a:lstStyle/>
          <a:p>
            <a:pPr marL="0" indent="0">
              <a:buNone/>
            </a:pPr>
            <a:r>
              <a:rPr lang="en-US" altLang="en-US" dirty="0">
                <a:latin typeface="Tahoma" pitchFamily="34" charset="0"/>
                <a:cs typeface="Tahoma" pitchFamily="34" charset="0"/>
              </a:rPr>
              <a:t>To analyze the impact of facial cosmetics, identification rate is </a:t>
            </a:r>
            <a:r>
              <a:rPr lang="en-US" altLang="en-US" dirty="0" smtClean="0">
                <a:latin typeface="Tahoma" pitchFamily="34" charset="0"/>
                <a:cs typeface="Tahoma" pitchFamily="34" charset="0"/>
              </a:rPr>
              <a:t>computed:</a:t>
            </a:r>
          </a:p>
          <a:p>
            <a:r>
              <a:rPr lang="en-US" altLang="en-US" dirty="0" smtClean="0">
                <a:latin typeface="Tahoma" pitchFamily="34" charset="0"/>
                <a:cs typeface="Tahoma" pitchFamily="34" charset="0"/>
              </a:rPr>
              <a:t>Fig</a:t>
            </a:r>
            <a:r>
              <a:rPr lang="en-US" altLang="en-US" dirty="0">
                <a:latin typeface="Tahoma" pitchFamily="34" charset="0"/>
                <a:cs typeface="Tahoma" pitchFamily="34" charset="0"/>
              </a:rPr>
              <a:t>. 4 </a:t>
            </a:r>
            <a:r>
              <a:rPr lang="en-US" altLang="en-US" dirty="0" smtClean="0">
                <a:latin typeface="Tahoma" pitchFamily="34" charset="0"/>
                <a:cs typeface="Tahoma" pitchFamily="34" charset="0"/>
              </a:rPr>
              <a:t>confirms </a:t>
            </a:r>
            <a:r>
              <a:rPr lang="en-US" altLang="en-US" dirty="0">
                <a:latin typeface="Tahoma" pitchFamily="34" charset="0"/>
                <a:cs typeface="Tahoma" pitchFamily="34" charset="0"/>
              </a:rPr>
              <a:t>that facial cosmetics have a negative impact on automatic face </a:t>
            </a:r>
            <a:r>
              <a:rPr lang="en-US" altLang="en-US" dirty="0" smtClean="0">
                <a:latin typeface="Tahoma" pitchFamily="34" charset="0"/>
                <a:cs typeface="Tahoma" pitchFamily="34" charset="0"/>
              </a:rPr>
              <a:t>recognition.</a:t>
            </a:r>
          </a:p>
          <a:p>
            <a:r>
              <a:rPr lang="en-US" altLang="en-US" dirty="0" smtClean="0">
                <a:latin typeface="Tahoma" pitchFamily="34" charset="0"/>
                <a:cs typeface="Tahoma" pitchFamily="34" charset="0"/>
              </a:rPr>
              <a:t>Intermediate </a:t>
            </a:r>
            <a:r>
              <a:rPr lang="en-US" altLang="en-US" dirty="0">
                <a:latin typeface="Tahoma" pitchFamily="34" charset="0"/>
                <a:cs typeface="Tahoma" pitchFamily="34" charset="0"/>
              </a:rPr>
              <a:t>makeup has no negative impact when applied to the eye area (Fig. 5) which plays the most important role in face </a:t>
            </a:r>
            <a:r>
              <a:rPr lang="en-US" altLang="en-US" dirty="0" smtClean="0">
                <a:latin typeface="Tahoma" pitchFamily="34" charset="0"/>
                <a:cs typeface="Tahoma" pitchFamily="34" charset="0"/>
              </a:rPr>
              <a:t>recognition.</a:t>
            </a:r>
            <a:endParaRPr lang="en-US" dirty="0"/>
          </a:p>
        </p:txBody>
      </p:sp>
      <p:pic>
        <p:nvPicPr>
          <p:cNvPr id="4" name="Picture 178" descr="D:\Studium\Master\2. Semester\Poster\images\face.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11560" y="4067980"/>
            <a:ext cx="3627212" cy="180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179" descr="D:\Studium\Master\2. Semester\Poster\images\eyes.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860032" y="4067980"/>
            <a:ext cx="3607206" cy="180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Box 5"/>
          <p:cNvSpPr txBox="1"/>
          <p:nvPr/>
        </p:nvSpPr>
        <p:spPr>
          <a:xfrm>
            <a:off x="767115" y="5867980"/>
            <a:ext cx="3379130" cy="369332"/>
          </a:xfrm>
          <a:prstGeom prst="rect">
            <a:avLst/>
          </a:prstGeom>
          <a:noFill/>
        </p:spPr>
        <p:txBody>
          <a:bodyPr wrap="none" rtlCol="0">
            <a:spAutoFit/>
          </a:bodyPr>
          <a:lstStyle/>
          <a:p>
            <a:r>
              <a:rPr lang="en-US" b="1" dirty="0" smtClean="0">
                <a:solidFill>
                  <a:srgbClr val="00B050"/>
                </a:solidFill>
              </a:rPr>
              <a:t>Fig. 4. Identification rates for face</a:t>
            </a:r>
            <a:endParaRPr lang="en-US" b="1" dirty="0">
              <a:solidFill>
                <a:srgbClr val="00B050"/>
              </a:solidFill>
            </a:endParaRPr>
          </a:p>
        </p:txBody>
      </p:sp>
      <p:sp>
        <p:nvSpPr>
          <p:cNvPr id="8" name="TextBox 7"/>
          <p:cNvSpPr txBox="1"/>
          <p:nvPr/>
        </p:nvSpPr>
        <p:spPr>
          <a:xfrm>
            <a:off x="5005584" y="5867980"/>
            <a:ext cx="3410229" cy="369332"/>
          </a:xfrm>
          <a:prstGeom prst="rect">
            <a:avLst/>
          </a:prstGeom>
          <a:noFill/>
        </p:spPr>
        <p:txBody>
          <a:bodyPr wrap="none" rtlCol="0">
            <a:spAutoFit/>
          </a:bodyPr>
          <a:lstStyle/>
          <a:p>
            <a:r>
              <a:rPr lang="en-US" b="1" dirty="0" smtClean="0">
                <a:solidFill>
                  <a:srgbClr val="00B050"/>
                </a:solidFill>
              </a:rPr>
              <a:t>Fig. 5. Identification rates for eyes</a:t>
            </a:r>
            <a:endParaRPr lang="en-US" b="1" dirty="0">
              <a:solidFill>
                <a:srgbClr val="00B050"/>
              </a:solidFill>
            </a:endParaRPr>
          </a:p>
        </p:txBody>
      </p:sp>
    </p:spTree>
    <p:extLst>
      <p:ext uri="{BB962C8B-B14F-4D97-AF65-F5344CB8AC3E}">
        <p14:creationId xmlns:p14="http://schemas.microsoft.com/office/powerpoint/2010/main" xmlns="" val="3653293726"/>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Facial Makeup Detection</a:t>
            </a:r>
            <a:endParaRPr lang="en-US" dirty="0"/>
          </a:p>
        </p:txBody>
      </p:sp>
      <p:sp>
        <p:nvSpPr>
          <p:cNvPr id="3" name="Content Placeholder 2"/>
          <p:cNvSpPr>
            <a:spLocks noGrp="1"/>
          </p:cNvSpPr>
          <p:nvPr>
            <p:ph idx="1"/>
          </p:nvPr>
        </p:nvSpPr>
        <p:spPr/>
        <p:txBody>
          <a:bodyPr/>
          <a:lstStyle/>
          <a:p>
            <a:r>
              <a:rPr lang="en-US" dirty="0" smtClean="0"/>
              <a:t> </a:t>
            </a:r>
            <a:r>
              <a:rPr lang="en-US" dirty="0"/>
              <a:t>The </a:t>
            </a:r>
            <a:r>
              <a:rPr lang="en-US" dirty="0" smtClean="0"/>
              <a:t>performance of the proposed </a:t>
            </a:r>
            <a:r>
              <a:rPr lang="en-US" dirty="0"/>
              <a:t>technique is tested using three publicly available facial makeup </a:t>
            </a:r>
            <a:r>
              <a:rPr lang="en-US" dirty="0" smtClean="0"/>
              <a:t>databases: </a:t>
            </a:r>
          </a:p>
          <a:p>
            <a:pPr lvl="1"/>
            <a:r>
              <a:rPr lang="en-US" sz="1800" dirty="0" smtClean="0"/>
              <a:t>YouTube Makeup (</a:t>
            </a:r>
            <a:r>
              <a:rPr lang="en-US" sz="1800" b="1" dirty="0" smtClean="0"/>
              <a:t>YMU</a:t>
            </a:r>
            <a:r>
              <a:rPr lang="en-US" sz="1800" dirty="0" smtClean="0"/>
              <a:t>) Database – 604 images from 151 subjects;</a:t>
            </a:r>
          </a:p>
          <a:p>
            <a:pPr lvl="1"/>
            <a:r>
              <a:rPr lang="en-US" sz="1800" dirty="0" smtClean="0"/>
              <a:t>Makeup in the “wild” (</a:t>
            </a:r>
            <a:r>
              <a:rPr lang="en-US" sz="1800" b="1" dirty="0" smtClean="0"/>
              <a:t>MIW</a:t>
            </a:r>
            <a:r>
              <a:rPr lang="en-US" sz="1800" dirty="0" smtClean="0"/>
              <a:t>) Database – 154 images from 51 subjects;</a:t>
            </a:r>
          </a:p>
          <a:p>
            <a:pPr lvl="1"/>
            <a:r>
              <a:rPr lang="en-US" sz="1800" dirty="0" smtClean="0"/>
              <a:t>Facial Cosmetics Database (</a:t>
            </a:r>
            <a:r>
              <a:rPr lang="en-US" sz="1800" b="1" dirty="0" smtClean="0"/>
              <a:t>FCD</a:t>
            </a:r>
            <a:r>
              <a:rPr lang="en-US" sz="1800" dirty="0" smtClean="0"/>
              <a:t>) – 389 images </a:t>
            </a:r>
            <a:r>
              <a:rPr lang="en-US" sz="1800" dirty="0"/>
              <a:t>from 50 </a:t>
            </a:r>
            <a:r>
              <a:rPr lang="en-US" sz="1800" dirty="0" smtClean="0"/>
              <a:t>subjects.</a:t>
            </a:r>
          </a:p>
          <a:p>
            <a:pPr lvl="1"/>
            <a:endParaRPr lang="en-US" dirty="0"/>
          </a:p>
          <a:p>
            <a:pPr lvl="1"/>
            <a:endParaRPr lang="en-US" dirty="0" smtClean="0"/>
          </a:p>
          <a:p>
            <a:pPr lvl="1"/>
            <a:endParaRPr lang="en-US" dirty="0"/>
          </a:p>
          <a:p>
            <a:endParaRPr lang="en-US" dirty="0" smtClean="0"/>
          </a:p>
          <a:p>
            <a:r>
              <a:rPr lang="en-US" dirty="0" smtClean="0"/>
              <a:t>A </a:t>
            </a:r>
            <a:r>
              <a:rPr lang="en-US" b="1" dirty="0" smtClean="0"/>
              <a:t>texture</a:t>
            </a:r>
            <a:r>
              <a:rPr lang="en-US" dirty="0" smtClean="0"/>
              <a:t> descriptor (LGBP) and a </a:t>
            </a:r>
            <a:r>
              <a:rPr lang="en-US" b="1" dirty="0" smtClean="0"/>
              <a:t>shape</a:t>
            </a:r>
            <a:r>
              <a:rPr lang="en-US" dirty="0" smtClean="0"/>
              <a:t> descriptor (HOG) are used to extract the features;</a:t>
            </a:r>
          </a:p>
          <a:p>
            <a:r>
              <a:rPr lang="en-US" b="1" dirty="0" smtClean="0"/>
              <a:t>SVM</a:t>
            </a:r>
            <a:r>
              <a:rPr lang="en-US" dirty="0" smtClean="0"/>
              <a:t> and </a:t>
            </a:r>
            <a:r>
              <a:rPr lang="en-US" b="1" dirty="0" smtClean="0"/>
              <a:t>Alligator</a:t>
            </a:r>
            <a:r>
              <a:rPr lang="en-US" dirty="0" smtClean="0"/>
              <a:t> classifiers are employed to detect makeup.</a:t>
            </a:r>
          </a:p>
          <a:p>
            <a:r>
              <a:rPr lang="en-US" dirty="0"/>
              <a:t>Best </a:t>
            </a:r>
            <a:r>
              <a:rPr lang="en-US" dirty="0" smtClean="0"/>
              <a:t>performances </a:t>
            </a:r>
            <a:r>
              <a:rPr lang="en-US" dirty="0"/>
              <a:t>were obtained </a:t>
            </a:r>
            <a:r>
              <a:rPr lang="en-US" dirty="0" smtClean="0"/>
              <a:t>by Alligator </a:t>
            </a:r>
            <a:r>
              <a:rPr lang="en-US" dirty="0"/>
              <a:t>: </a:t>
            </a:r>
            <a:r>
              <a:rPr lang="en-US" b="1" dirty="0" smtClean="0"/>
              <a:t>98.73%</a:t>
            </a:r>
            <a:r>
              <a:rPr lang="en-US" dirty="0" smtClean="0"/>
              <a:t> classification accuracy</a:t>
            </a:r>
          </a:p>
        </p:txBody>
      </p:sp>
      <p:grpSp>
        <p:nvGrpSpPr>
          <p:cNvPr id="4" name="Group 55"/>
          <p:cNvGrpSpPr/>
          <p:nvPr/>
        </p:nvGrpSpPr>
        <p:grpSpPr>
          <a:xfrm>
            <a:off x="519953" y="3212976"/>
            <a:ext cx="8230074" cy="1315964"/>
            <a:chOff x="-828600" y="3043964"/>
            <a:chExt cx="9972600" cy="1594588"/>
          </a:xfrm>
        </p:grpSpPr>
        <p:pic>
          <p:nvPicPr>
            <p:cNvPr id="3075" name="Picture 3" descr="E:\Databases\Makeup\EvaluateSet\CroppedImages\FaceImages150_140_man\0001-2-11220020.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28600" y="3414915"/>
              <a:ext cx="795840" cy="852686"/>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3" descr="E:\Databases\Makeup\EvaluateSet\CroppedImages\FaceImages150_140_man\0001-2-11220020.png"/>
            <p:cNvPicPr>
              <a:picLocks noChangeAspect="1" noChangeArrowheads="1"/>
            </p:cNvPicPr>
            <p:nvPr/>
          </p:nvPicPr>
          <p:blipFill>
            <a:blip r:embed="rId2" cstate="print">
              <a:grayscl/>
              <a:extLst>
                <a:ext uri="{28A0092B-C50C-407E-A947-70E740481C1C}">
                  <a14:useLocalDpi xmlns:a14="http://schemas.microsoft.com/office/drawing/2010/main" xmlns="" val="0"/>
                </a:ext>
              </a:extLst>
            </a:blip>
            <a:srcRect/>
            <a:stretch>
              <a:fillRect/>
            </a:stretch>
          </p:blipFill>
          <p:spPr bwMode="auto">
            <a:xfrm>
              <a:off x="358996" y="3414915"/>
              <a:ext cx="795840" cy="852686"/>
            </a:xfrm>
            <a:prstGeom prst="rect">
              <a:avLst/>
            </a:prstGeom>
            <a:noFill/>
            <a:extLst>
              <a:ext uri="{909E8E84-426E-40DD-AFC4-6F175D3DCCD1}">
                <a14:hiddenFill xmlns:a14="http://schemas.microsoft.com/office/drawing/2010/main" xmlns="">
                  <a:solidFill>
                    <a:srgbClr val="FFFFFF"/>
                  </a:solidFill>
                </a14:hiddenFill>
              </a:ext>
            </a:extLst>
          </p:spPr>
        </p:pic>
        <p:sp>
          <p:nvSpPr>
            <p:cNvPr id="5" name="Rounded Rectangle 4"/>
            <p:cNvSpPr/>
            <p:nvPr/>
          </p:nvSpPr>
          <p:spPr>
            <a:xfrm>
              <a:off x="1546592" y="3087567"/>
              <a:ext cx="1216590" cy="642367"/>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600" b="1" i="1" dirty="0" smtClean="0"/>
                <a:t>LGBP</a:t>
              </a:r>
              <a:r>
                <a:rPr lang="en-US" sz="1600" b="1" i="1" baseline="-25000" dirty="0" smtClean="0"/>
                <a:t>8,2</a:t>
              </a:r>
              <a:r>
                <a:rPr lang="en-US" sz="1600" b="1" i="1" baseline="30000" dirty="0" smtClean="0"/>
                <a:t>u2</a:t>
              </a:r>
            </a:p>
            <a:p>
              <a:pPr algn="ctr"/>
              <a:r>
                <a:rPr lang="en-US" sz="1000" dirty="0" smtClean="0"/>
                <a:t>5x5 blocks</a:t>
              </a:r>
              <a:endParaRPr lang="en-US" sz="1000" dirty="0"/>
            </a:p>
          </p:txBody>
        </p:sp>
        <p:sp>
          <p:nvSpPr>
            <p:cNvPr id="9" name="Rounded Rectangle 8"/>
            <p:cNvSpPr/>
            <p:nvPr/>
          </p:nvSpPr>
          <p:spPr>
            <a:xfrm>
              <a:off x="1546592" y="3957369"/>
              <a:ext cx="1216590" cy="642367"/>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600" b="1" i="1" dirty="0" smtClean="0"/>
                <a:t>HOG</a:t>
              </a:r>
              <a:endParaRPr lang="en-US" sz="1600" b="1" i="1" baseline="30000" dirty="0" smtClean="0"/>
            </a:p>
            <a:p>
              <a:pPr algn="ctr"/>
              <a:r>
                <a:rPr lang="en-US" sz="1000" dirty="0" smtClean="0"/>
                <a:t>5x5 blocks</a:t>
              </a:r>
              <a:endParaRPr lang="en-US" sz="1000" dirty="0"/>
            </a:p>
          </p:txBody>
        </p:sp>
        <p:sp>
          <p:nvSpPr>
            <p:cNvPr id="10" name="Rounded Rectangle 9"/>
            <p:cNvSpPr/>
            <p:nvPr/>
          </p:nvSpPr>
          <p:spPr>
            <a:xfrm>
              <a:off x="6319064" y="3520075"/>
              <a:ext cx="1216590" cy="642367"/>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400" b="1" i="1" dirty="0" smtClean="0"/>
                <a:t>Classifier</a:t>
              </a:r>
              <a:endParaRPr lang="en-US" sz="1400" b="1" i="1" dirty="0"/>
            </a:p>
          </p:txBody>
        </p:sp>
        <p:sp>
          <p:nvSpPr>
            <p:cNvPr id="12" name="Rounded Rectangle 11"/>
            <p:cNvSpPr/>
            <p:nvPr/>
          </p:nvSpPr>
          <p:spPr>
            <a:xfrm>
              <a:off x="7927410" y="3957369"/>
              <a:ext cx="1216590" cy="642367"/>
            </a:xfrm>
            <a:prstGeom prst="roundRect">
              <a:avLst/>
            </a:prstGeom>
            <a:solidFill>
              <a:schemeClr val="accent3">
                <a:lumMod val="75000"/>
              </a:schemeClr>
            </a:solidFill>
            <a:ln>
              <a:solidFill>
                <a:schemeClr val="accent3">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100" b="1" i="1" dirty="0" smtClean="0"/>
                <a:t>Face without Makeup</a:t>
              </a:r>
              <a:endParaRPr lang="en-US" sz="1100" b="1" i="1" dirty="0"/>
            </a:p>
          </p:txBody>
        </p:sp>
        <p:sp>
          <p:nvSpPr>
            <p:cNvPr id="13" name="Rounded Rectangle 12"/>
            <p:cNvSpPr/>
            <p:nvPr/>
          </p:nvSpPr>
          <p:spPr>
            <a:xfrm>
              <a:off x="7927410" y="3087567"/>
              <a:ext cx="1216590" cy="642367"/>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100" b="1" i="1" dirty="0" smtClean="0"/>
                <a:t>Face with Makeup</a:t>
              </a:r>
              <a:endParaRPr lang="en-US" sz="1100" b="1" i="1" dirty="0"/>
            </a:p>
          </p:txBody>
        </p:sp>
        <p:pic>
          <p:nvPicPr>
            <p:cNvPr id="18" name="Picture 6"/>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14786" t="9287" r="23633" b="18791"/>
            <a:stretch/>
          </p:blipFill>
          <p:spPr bwMode="auto">
            <a:xfrm>
              <a:off x="4698822" y="3481258"/>
              <a:ext cx="1228486" cy="720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7" name="Picture 6"/>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55331" t="9287" r="23620" b="18791"/>
            <a:stretch/>
          </p:blipFill>
          <p:spPr bwMode="auto">
            <a:xfrm>
              <a:off x="3521044" y="3918552"/>
              <a:ext cx="419916" cy="720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nvGrpSpPr>
            <p:cNvPr id="6" name="Group 13"/>
            <p:cNvGrpSpPr/>
            <p:nvPr/>
          </p:nvGrpSpPr>
          <p:grpSpPr>
            <a:xfrm>
              <a:off x="3154938" y="3043964"/>
              <a:ext cx="1152128" cy="729573"/>
              <a:chOff x="4788024" y="3092577"/>
              <a:chExt cx="1152128" cy="729573"/>
            </a:xfrm>
          </p:grpSpPr>
          <p:pic>
            <p:nvPicPr>
              <p:cNvPr id="3078" name="Picture 6"/>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14786" t="9287" r="64633" b="18791"/>
              <a:stretch/>
            </p:blipFill>
            <p:spPr bwMode="auto">
              <a:xfrm>
                <a:off x="4788024" y="3102150"/>
                <a:ext cx="410582" cy="720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6" name="Picture 6"/>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35368" t="9287" r="44682" b="18791"/>
              <a:stretch/>
            </p:blipFill>
            <p:spPr bwMode="auto">
              <a:xfrm>
                <a:off x="5542163" y="3092577"/>
                <a:ext cx="397989" cy="720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8" name="TextBox 7"/>
              <p:cNvSpPr txBox="1"/>
              <p:nvPr/>
            </p:nvSpPr>
            <p:spPr>
              <a:xfrm>
                <a:off x="5198799" y="3443245"/>
                <a:ext cx="343364" cy="369332"/>
              </a:xfrm>
              <a:prstGeom prst="rect">
                <a:avLst/>
              </a:prstGeom>
              <a:noFill/>
            </p:spPr>
            <p:txBody>
              <a:bodyPr wrap="none" rtlCol="0">
                <a:spAutoFit/>
              </a:bodyPr>
              <a:lstStyle/>
              <a:p>
                <a:r>
                  <a:rPr lang="en-US" dirty="0" smtClean="0"/>
                  <a:t>…</a:t>
                </a:r>
                <a:endParaRPr lang="en-US" dirty="0"/>
              </a:p>
            </p:txBody>
          </p:sp>
        </p:grpSp>
        <p:cxnSp>
          <p:nvCxnSpPr>
            <p:cNvPr id="21" name="Straight Arrow Connector 20"/>
            <p:cNvCxnSpPr>
              <a:stCxn id="3075" idx="3"/>
              <a:endCxn id="7" idx="1"/>
            </p:cNvCxnSpPr>
            <p:nvPr/>
          </p:nvCxnSpPr>
          <p:spPr>
            <a:xfrm>
              <a:off x="-32760" y="3841258"/>
              <a:ext cx="391756" cy="0"/>
            </a:xfrm>
            <a:prstGeom prst="straightConnector1">
              <a:avLst/>
            </a:prstGeom>
            <a:ln>
              <a:solidFill>
                <a:srgbClr val="00B050"/>
              </a:solidFill>
              <a:tailEnd type="arrow"/>
            </a:ln>
          </p:spPr>
          <p:style>
            <a:lnRef idx="2">
              <a:schemeClr val="accent3"/>
            </a:lnRef>
            <a:fillRef idx="0">
              <a:schemeClr val="accent3"/>
            </a:fillRef>
            <a:effectRef idx="1">
              <a:schemeClr val="accent3"/>
            </a:effectRef>
            <a:fontRef idx="minor">
              <a:schemeClr val="tx1"/>
            </a:fontRef>
          </p:style>
        </p:cxnSp>
        <p:cxnSp>
          <p:nvCxnSpPr>
            <p:cNvPr id="26" name="Straight Arrow Connector 25"/>
            <p:cNvCxnSpPr>
              <a:stCxn id="7" idx="3"/>
              <a:endCxn id="5" idx="1"/>
            </p:cNvCxnSpPr>
            <p:nvPr/>
          </p:nvCxnSpPr>
          <p:spPr>
            <a:xfrm flipV="1">
              <a:off x="1154836" y="3408751"/>
              <a:ext cx="391756" cy="432507"/>
            </a:xfrm>
            <a:prstGeom prst="straightConnector1">
              <a:avLst/>
            </a:prstGeom>
            <a:ln>
              <a:solidFill>
                <a:srgbClr val="00B050"/>
              </a:solidFill>
              <a:tailEnd type="arrow"/>
            </a:ln>
          </p:spPr>
          <p:style>
            <a:lnRef idx="2">
              <a:schemeClr val="accent3"/>
            </a:lnRef>
            <a:fillRef idx="0">
              <a:schemeClr val="accent3"/>
            </a:fillRef>
            <a:effectRef idx="1">
              <a:schemeClr val="accent3"/>
            </a:effectRef>
            <a:fontRef idx="minor">
              <a:schemeClr val="tx1"/>
            </a:fontRef>
          </p:style>
        </p:cxnSp>
        <p:cxnSp>
          <p:nvCxnSpPr>
            <p:cNvPr id="29" name="Straight Arrow Connector 28"/>
            <p:cNvCxnSpPr>
              <a:stCxn id="7" idx="3"/>
              <a:endCxn id="9" idx="1"/>
            </p:cNvCxnSpPr>
            <p:nvPr/>
          </p:nvCxnSpPr>
          <p:spPr>
            <a:xfrm>
              <a:off x="1154836" y="3841258"/>
              <a:ext cx="391756" cy="437295"/>
            </a:xfrm>
            <a:prstGeom prst="straightConnector1">
              <a:avLst/>
            </a:prstGeom>
            <a:ln>
              <a:solidFill>
                <a:srgbClr val="00B050"/>
              </a:solidFill>
              <a:tailEnd type="arrow"/>
            </a:ln>
          </p:spPr>
          <p:style>
            <a:lnRef idx="2">
              <a:schemeClr val="accent3"/>
            </a:lnRef>
            <a:fillRef idx="0">
              <a:schemeClr val="accent3"/>
            </a:fillRef>
            <a:effectRef idx="1">
              <a:schemeClr val="accent3"/>
            </a:effectRef>
            <a:fontRef idx="minor">
              <a:schemeClr val="tx1"/>
            </a:fontRef>
          </p:style>
        </p:cxnSp>
        <p:cxnSp>
          <p:nvCxnSpPr>
            <p:cNvPr id="32" name="Straight Arrow Connector 31"/>
            <p:cNvCxnSpPr>
              <a:stCxn id="5" idx="3"/>
              <a:endCxn id="3078" idx="1"/>
            </p:cNvCxnSpPr>
            <p:nvPr/>
          </p:nvCxnSpPr>
          <p:spPr>
            <a:xfrm>
              <a:off x="2763182" y="3408751"/>
              <a:ext cx="391756" cy="4786"/>
            </a:xfrm>
            <a:prstGeom prst="straightConnector1">
              <a:avLst/>
            </a:prstGeom>
            <a:ln>
              <a:solidFill>
                <a:srgbClr val="00B050"/>
              </a:solidFill>
              <a:tailEnd type="arrow"/>
            </a:ln>
          </p:spPr>
          <p:style>
            <a:lnRef idx="2">
              <a:schemeClr val="accent3"/>
            </a:lnRef>
            <a:fillRef idx="0">
              <a:schemeClr val="accent3"/>
            </a:fillRef>
            <a:effectRef idx="1">
              <a:schemeClr val="accent3"/>
            </a:effectRef>
            <a:fontRef idx="minor">
              <a:schemeClr val="tx1"/>
            </a:fontRef>
          </p:style>
        </p:cxnSp>
        <p:cxnSp>
          <p:nvCxnSpPr>
            <p:cNvPr id="43" name="Straight Arrow Connector 42"/>
            <p:cNvCxnSpPr>
              <a:stCxn id="9" idx="3"/>
              <a:endCxn id="17" idx="1"/>
            </p:cNvCxnSpPr>
            <p:nvPr/>
          </p:nvCxnSpPr>
          <p:spPr>
            <a:xfrm flipV="1">
              <a:off x="2763182" y="4278552"/>
              <a:ext cx="757862" cy="1"/>
            </a:xfrm>
            <a:prstGeom prst="straightConnector1">
              <a:avLst/>
            </a:prstGeom>
            <a:ln>
              <a:solidFill>
                <a:srgbClr val="00B050"/>
              </a:solidFill>
              <a:tailEnd type="arrow"/>
            </a:ln>
          </p:spPr>
          <p:style>
            <a:lnRef idx="2">
              <a:schemeClr val="accent3"/>
            </a:lnRef>
            <a:fillRef idx="0">
              <a:schemeClr val="accent3"/>
            </a:fillRef>
            <a:effectRef idx="1">
              <a:schemeClr val="accent3"/>
            </a:effectRef>
            <a:fontRef idx="minor">
              <a:schemeClr val="tx1"/>
            </a:fontRef>
          </p:style>
        </p:cxnSp>
        <p:cxnSp>
          <p:nvCxnSpPr>
            <p:cNvPr id="46" name="Straight Arrow Connector 45"/>
            <p:cNvCxnSpPr>
              <a:stCxn id="16" idx="3"/>
              <a:endCxn id="18" idx="1"/>
            </p:cNvCxnSpPr>
            <p:nvPr/>
          </p:nvCxnSpPr>
          <p:spPr>
            <a:xfrm>
              <a:off x="4307066" y="3403964"/>
              <a:ext cx="391756" cy="437294"/>
            </a:xfrm>
            <a:prstGeom prst="straightConnector1">
              <a:avLst/>
            </a:prstGeom>
            <a:ln>
              <a:solidFill>
                <a:srgbClr val="00B050"/>
              </a:solidFill>
              <a:tailEnd type="arrow"/>
            </a:ln>
          </p:spPr>
          <p:style>
            <a:lnRef idx="2">
              <a:schemeClr val="accent3"/>
            </a:lnRef>
            <a:fillRef idx="0">
              <a:schemeClr val="accent3"/>
            </a:fillRef>
            <a:effectRef idx="1">
              <a:schemeClr val="accent3"/>
            </a:effectRef>
            <a:fontRef idx="minor">
              <a:schemeClr val="tx1"/>
            </a:fontRef>
          </p:style>
        </p:cxnSp>
        <p:cxnSp>
          <p:nvCxnSpPr>
            <p:cNvPr id="49" name="Straight Arrow Connector 48"/>
            <p:cNvCxnSpPr>
              <a:stCxn id="17" idx="3"/>
              <a:endCxn id="18" idx="1"/>
            </p:cNvCxnSpPr>
            <p:nvPr/>
          </p:nvCxnSpPr>
          <p:spPr>
            <a:xfrm flipV="1">
              <a:off x="3940960" y="3841258"/>
              <a:ext cx="757862" cy="437294"/>
            </a:xfrm>
            <a:prstGeom prst="straightConnector1">
              <a:avLst/>
            </a:prstGeom>
            <a:ln>
              <a:solidFill>
                <a:srgbClr val="00B050"/>
              </a:solidFill>
              <a:tailEnd type="arrow"/>
            </a:ln>
          </p:spPr>
          <p:style>
            <a:lnRef idx="2">
              <a:schemeClr val="accent3"/>
            </a:lnRef>
            <a:fillRef idx="0">
              <a:schemeClr val="accent3"/>
            </a:fillRef>
            <a:effectRef idx="1">
              <a:schemeClr val="accent3"/>
            </a:effectRef>
            <a:fontRef idx="minor">
              <a:schemeClr val="tx1"/>
            </a:fontRef>
          </p:style>
        </p:cxnSp>
        <p:cxnSp>
          <p:nvCxnSpPr>
            <p:cNvPr id="52" name="Straight Arrow Connector 51"/>
            <p:cNvCxnSpPr>
              <a:stCxn id="18" idx="3"/>
              <a:endCxn id="10" idx="1"/>
            </p:cNvCxnSpPr>
            <p:nvPr/>
          </p:nvCxnSpPr>
          <p:spPr>
            <a:xfrm>
              <a:off x="5927308" y="3841258"/>
              <a:ext cx="391756" cy="1"/>
            </a:xfrm>
            <a:prstGeom prst="straightConnector1">
              <a:avLst/>
            </a:prstGeom>
            <a:ln>
              <a:solidFill>
                <a:srgbClr val="00B050"/>
              </a:solidFill>
              <a:tailEnd type="arrow"/>
            </a:ln>
          </p:spPr>
          <p:style>
            <a:lnRef idx="2">
              <a:schemeClr val="accent3"/>
            </a:lnRef>
            <a:fillRef idx="0">
              <a:schemeClr val="accent3"/>
            </a:fillRef>
            <a:effectRef idx="1">
              <a:schemeClr val="accent3"/>
            </a:effectRef>
            <a:fontRef idx="minor">
              <a:schemeClr val="tx1"/>
            </a:fontRef>
          </p:style>
        </p:cxnSp>
        <p:cxnSp>
          <p:nvCxnSpPr>
            <p:cNvPr id="55" name="Straight Arrow Connector 54"/>
            <p:cNvCxnSpPr>
              <a:stCxn id="10" idx="3"/>
              <a:endCxn id="13" idx="1"/>
            </p:cNvCxnSpPr>
            <p:nvPr/>
          </p:nvCxnSpPr>
          <p:spPr>
            <a:xfrm flipV="1">
              <a:off x="7535654" y="3408751"/>
              <a:ext cx="391756" cy="432508"/>
            </a:xfrm>
            <a:prstGeom prst="straightConnector1">
              <a:avLst/>
            </a:prstGeom>
            <a:ln>
              <a:solidFill>
                <a:srgbClr val="00B050"/>
              </a:solidFill>
              <a:tailEnd type="arrow"/>
            </a:ln>
          </p:spPr>
          <p:style>
            <a:lnRef idx="2">
              <a:schemeClr val="accent3"/>
            </a:lnRef>
            <a:fillRef idx="0">
              <a:schemeClr val="accent3"/>
            </a:fillRef>
            <a:effectRef idx="1">
              <a:schemeClr val="accent3"/>
            </a:effectRef>
            <a:fontRef idx="minor">
              <a:schemeClr val="tx1"/>
            </a:fontRef>
          </p:style>
        </p:cxnSp>
        <p:cxnSp>
          <p:nvCxnSpPr>
            <p:cNvPr id="58" name="Straight Arrow Connector 57"/>
            <p:cNvCxnSpPr>
              <a:stCxn id="10" idx="3"/>
              <a:endCxn id="12" idx="1"/>
            </p:cNvCxnSpPr>
            <p:nvPr/>
          </p:nvCxnSpPr>
          <p:spPr>
            <a:xfrm>
              <a:off x="7535654" y="3841259"/>
              <a:ext cx="391756" cy="437294"/>
            </a:xfrm>
            <a:prstGeom prst="straightConnector1">
              <a:avLst/>
            </a:prstGeom>
            <a:ln>
              <a:solidFill>
                <a:srgbClr val="00B050"/>
              </a:solidFill>
              <a:tailEnd type="arrow"/>
            </a:ln>
          </p:spPr>
          <p:style>
            <a:lnRef idx="2">
              <a:schemeClr val="accent3"/>
            </a:lnRef>
            <a:fillRef idx="0">
              <a:schemeClr val="accent3"/>
            </a:fillRef>
            <a:effectRef idx="1">
              <a:schemeClr val="accent3"/>
            </a:effectRef>
            <a:fontRef idx="minor">
              <a:schemeClr val="tx1"/>
            </a:fontRef>
          </p:style>
        </p:cxnSp>
      </p:grpSp>
    </p:spTree>
    <p:extLst>
      <p:ext uri="{BB962C8B-B14F-4D97-AF65-F5344CB8AC3E}">
        <p14:creationId xmlns:p14="http://schemas.microsoft.com/office/powerpoint/2010/main" xmlns="" val="1152574080"/>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Yuvarlatılmış Dikdörtgen 5"/>
          <p:cNvSpPr/>
          <p:nvPr/>
        </p:nvSpPr>
        <p:spPr>
          <a:xfrm>
            <a:off x="1799692" y="2132856"/>
            <a:ext cx="5472608" cy="3096344"/>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2" name="Unvan 1"/>
          <p:cNvSpPr>
            <a:spLocks noGrp="1"/>
          </p:cNvSpPr>
          <p:nvPr>
            <p:ph type="title"/>
          </p:nvPr>
        </p:nvSpPr>
        <p:spPr>
          <a:xfrm>
            <a:off x="468000" y="144000"/>
            <a:ext cx="7560384" cy="828000"/>
          </a:xfrm>
        </p:spPr>
        <p:txBody>
          <a:bodyPr/>
          <a:lstStyle/>
          <a:p>
            <a:r>
              <a:rPr lang="tr-TR" dirty="0" smtClean="0"/>
              <a:t>WP5 – AUTOMATİC BOARDER CONTROL PLATFORM FRONT END</a:t>
            </a:r>
            <a:endParaRPr lang="en-GB" dirty="0"/>
          </a:p>
        </p:txBody>
      </p:sp>
      <p:sp>
        <p:nvSpPr>
          <p:cNvPr id="3" name="İçerik Yer Tutucusu 2"/>
          <p:cNvSpPr>
            <a:spLocks noGrp="1"/>
          </p:cNvSpPr>
          <p:nvPr>
            <p:ph idx="1"/>
          </p:nvPr>
        </p:nvSpPr>
        <p:spPr>
          <a:xfrm>
            <a:off x="2087952" y="3280600"/>
            <a:ext cx="4896088" cy="800856"/>
          </a:xfrm>
        </p:spPr>
        <p:txBody>
          <a:bodyPr/>
          <a:lstStyle/>
          <a:p>
            <a:pPr marL="0" indent="0" algn="ctr">
              <a:buNone/>
            </a:pPr>
            <a:r>
              <a:rPr lang="tr-TR" sz="2800" b="1" dirty="0" smtClean="0">
                <a:solidFill>
                  <a:srgbClr val="00B050"/>
                </a:solidFill>
              </a:rPr>
              <a:t>THANK YOU </a:t>
            </a:r>
            <a:endParaRPr lang="en-GB" sz="2800" b="1" dirty="0">
              <a:solidFill>
                <a:srgbClr val="00B050"/>
              </a:solidFill>
            </a:endParaRPr>
          </a:p>
        </p:txBody>
      </p:sp>
    </p:spTree>
    <p:extLst>
      <p:ext uri="{BB962C8B-B14F-4D97-AF65-F5344CB8AC3E}">
        <p14:creationId xmlns:p14="http://schemas.microsoft.com/office/powerpoint/2010/main" xmlns="" val="2739509942"/>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FR" dirty="0" smtClean="0"/>
              <a:t>IDEA4SWIFT</a:t>
            </a:r>
            <a:endParaRPr lang="en-US" dirty="0"/>
          </a:p>
        </p:txBody>
      </p:sp>
      <p:sp>
        <p:nvSpPr>
          <p:cNvPr id="3" name="Sous-titre 2"/>
          <p:cNvSpPr>
            <a:spLocks noGrp="1"/>
          </p:cNvSpPr>
          <p:nvPr>
            <p:ph type="subTitle" idx="1"/>
          </p:nvPr>
        </p:nvSpPr>
        <p:spPr/>
        <p:txBody>
          <a:bodyPr/>
          <a:lstStyle/>
          <a:p>
            <a:r>
              <a:rPr lang="fr-FR" dirty="0" smtClean="0"/>
              <a:t>2</a:t>
            </a:r>
            <a:r>
              <a:rPr lang="fr-FR" baseline="30000" dirty="0" smtClean="0"/>
              <a:t>nd</a:t>
            </a:r>
            <a:r>
              <a:rPr lang="fr-FR" dirty="0" smtClean="0"/>
              <a:t>Year </a:t>
            </a:r>
            <a:r>
              <a:rPr lang="en-US" dirty="0" smtClean="0"/>
              <a:t>Review</a:t>
            </a:r>
            <a:r>
              <a:rPr lang="fr-FR" dirty="0" smtClean="0"/>
              <a:t> 12</a:t>
            </a:r>
            <a:r>
              <a:rPr lang="fr-FR" baseline="30000" dirty="0" smtClean="0"/>
              <a:t>th</a:t>
            </a:r>
            <a:r>
              <a:rPr lang="fr-FR" dirty="0" smtClean="0"/>
              <a:t> May 2016</a:t>
            </a:r>
            <a:endParaRPr lang="en-US" dirty="0"/>
          </a:p>
        </p:txBody>
      </p:sp>
      <p:sp>
        <p:nvSpPr>
          <p:cNvPr id="4" name="Metin kutusu 3"/>
          <p:cNvSpPr txBox="1"/>
          <p:nvPr/>
        </p:nvSpPr>
        <p:spPr>
          <a:xfrm>
            <a:off x="1301000" y="2478087"/>
            <a:ext cx="3023585" cy="461665"/>
          </a:xfrm>
          <a:prstGeom prst="rect">
            <a:avLst/>
          </a:prstGeom>
          <a:noFill/>
        </p:spPr>
        <p:txBody>
          <a:bodyPr wrap="none" rtlCol="0">
            <a:spAutoFit/>
          </a:bodyPr>
          <a:lstStyle/>
          <a:p>
            <a:r>
              <a:rPr lang="tr-TR" sz="2400" b="1" dirty="0" smtClean="0">
                <a:solidFill>
                  <a:schemeClr val="bg1"/>
                </a:solidFill>
              </a:rPr>
              <a:t>WP-</a:t>
            </a:r>
            <a:r>
              <a:rPr lang="en-US" sz="2400" b="1" dirty="0" smtClean="0">
                <a:solidFill>
                  <a:schemeClr val="bg1"/>
                </a:solidFill>
              </a:rPr>
              <a:t>7 DISSEMINATION</a:t>
            </a:r>
            <a:endParaRPr lang="en-GB" b="1" dirty="0">
              <a:solidFill>
                <a:schemeClr val="bg1"/>
              </a:solidFill>
            </a:endParaRP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Advertising materials</a:t>
            </a:r>
            <a:endParaRPr lang="en-US" dirty="0"/>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xmlns="" val="0"/>
              </a:ext>
            </a:extLst>
          </a:blip>
          <a:stretch>
            <a:fillRect/>
          </a:stretch>
        </p:blipFill>
        <p:spPr>
          <a:xfrm>
            <a:off x="467544" y="1124744"/>
            <a:ext cx="8351837" cy="1851224"/>
          </a:xfrm>
        </p:spPr>
      </p:pic>
      <p:graphicFrame>
        <p:nvGraphicFramePr>
          <p:cNvPr id="3" name="Object 2"/>
          <p:cNvGraphicFramePr>
            <a:graphicFrameLocks noChangeAspect="1"/>
          </p:cNvGraphicFramePr>
          <p:nvPr>
            <p:extLst>
              <p:ext uri="{D42A27DB-BD31-4B8C-83A1-F6EECF244321}">
                <p14:modId xmlns:p14="http://schemas.microsoft.com/office/powerpoint/2010/main" xmlns="" val="485490941"/>
              </p:ext>
            </p:extLst>
          </p:nvPr>
        </p:nvGraphicFramePr>
        <p:xfrm>
          <a:off x="827584" y="3645024"/>
          <a:ext cx="1651124" cy="2336583"/>
        </p:xfrm>
        <a:graphic>
          <a:graphicData uri="http://schemas.openxmlformats.org/presentationml/2006/ole">
            <p:oleObj spid="_x0000_s123906" name="Acrobat Document" r:id="rId4" imgW="7552440" imgH="10693080" progId="AcroExch.Document.11">
              <p:embed/>
            </p:oleObj>
          </a:graphicData>
        </a:graphic>
      </p:graphicFrame>
      <p:sp>
        <p:nvSpPr>
          <p:cNvPr id="5" name="TextBox 4"/>
          <p:cNvSpPr txBox="1"/>
          <p:nvPr/>
        </p:nvSpPr>
        <p:spPr>
          <a:xfrm>
            <a:off x="3491880" y="4437112"/>
            <a:ext cx="4755341" cy="369332"/>
          </a:xfrm>
          <a:prstGeom prst="rect">
            <a:avLst/>
          </a:prstGeom>
          <a:noFill/>
        </p:spPr>
        <p:txBody>
          <a:bodyPr wrap="none" rtlCol="0">
            <a:spAutoFit/>
          </a:bodyPr>
          <a:lstStyle/>
          <a:p>
            <a:r>
              <a:rPr lang="en-US" dirty="0" smtClean="0">
                <a:hlinkClick r:id="rId5"/>
              </a:rPr>
              <a:t>http://idea4swift.eurecom.fr/content/idea4swift</a:t>
            </a:r>
            <a:endParaRPr lang="en-US" dirty="0"/>
          </a:p>
        </p:txBody>
      </p:sp>
      <p:sp>
        <p:nvSpPr>
          <p:cNvPr id="7" name="TextBox 6"/>
          <p:cNvSpPr txBox="1"/>
          <p:nvPr/>
        </p:nvSpPr>
        <p:spPr>
          <a:xfrm>
            <a:off x="3491880" y="3604374"/>
            <a:ext cx="4410823" cy="369332"/>
          </a:xfrm>
          <a:prstGeom prst="rect">
            <a:avLst/>
          </a:prstGeom>
          <a:noFill/>
        </p:spPr>
        <p:txBody>
          <a:bodyPr wrap="none" rtlCol="0">
            <a:spAutoFit/>
          </a:bodyPr>
          <a:lstStyle/>
          <a:p>
            <a:r>
              <a:rPr lang="en-US" b="1" dirty="0" smtClean="0">
                <a:solidFill>
                  <a:srgbClr val="FF0000"/>
                </a:solidFill>
              </a:rPr>
              <a:t>New logo, brochure and link to the website.</a:t>
            </a:r>
            <a:endParaRPr lang="en-US" b="1" dirty="0">
              <a:solidFill>
                <a:srgbClr val="FF0000"/>
              </a:solidFill>
            </a:endParaRPr>
          </a:p>
        </p:txBody>
      </p:sp>
    </p:spTree>
    <p:extLst>
      <p:ext uri="{BB962C8B-B14F-4D97-AF65-F5344CB8AC3E}">
        <p14:creationId xmlns:p14="http://schemas.microsoft.com/office/powerpoint/2010/main" xmlns="" val="4166164061"/>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Publications</a:t>
            </a:r>
            <a:endParaRPr lang="en-US" dirty="0"/>
          </a:p>
        </p:txBody>
      </p:sp>
      <p:sp>
        <p:nvSpPr>
          <p:cNvPr id="3" name="Content Placeholder 2"/>
          <p:cNvSpPr>
            <a:spLocks noGrp="1"/>
          </p:cNvSpPr>
          <p:nvPr>
            <p:ph idx="1"/>
          </p:nvPr>
        </p:nvSpPr>
        <p:spPr/>
        <p:txBody>
          <a:bodyPr/>
          <a:lstStyle/>
          <a:p>
            <a:r>
              <a:rPr lang="en-US" sz="1600" dirty="0"/>
              <a:t>Othman, Nadia; Dorizzi, Bernadette, </a:t>
            </a:r>
            <a:r>
              <a:rPr lang="en-US" sz="1600" b="1" dirty="0"/>
              <a:t>Impact of Quality-Based Fusion Techniques for Video-Based Iris Recognition at a Distance</a:t>
            </a:r>
            <a:r>
              <a:rPr lang="en-US" sz="1600" dirty="0"/>
              <a:t>, IEEE Transactions on Information Forensics and Security (TIFS), 2015</a:t>
            </a:r>
            <a:r>
              <a:rPr lang="en-US" sz="1600" dirty="0" smtClean="0"/>
              <a:t>.</a:t>
            </a:r>
          </a:p>
          <a:p>
            <a:endParaRPr lang="en-US" sz="1600" dirty="0"/>
          </a:p>
          <a:p>
            <a:r>
              <a:rPr lang="en-US" sz="1600" dirty="0" err="1" smtClean="0"/>
              <a:t>Kose</a:t>
            </a:r>
            <a:r>
              <a:rPr lang="en-US" sz="1600" dirty="0"/>
              <a:t>, Neslihan; </a:t>
            </a:r>
            <a:r>
              <a:rPr lang="en-US" sz="1600" dirty="0" err="1"/>
              <a:t>Apvrille</a:t>
            </a:r>
            <a:r>
              <a:rPr lang="en-US" sz="1600" dirty="0"/>
              <a:t>, </a:t>
            </a:r>
            <a:r>
              <a:rPr lang="en-US" sz="1600" dirty="0" err="1"/>
              <a:t>Ludovic</a:t>
            </a:r>
            <a:r>
              <a:rPr lang="en-US" sz="1600" dirty="0"/>
              <a:t>.; Dugelay, Jean-Luc, </a:t>
            </a:r>
            <a:r>
              <a:rPr lang="en-US" sz="1600" b="1" dirty="0"/>
              <a:t>Facial Makeup Detection Technique Based on Texture and Shape Analysis</a:t>
            </a:r>
            <a:r>
              <a:rPr lang="en-US" sz="1600" dirty="0"/>
              <a:t>, IEEE International Conference on Automatic Face and Gesture Recognition FG 2015, May 4-8, Slovenia</a:t>
            </a:r>
            <a:r>
              <a:rPr lang="en-US" sz="1600" dirty="0" smtClean="0"/>
              <a:t>.</a:t>
            </a:r>
          </a:p>
          <a:p>
            <a:endParaRPr lang="en-US" sz="1600" dirty="0"/>
          </a:p>
          <a:p>
            <a:r>
              <a:rPr lang="en-US" sz="1600" dirty="0" smtClean="0"/>
              <a:t>Othman</a:t>
            </a:r>
            <a:r>
              <a:rPr lang="en-US" sz="1600" dirty="0"/>
              <a:t>, Nadia; </a:t>
            </a:r>
            <a:r>
              <a:rPr lang="en-US" sz="1600" dirty="0" err="1"/>
              <a:t>Houmani</a:t>
            </a:r>
            <a:r>
              <a:rPr lang="en-US" sz="1600" dirty="0"/>
              <a:t>, </a:t>
            </a:r>
            <a:r>
              <a:rPr lang="en-US" sz="1600" dirty="0" err="1"/>
              <a:t>Nesma</a:t>
            </a:r>
            <a:r>
              <a:rPr lang="en-US" sz="1600" dirty="0"/>
              <a:t>; Dorizzi, Bernadette, </a:t>
            </a:r>
            <a:r>
              <a:rPr lang="en-US" sz="1600" b="1" dirty="0"/>
              <a:t>Quality-Based Super Resolution for Degraded Iris Recognition, in Advances in Intelligent Systems and Computing</a:t>
            </a:r>
            <a:r>
              <a:rPr lang="en-US" sz="1600" dirty="0"/>
              <a:t>, Series “Pattern Recognition Applications and Methods”, vol. 318, Springer, Jan. 2015</a:t>
            </a:r>
            <a:r>
              <a:rPr lang="en-US" sz="1600" dirty="0" smtClean="0"/>
              <a:t>.</a:t>
            </a:r>
          </a:p>
          <a:p>
            <a:endParaRPr lang="en-US" sz="1600" dirty="0"/>
          </a:p>
          <a:p>
            <a:r>
              <a:rPr lang="en-US" sz="1600" dirty="0" smtClean="0"/>
              <a:t>Qin</a:t>
            </a:r>
            <a:r>
              <a:rPr lang="en-US" sz="1600" dirty="0"/>
              <a:t>, </a:t>
            </a:r>
            <a:r>
              <a:rPr lang="en-US" sz="1600" dirty="0" err="1"/>
              <a:t>Huafeng</a:t>
            </a:r>
            <a:r>
              <a:rPr lang="en-US" sz="1600" dirty="0"/>
              <a:t>; El-Yacoubi, </a:t>
            </a:r>
            <a:r>
              <a:rPr lang="en-US" sz="1600" dirty="0" err="1"/>
              <a:t>Mounîm</a:t>
            </a:r>
            <a:r>
              <a:rPr lang="en-US" sz="1600" dirty="0"/>
              <a:t> A., </a:t>
            </a:r>
            <a:r>
              <a:rPr lang="en-US" sz="1600" b="1" dirty="0"/>
              <a:t>Finger-vein quality assessment by representation learning from binary images</a:t>
            </a:r>
            <a:r>
              <a:rPr lang="en-US" sz="1600" dirty="0"/>
              <a:t>, 22nd International Conference on Neural Information Processing (ICONIP), Istanbul, Turkey, 2015.</a:t>
            </a:r>
          </a:p>
          <a:p>
            <a:pPr marL="0" indent="0">
              <a:buNone/>
            </a:pPr>
            <a:endParaRPr lang="en-US" dirty="0"/>
          </a:p>
        </p:txBody>
      </p:sp>
    </p:spTree>
    <p:extLst>
      <p:ext uri="{BB962C8B-B14F-4D97-AF65-F5344CB8AC3E}">
        <p14:creationId xmlns:p14="http://schemas.microsoft.com/office/powerpoint/2010/main" xmlns="" val="1349563865"/>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Participation to events</a:t>
            </a:r>
            <a:endParaRPr lang="en-US" dirty="0"/>
          </a:p>
        </p:txBody>
      </p:sp>
      <p:sp>
        <p:nvSpPr>
          <p:cNvPr id="3" name="Content Placeholder 2"/>
          <p:cNvSpPr>
            <a:spLocks noGrp="1"/>
          </p:cNvSpPr>
          <p:nvPr>
            <p:ph idx="1"/>
          </p:nvPr>
        </p:nvSpPr>
        <p:spPr/>
        <p:txBody>
          <a:bodyPr/>
          <a:lstStyle/>
          <a:p>
            <a:r>
              <a:rPr lang="en-US" sz="1600" b="1" dirty="0"/>
              <a:t>*March 30th, 2016 (Montreal)* </a:t>
            </a:r>
            <a:r>
              <a:rPr lang="en-US" sz="1600" dirty="0"/>
              <a:t>: </a:t>
            </a:r>
            <a:r>
              <a:rPr lang="en-US" sz="1600" dirty="0" err="1"/>
              <a:t>Gemalto</a:t>
            </a:r>
            <a:r>
              <a:rPr lang="en-US" sz="1600" dirty="0"/>
              <a:t>, </a:t>
            </a:r>
            <a:r>
              <a:rPr lang="en-US" sz="1600" dirty="0" err="1"/>
              <a:t>Morpho</a:t>
            </a:r>
            <a:r>
              <a:rPr lang="en-US" sz="1600" dirty="0"/>
              <a:t> and </a:t>
            </a:r>
            <a:r>
              <a:rPr lang="en-US" sz="1600" dirty="0" err="1"/>
              <a:t>Oberthur</a:t>
            </a:r>
            <a:r>
              <a:rPr lang="en-US" sz="1600" dirty="0"/>
              <a:t> have promoted IDEA4SWIFT new secured documents technologies (LDS2) to the ICAO TAG (Technical Advisory Group) on </a:t>
            </a:r>
            <a:r>
              <a:rPr lang="en-US" sz="1600" dirty="0" err="1"/>
              <a:t>Traveller</a:t>
            </a:r>
            <a:r>
              <a:rPr lang="en-US" sz="1600" dirty="0"/>
              <a:t> Identification </a:t>
            </a:r>
            <a:r>
              <a:rPr lang="en-US" sz="1600" dirty="0" err="1"/>
              <a:t>Programme</a:t>
            </a:r>
            <a:r>
              <a:rPr lang="en-US" sz="1600" dirty="0"/>
              <a:t>. Interoperability and level of security of the technology proposed has been demonstrated. The new LDS2 will be included in a future version of ICAO 9303 standard.</a:t>
            </a:r>
          </a:p>
          <a:p>
            <a:pPr marL="0" indent="0">
              <a:buNone/>
            </a:pPr>
            <a:endParaRPr lang="en-US" sz="1600" dirty="0"/>
          </a:p>
          <a:p>
            <a:r>
              <a:rPr lang="en-US" sz="1600" dirty="0" smtClean="0"/>
              <a:t> </a:t>
            </a:r>
            <a:r>
              <a:rPr lang="en-US" sz="1600" b="1" dirty="0"/>
              <a:t>*March 3th/4th, 2016 (Limassol, Cyprus)* </a:t>
            </a:r>
            <a:r>
              <a:rPr lang="en-US" sz="1600" dirty="0"/>
              <a:t>: EURECOM has showed in IWBF2016, organized by COST Action IC1106 (Integrating Biometrics and Forensics for the Digital Age) a demo on gender recognition from face and full body.</a:t>
            </a:r>
          </a:p>
          <a:p>
            <a:pPr marL="0" indent="0">
              <a:buNone/>
            </a:pPr>
            <a:endParaRPr lang="en-US" sz="1600" dirty="0"/>
          </a:p>
          <a:p>
            <a:r>
              <a:rPr lang="en-US" sz="1600" b="1" dirty="0" smtClean="0"/>
              <a:t> </a:t>
            </a:r>
            <a:r>
              <a:rPr lang="en-US" sz="1600" b="1" dirty="0"/>
              <a:t>*November 6th, 2015 (Bangkok)* </a:t>
            </a:r>
            <a:r>
              <a:rPr lang="en-US" sz="1600" dirty="0"/>
              <a:t>: </a:t>
            </a:r>
            <a:r>
              <a:rPr lang="en-US" sz="1600" dirty="0" err="1"/>
              <a:t>Gemalto</a:t>
            </a:r>
            <a:r>
              <a:rPr lang="en-US" sz="1600" dirty="0"/>
              <a:t> has promoted IDEA4SWIFT new secured documents technologies (LDS2) into the ICAO (International Civil Aviation Organization) NTWG (New Technical Working Group) especially on eDocument and Inspection System Tools aspects. Logical Data Structure 2 (LDS2) provides the optional capabilities to write visa, travel, or biometric information to the </a:t>
            </a:r>
            <a:r>
              <a:rPr lang="en-US" sz="1600" dirty="0" err="1"/>
              <a:t>eMRTD’s</a:t>
            </a:r>
            <a:r>
              <a:rPr lang="en-US" sz="1600" dirty="0"/>
              <a:t> chip after issuance</a:t>
            </a:r>
            <a:r>
              <a:rPr lang="en-US" sz="1600" dirty="0" smtClean="0"/>
              <a:t>.</a:t>
            </a:r>
            <a:endParaRPr lang="en-US" sz="1600" dirty="0"/>
          </a:p>
        </p:txBody>
      </p:sp>
    </p:spTree>
    <p:extLst>
      <p:ext uri="{BB962C8B-B14F-4D97-AF65-F5344CB8AC3E}">
        <p14:creationId xmlns:p14="http://schemas.microsoft.com/office/powerpoint/2010/main" xmlns="" val="460615992"/>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Posters and Demonstrations</a:t>
            </a:r>
            <a:endParaRPr lang="en-US" dirty="0"/>
          </a:p>
        </p:txBody>
      </p:sp>
      <p:graphicFrame>
        <p:nvGraphicFramePr>
          <p:cNvPr id="4" name="Content Placeholder 3"/>
          <p:cNvGraphicFramePr>
            <a:graphicFrameLocks noGrp="1" noChangeAspect="1"/>
          </p:cNvGraphicFramePr>
          <p:nvPr>
            <p:ph idx="1"/>
            <p:extLst>
              <p:ext uri="{D42A27DB-BD31-4B8C-83A1-F6EECF244321}">
                <p14:modId xmlns:p14="http://schemas.microsoft.com/office/powerpoint/2010/main" xmlns="" val="3107219638"/>
              </p:ext>
            </p:extLst>
          </p:nvPr>
        </p:nvGraphicFramePr>
        <p:xfrm>
          <a:off x="1043608" y="2924944"/>
          <a:ext cx="1872208" cy="2675185"/>
        </p:xfrm>
        <a:graphic>
          <a:graphicData uri="http://schemas.openxmlformats.org/presentationml/2006/ole">
            <p:oleObj spid="_x0000_s124930" name="Acrobat Document" r:id="rId3" imgW="30223800" imgH="43205400" progId="AcroExch.Document.11">
              <p:embed/>
            </p:oleObj>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xmlns="" val="4211184351"/>
              </p:ext>
            </p:extLst>
          </p:nvPr>
        </p:nvGraphicFramePr>
        <p:xfrm>
          <a:off x="4788024" y="2924944"/>
          <a:ext cx="2053310" cy="2752080"/>
        </p:xfrm>
        <a:graphic>
          <a:graphicData uri="http://schemas.openxmlformats.org/presentationml/2006/ole">
            <p:oleObj spid="_x0000_s124931" name="Acrobat Document" r:id="rId4" imgW="32724360" imgH="43891200" progId="AcroExch.Document.11">
              <p:embed/>
            </p:oleObj>
          </a:graphicData>
        </a:graphic>
      </p:graphicFrame>
      <p:sp>
        <p:nvSpPr>
          <p:cNvPr id="8" name="TextBox 7"/>
          <p:cNvSpPr txBox="1"/>
          <p:nvPr/>
        </p:nvSpPr>
        <p:spPr>
          <a:xfrm>
            <a:off x="395537" y="1151548"/>
            <a:ext cx="8064896" cy="1754327"/>
          </a:xfrm>
          <a:prstGeom prst="rect">
            <a:avLst/>
          </a:prstGeom>
          <a:noFill/>
        </p:spPr>
        <p:txBody>
          <a:bodyPr wrap="square" rtlCol="0">
            <a:spAutoFit/>
          </a:bodyPr>
          <a:lstStyle/>
          <a:p>
            <a:r>
              <a:rPr lang="en-US" dirty="0" smtClean="0"/>
              <a:t>EURECOM has presented a poster in </a:t>
            </a:r>
            <a:r>
              <a:rPr lang="en-US" b="1" dirty="0" smtClean="0"/>
              <a:t>IWBF2016</a:t>
            </a:r>
            <a:r>
              <a:rPr lang="en-US" dirty="0" smtClean="0"/>
              <a:t> describing a demo focus  on gender recognition from face and full body. The same poster will be presented in the  </a:t>
            </a:r>
            <a:r>
              <a:rPr lang="en-US" b="1" dirty="0"/>
              <a:t>13th IAPR/IEEE/</a:t>
            </a:r>
            <a:r>
              <a:rPr lang="en-US" b="1" dirty="0" err="1"/>
              <a:t>Eurasip</a:t>
            </a:r>
            <a:r>
              <a:rPr lang="en-US" b="1" dirty="0"/>
              <a:t> </a:t>
            </a:r>
            <a:r>
              <a:rPr lang="en-US" b="1" dirty="0" err="1"/>
              <a:t>Int.l</a:t>
            </a:r>
            <a:r>
              <a:rPr lang="en-US" b="1" dirty="0"/>
              <a:t> Summer school for advanced studies on biometrics:</a:t>
            </a:r>
          </a:p>
          <a:p>
            <a:r>
              <a:rPr lang="en-US" b="1" dirty="0"/>
              <a:t>Biometrics, Forensic Science and the Quest for </a:t>
            </a:r>
            <a:r>
              <a:rPr lang="en-US" b="1" dirty="0" smtClean="0"/>
              <a:t>Identity </a:t>
            </a:r>
            <a:r>
              <a:rPr lang="en-US" dirty="0" smtClean="0"/>
              <a:t>in Italy next June.</a:t>
            </a:r>
          </a:p>
          <a:p>
            <a:endParaRPr lang="en-US" dirty="0"/>
          </a:p>
          <a:p>
            <a:endParaRPr lang="en-US" dirty="0"/>
          </a:p>
        </p:txBody>
      </p:sp>
    </p:spTree>
    <p:extLst>
      <p:ext uri="{BB962C8B-B14F-4D97-AF65-F5344CB8AC3E}">
        <p14:creationId xmlns:p14="http://schemas.microsoft.com/office/powerpoint/2010/main" xmlns="" val="2766595724"/>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conf.jpg"/>
          <p:cNvPicPr>
            <a:picLocks noChangeAspect="1"/>
          </p:cNvPicPr>
          <p:nvPr/>
        </p:nvPicPr>
        <p:blipFill>
          <a:blip r:embed="rId2" cstate="print"/>
          <a:stretch>
            <a:fillRect/>
          </a:stretch>
        </p:blipFill>
        <p:spPr>
          <a:xfrm>
            <a:off x="6603429" y="3573016"/>
            <a:ext cx="2505075" cy="1666875"/>
          </a:xfrm>
          <a:prstGeom prst="rect">
            <a:avLst/>
          </a:prstGeom>
        </p:spPr>
      </p:pic>
      <p:sp>
        <p:nvSpPr>
          <p:cNvPr id="2" name="Espace réservé du contenu 1"/>
          <p:cNvSpPr>
            <a:spLocks noGrp="1"/>
          </p:cNvSpPr>
          <p:nvPr>
            <p:ph idx="1"/>
          </p:nvPr>
        </p:nvSpPr>
        <p:spPr>
          <a:xfrm>
            <a:off x="35952" y="1332000"/>
            <a:ext cx="8352472" cy="5040000"/>
          </a:xfrm>
        </p:spPr>
        <p:txBody>
          <a:bodyPr>
            <a:normAutofit fontScale="92500"/>
          </a:bodyPr>
          <a:lstStyle/>
          <a:p>
            <a:pPr>
              <a:buFont typeface="Arial" pitchFamily="34" charset="0"/>
              <a:buChar char="•"/>
            </a:pPr>
            <a:r>
              <a:rPr lang="en-GB" b="1" dirty="0" smtClean="0"/>
              <a:t>Meet the main objective of IDEA4SWIFT: </a:t>
            </a:r>
            <a:r>
              <a:rPr lang="en-US" b="1" dirty="0" smtClean="0">
                <a:solidFill>
                  <a:srgbClr val="FF0000"/>
                </a:solidFill>
              </a:rPr>
              <a:t>demonstrate the functioning of the IDEA4SWIFT e-Gate in an operational environment</a:t>
            </a:r>
          </a:p>
          <a:p>
            <a:pPr lvl="1">
              <a:buFont typeface="Arial" pitchFamily="34" charset="0"/>
              <a:buChar char="•"/>
            </a:pPr>
            <a:r>
              <a:rPr lang="en-GB" b="1" dirty="0" smtClean="0"/>
              <a:t>Attendance of a conference: </a:t>
            </a:r>
          </a:p>
          <a:p>
            <a:pPr lvl="2">
              <a:buFont typeface="Arial" pitchFamily="34" charset="0"/>
              <a:buChar char="•"/>
            </a:pPr>
            <a:r>
              <a:rPr lang="en-GB" b="1" dirty="0" smtClean="0"/>
              <a:t>Validate research work against the scientific and technical community</a:t>
            </a:r>
          </a:p>
          <a:p>
            <a:pPr lvl="2">
              <a:buFont typeface="Arial" pitchFamily="34" charset="0"/>
              <a:buChar char="•"/>
            </a:pPr>
            <a:r>
              <a:rPr lang="en-GB" b="1" dirty="0" smtClean="0"/>
              <a:t>Evangelize about the opportunity to add new Biometric modalities in Border Control and the requirements about a high level of security</a:t>
            </a:r>
          </a:p>
          <a:p>
            <a:pPr lvl="1">
              <a:buFont typeface="Arial" pitchFamily="34" charset="0"/>
              <a:buChar char="•"/>
            </a:pPr>
            <a:r>
              <a:rPr lang="en-GB" b="1" dirty="0" smtClean="0"/>
              <a:t>A strong support for communication</a:t>
            </a:r>
          </a:p>
          <a:p>
            <a:pPr lvl="2">
              <a:buFont typeface="Arial" pitchFamily="34" charset="0"/>
              <a:buChar char="•"/>
            </a:pPr>
            <a:r>
              <a:rPr lang="en-GB" b="1" dirty="0" smtClean="0"/>
              <a:t>Making a video</a:t>
            </a:r>
          </a:p>
          <a:p>
            <a:pPr lvl="3">
              <a:buFont typeface="Arial" pitchFamily="34" charset="0"/>
              <a:buChar char="•"/>
            </a:pPr>
            <a:r>
              <a:rPr lang="en-GB" b="1" dirty="0" smtClean="0"/>
              <a:t>Assurance to complete and validate the architecture</a:t>
            </a:r>
          </a:p>
          <a:p>
            <a:pPr lvl="3">
              <a:buFont typeface="Arial" pitchFamily="34" charset="0"/>
              <a:buChar char="•"/>
            </a:pPr>
            <a:r>
              <a:rPr lang="en-GB" b="1" dirty="0" smtClean="0"/>
              <a:t>Good experience from partners in other projects</a:t>
            </a:r>
          </a:p>
          <a:p>
            <a:pPr lvl="1">
              <a:buFont typeface="Arial" pitchFamily="34" charset="0"/>
              <a:buChar char="•"/>
            </a:pPr>
            <a:r>
              <a:rPr lang="en-GB" b="1" dirty="0" smtClean="0"/>
              <a:t>Meet the End Users</a:t>
            </a:r>
          </a:p>
          <a:p>
            <a:pPr lvl="2">
              <a:buFont typeface="Arial" pitchFamily="34" charset="0"/>
              <a:buChar char="•"/>
            </a:pPr>
            <a:r>
              <a:rPr lang="en-GB" b="1" dirty="0" smtClean="0"/>
              <a:t>Customs officer police (contact with Turkish Police, Belgian Customs STSI² in  France)</a:t>
            </a:r>
          </a:p>
          <a:p>
            <a:pPr lvl="2">
              <a:buFont typeface="Arial" pitchFamily="34" charset="0"/>
              <a:buChar char="•"/>
            </a:pPr>
            <a:r>
              <a:rPr lang="en-GB" b="1" dirty="0" smtClean="0"/>
              <a:t>Airlines, Airport</a:t>
            </a:r>
          </a:p>
          <a:p>
            <a:pPr lvl="2">
              <a:buFont typeface="Arial" pitchFamily="34" charset="0"/>
              <a:buChar char="•"/>
            </a:pPr>
            <a:r>
              <a:rPr lang="en-GB" b="1" dirty="0" smtClean="0"/>
              <a:t>Dedicated workshop at </a:t>
            </a:r>
            <a:r>
              <a:rPr lang="en-GB" b="1" dirty="0" err="1" smtClean="0"/>
              <a:t>Morpho’s</a:t>
            </a:r>
            <a:r>
              <a:rPr lang="en-GB" b="1" dirty="0" smtClean="0"/>
              <a:t> premises before the last review</a:t>
            </a:r>
          </a:p>
          <a:p>
            <a:endParaRPr lang="en-US" b="1" dirty="0" smtClean="0"/>
          </a:p>
        </p:txBody>
      </p:sp>
      <p:sp>
        <p:nvSpPr>
          <p:cNvPr id="3" name="Titre 2"/>
          <p:cNvSpPr>
            <a:spLocks noGrp="1"/>
          </p:cNvSpPr>
          <p:nvPr>
            <p:ph type="title"/>
          </p:nvPr>
        </p:nvSpPr>
        <p:spPr/>
        <p:txBody>
          <a:bodyPr/>
          <a:lstStyle/>
          <a:p>
            <a:r>
              <a:rPr lang="en-GB" dirty="0" smtClean="0"/>
              <a:t>Agenda 2016-2017</a:t>
            </a:r>
            <a:r>
              <a:rPr lang="en-US" dirty="0" smtClean="0"/>
              <a:t/>
            </a:r>
            <a:br>
              <a:rPr lang="en-US" dirty="0" smtClean="0"/>
            </a:br>
            <a:endParaRPr lang="en-US" dirty="0"/>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p:txBody>
          <a:bodyPr/>
          <a:lstStyle/>
          <a:p>
            <a:pPr>
              <a:buFont typeface="Arial" pitchFamily="34" charset="0"/>
              <a:buChar char="•"/>
            </a:pPr>
            <a:r>
              <a:rPr lang="en-US" dirty="0" smtClean="0"/>
              <a:t>Achievements in this second year includes strong innovations in Biometrics and security technologies</a:t>
            </a:r>
          </a:p>
          <a:p>
            <a:pPr>
              <a:buFont typeface="Arial" pitchFamily="34" charset="0"/>
              <a:buChar char="•"/>
            </a:pPr>
            <a:r>
              <a:rPr lang="en-US" dirty="0" smtClean="0"/>
              <a:t>Project Progress has been satisfying. </a:t>
            </a:r>
            <a:endParaRPr lang="en-US" dirty="0" smtClean="0"/>
          </a:p>
          <a:p>
            <a:pPr>
              <a:buFont typeface="Arial" pitchFamily="34" charset="0"/>
              <a:buChar char="•"/>
            </a:pPr>
            <a:r>
              <a:rPr lang="fr-FR" dirty="0" err="1" smtClean="0"/>
              <a:t>We</a:t>
            </a:r>
            <a:r>
              <a:rPr lang="fr-FR" dirty="0" smtClean="0"/>
              <a:t> have </a:t>
            </a:r>
            <a:r>
              <a:rPr lang="fr-FR" dirty="0" err="1" smtClean="0"/>
              <a:t>now</a:t>
            </a:r>
            <a:r>
              <a:rPr lang="fr-FR" dirty="0" smtClean="0"/>
              <a:t> the components </a:t>
            </a:r>
            <a:r>
              <a:rPr lang="fr-FR" dirty="0" err="1" smtClean="0"/>
              <a:t>required</a:t>
            </a:r>
            <a:r>
              <a:rPr lang="fr-FR" dirty="0" smtClean="0"/>
              <a:t> to </a:t>
            </a:r>
            <a:r>
              <a:rPr lang="fr-FR" dirty="0" err="1" smtClean="0"/>
              <a:t>reach</a:t>
            </a:r>
            <a:r>
              <a:rPr lang="fr-FR" dirty="0" smtClean="0"/>
              <a:t> </a:t>
            </a:r>
            <a:r>
              <a:rPr lang="fr-FR" dirty="0" err="1" smtClean="0"/>
              <a:t>our</a:t>
            </a:r>
            <a:r>
              <a:rPr lang="fr-FR" dirty="0" smtClean="0"/>
              <a:t> ambition: </a:t>
            </a:r>
            <a:r>
              <a:rPr lang="fr-FR" dirty="0" err="1" smtClean="0"/>
              <a:t>integration</a:t>
            </a:r>
            <a:r>
              <a:rPr lang="fr-FR" dirty="0" smtClean="0"/>
              <a:t> of the </a:t>
            </a:r>
            <a:r>
              <a:rPr lang="fr-FR" dirty="0" err="1" smtClean="0"/>
              <a:t>gate</a:t>
            </a:r>
            <a:r>
              <a:rPr lang="fr-FR" dirty="0" smtClean="0"/>
              <a:t> and have confidence </a:t>
            </a:r>
            <a:r>
              <a:rPr lang="fr-FR" dirty="0" err="1" smtClean="0"/>
              <a:t>we</a:t>
            </a:r>
            <a:r>
              <a:rPr lang="fr-FR" dirty="0" smtClean="0"/>
              <a:t> </a:t>
            </a:r>
            <a:r>
              <a:rPr lang="fr-FR" dirty="0" err="1" smtClean="0"/>
              <a:t>can</a:t>
            </a:r>
            <a:r>
              <a:rPr lang="fr-FR" dirty="0" smtClean="0"/>
              <a:t> </a:t>
            </a:r>
            <a:r>
              <a:rPr lang="fr-FR" dirty="0" err="1" smtClean="0"/>
              <a:t>succeed</a:t>
            </a:r>
            <a:endParaRPr lang="fr-FR" dirty="0" smtClean="0"/>
          </a:p>
          <a:p>
            <a:pPr>
              <a:buFont typeface="Arial" pitchFamily="34" charset="0"/>
              <a:buChar char="•"/>
            </a:pPr>
            <a:r>
              <a:rPr lang="fr-FR" dirty="0" smtClean="0"/>
              <a:t>The consortium </a:t>
            </a:r>
            <a:r>
              <a:rPr lang="fr-FR" dirty="0" err="1" smtClean="0"/>
              <a:t>works</a:t>
            </a:r>
            <a:r>
              <a:rPr lang="fr-FR" dirty="0" smtClean="0"/>
              <a:t> </a:t>
            </a:r>
            <a:r>
              <a:rPr lang="fr-FR" dirty="0" err="1" smtClean="0"/>
              <a:t>with</a:t>
            </a:r>
            <a:r>
              <a:rPr lang="fr-FR" dirty="0" smtClean="0"/>
              <a:t> a good spirit of collaboration</a:t>
            </a:r>
            <a:endParaRPr lang="en-US" dirty="0"/>
          </a:p>
        </p:txBody>
      </p:sp>
      <p:sp>
        <p:nvSpPr>
          <p:cNvPr id="3" name="Titre 2"/>
          <p:cNvSpPr>
            <a:spLocks noGrp="1"/>
          </p:cNvSpPr>
          <p:nvPr>
            <p:ph type="title"/>
          </p:nvPr>
        </p:nvSpPr>
        <p:spPr/>
        <p:txBody>
          <a:bodyPr/>
          <a:lstStyle/>
          <a:p>
            <a:r>
              <a:rPr lang="fr-FR" dirty="0" smtClean="0"/>
              <a:t>Conclusion</a:t>
            </a:r>
            <a:endParaRPr 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err="1" smtClean="0"/>
              <a:t>Automatic</a:t>
            </a:r>
            <a:r>
              <a:rPr lang="fr-FR" dirty="0" smtClean="0"/>
              <a:t> Border Control</a:t>
            </a:r>
            <a:endParaRPr lang="en-US" dirty="0"/>
          </a:p>
        </p:txBody>
      </p:sp>
      <p:sp>
        <p:nvSpPr>
          <p:cNvPr id="3" name="Espace réservé du contenu 2"/>
          <p:cNvSpPr>
            <a:spLocks noGrp="1"/>
          </p:cNvSpPr>
          <p:nvPr>
            <p:ph idx="1"/>
          </p:nvPr>
        </p:nvSpPr>
        <p:spPr/>
        <p:txBody>
          <a:bodyPr/>
          <a:lstStyle/>
          <a:p>
            <a:endParaRPr lang="en-US" dirty="0"/>
          </a:p>
        </p:txBody>
      </p:sp>
      <p:pic>
        <p:nvPicPr>
          <p:cNvPr id="75779" name="Picture 3"/>
          <p:cNvPicPr>
            <a:picLocks noChangeAspect="1" noChangeArrowheads="1"/>
          </p:cNvPicPr>
          <p:nvPr/>
        </p:nvPicPr>
        <p:blipFill>
          <a:blip r:embed="rId2" cstate="print"/>
          <a:srcRect/>
          <a:stretch>
            <a:fillRect/>
          </a:stretch>
        </p:blipFill>
        <p:spPr bwMode="auto">
          <a:xfrm>
            <a:off x="899592" y="1052736"/>
            <a:ext cx="7165156" cy="549793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err="1" smtClean="0"/>
              <a:t>Targetted</a:t>
            </a:r>
            <a:r>
              <a:rPr lang="en-US" dirty="0" smtClean="0"/>
              <a:t> Innovations</a:t>
            </a:r>
            <a:endParaRPr lang="en-US" dirty="0"/>
          </a:p>
        </p:txBody>
      </p:sp>
      <p:sp>
        <p:nvSpPr>
          <p:cNvPr id="3" name="Espace réservé du contenu 2"/>
          <p:cNvSpPr>
            <a:spLocks noGrp="1"/>
          </p:cNvSpPr>
          <p:nvPr>
            <p:ph idx="1"/>
          </p:nvPr>
        </p:nvSpPr>
        <p:spPr/>
        <p:txBody>
          <a:bodyPr/>
          <a:lstStyle/>
          <a:p>
            <a:r>
              <a:rPr lang="en-US" dirty="0" smtClean="0"/>
              <a:t>New Biometric Controls</a:t>
            </a:r>
          </a:p>
          <a:p>
            <a:r>
              <a:rPr lang="en-US" dirty="0" smtClean="0"/>
              <a:t>Countermeasures against spoofing Attacks</a:t>
            </a:r>
          </a:p>
          <a:p>
            <a:r>
              <a:rPr lang="en-US" dirty="0" smtClean="0"/>
              <a:t>Next Generation of e-Passport supporting e-Visa and e-Time stamps</a:t>
            </a:r>
          </a:p>
          <a:p>
            <a:r>
              <a:rPr lang="en-US" dirty="0" smtClean="0"/>
              <a:t>Integration of new biometrics in an Automatic Border Control Gate</a:t>
            </a:r>
          </a:p>
          <a:p>
            <a:endParaRPr lang="en-US" dirty="0"/>
          </a:p>
        </p:txBody>
      </p:sp>
      <p:pic>
        <p:nvPicPr>
          <p:cNvPr id="53250" name="Picture 2" descr="Biometric security"/>
          <p:cNvPicPr>
            <a:picLocks noChangeAspect="1" noChangeArrowheads="1"/>
          </p:cNvPicPr>
          <p:nvPr/>
        </p:nvPicPr>
        <p:blipFill>
          <a:blip r:embed="rId2" cstate="print"/>
          <a:srcRect/>
          <a:stretch>
            <a:fillRect/>
          </a:stretch>
        </p:blipFill>
        <p:spPr bwMode="auto">
          <a:xfrm>
            <a:off x="1835696" y="3501008"/>
            <a:ext cx="5576260" cy="3132000"/>
          </a:xfrm>
          <a:prstGeom prst="rect">
            <a:avLst/>
          </a:prstGeom>
          <a:noFill/>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Diapositives de contenu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asque blanc : diapositives de contenu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ITEA 3 PowerPoint template_small">
  <a:themeElements>
    <a:clrScheme name="ITEA Office">
      <a:dk1>
        <a:sysClr val="windowText" lastClr="000000"/>
      </a:dk1>
      <a:lt1>
        <a:sysClr val="window" lastClr="FFFFFF"/>
      </a:lt1>
      <a:dk2>
        <a:srgbClr val="F36F21"/>
      </a:dk2>
      <a:lt2>
        <a:srgbClr val="EEECE1"/>
      </a:lt2>
      <a:accent1>
        <a:srgbClr val="00A651"/>
      </a:accent1>
      <a:accent2>
        <a:srgbClr val="7F7F7F"/>
      </a:accent2>
      <a:accent3>
        <a:srgbClr val="F36F21"/>
      </a:accent3>
      <a:accent4>
        <a:srgbClr val="FBDC57"/>
      </a:accent4>
      <a:accent5>
        <a:srgbClr val="73C052"/>
      </a:accent5>
      <a:accent6>
        <a:srgbClr val="2484C6"/>
      </a:accent6>
      <a:hlink>
        <a:srgbClr val="00A651"/>
      </a:hlink>
      <a:folHlink>
        <a:srgbClr val="7F7F7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OT_presentation_template_181113</Template>
  <TotalTime>1608</TotalTime>
  <Words>4015</Words>
  <Application>Microsoft Office PowerPoint</Application>
  <PresentationFormat>Affichage à l'écran (4:3)</PresentationFormat>
  <Paragraphs>1294</Paragraphs>
  <Slides>79</Slides>
  <Notes>5</Notes>
  <HiddenSlides>0</HiddenSlides>
  <MMClips>0</MMClips>
  <ScaleCrop>false</ScaleCrop>
  <HeadingPairs>
    <vt:vector size="6" baseType="variant">
      <vt:variant>
        <vt:lpstr>Thème</vt:lpstr>
      </vt:variant>
      <vt:variant>
        <vt:i4>3</vt:i4>
      </vt:variant>
      <vt:variant>
        <vt:lpstr>Serveurs OLE incorporés</vt:lpstr>
      </vt:variant>
      <vt:variant>
        <vt:i4>3</vt:i4>
      </vt:variant>
      <vt:variant>
        <vt:lpstr>Titres des diapositives</vt:lpstr>
      </vt:variant>
      <vt:variant>
        <vt:i4>79</vt:i4>
      </vt:variant>
    </vt:vector>
  </HeadingPairs>
  <TitlesOfParts>
    <vt:vector size="85" baseType="lpstr">
      <vt:lpstr>Diapositives de contenus</vt:lpstr>
      <vt:lpstr>Masque blanc : diapositives de contenus</vt:lpstr>
      <vt:lpstr>ITEA 3 PowerPoint template_small</vt:lpstr>
      <vt:lpstr>think-cell Slide</vt:lpstr>
      <vt:lpstr>Acrobat Document</vt:lpstr>
      <vt:lpstr>Visio</vt:lpstr>
      <vt:lpstr>IDEA4SWIFT</vt:lpstr>
      <vt:lpstr>Wellcome</vt:lpstr>
      <vt:lpstr>Agenda (1)</vt:lpstr>
      <vt:lpstr>Agenda (2)</vt:lpstr>
      <vt:lpstr>Agenda (3)</vt:lpstr>
      <vt:lpstr>1rst Year Conclusions</vt:lpstr>
      <vt:lpstr>1rst Year Conclusions</vt:lpstr>
      <vt:lpstr>Automatic Border Control</vt:lpstr>
      <vt:lpstr>Targetted Innovations</vt:lpstr>
      <vt:lpstr>A major challenge: integration</vt:lpstr>
      <vt:lpstr>Business impacts</vt:lpstr>
      <vt:lpstr>At the tipping point</vt:lpstr>
      <vt:lpstr>Diapositive 13</vt:lpstr>
      <vt:lpstr>Risks and Respond</vt:lpstr>
      <vt:lpstr>Worldwide initiatives</vt:lpstr>
      <vt:lpstr>Automated Border Control (ABC) in Europe (BSI - ICAO MRTD Symposium, Montreal, 16 October 2015)</vt:lpstr>
      <vt:lpstr>ABC and Beyond:  Trends in Travel Processes (ICAO Symposium)</vt:lpstr>
      <vt:lpstr>Market (PassPorts)</vt:lpstr>
      <vt:lpstr>PassPorts</vt:lpstr>
      <vt:lpstr>IDEA4SWIFT: towards Digital Innovation and the End-to-End Passenger Experience</vt:lpstr>
      <vt:lpstr>Biometric Market: Convergence of Mobility and Privacy</vt:lpstr>
      <vt:lpstr>Achievements</vt:lpstr>
      <vt:lpstr>Efforts</vt:lpstr>
      <vt:lpstr>WP1: Management</vt:lpstr>
      <vt:lpstr>Project original plan</vt:lpstr>
      <vt:lpstr>Project actual plan</vt:lpstr>
      <vt:lpstr>IDEA4SWIFT</vt:lpstr>
      <vt:lpstr>IDEA4SWIFT WP3: Biometry</vt:lpstr>
      <vt:lpstr>IDEA4SWIFT WP3: Biometry</vt:lpstr>
      <vt:lpstr>IDEA4SWIFT WP3: Biometry</vt:lpstr>
      <vt:lpstr>IDEA4SWIFT WP3: Biometry</vt:lpstr>
      <vt:lpstr>WP 3 : Iris at the Distance</vt:lpstr>
      <vt:lpstr>WP 3 : Morpho Wave</vt:lpstr>
      <vt:lpstr>WP4: Security</vt:lpstr>
      <vt:lpstr>WP4 Security - Description</vt:lpstr>
      <vt:lpstr>ICAO – TRIP Traveler Identification Program</vt:lpstr>
      <vt:lpstr>WP4 Security – Task 4.1</vt:lpstr>
      <vt:lpstr>WP4 Security – Task 4.1 – Activity</vt:lpstr>
      <vt:lpstr>WP4 Security – Task 4.1 - Results</vt:lpstr>
      <vt:lpstr>4G ePassport Use Cases</vt:lpstr>
      <vt:lpstr>WP4 Security – Task 4.2</vt:lpstr>
      <vt:lpstr>WP4 Security – Task 4.2 - Activity</vt:lpstr>
      <vt:lpstr>WP4 Security – Task 4.2 - Results</vt:lpstr>
      <vt:lpstr>WP4 Security – Task 4.3</vt:lpstr>
      <vt:lpstr>WP4 Security – Task 4.3 - Identity Derivation </vt:lpstr>
      <vt:lpstr>WP 4 Security – Task 4.3 - Results</vt:lpstr>
      <vt:lpstr>WP4 – Task 4.3 - Spoofing Detection </vt:lpstr>
      <vt:lpstr>WP4 - Task 4.3 - Spoofing Detection </vt:lpstr>
      <vt:lpstr>WP4 Security – Deliverables</vt:lpstr>
      <vt:lpstr>Thanks for your attention</vt:lpstr>
      <vt:lpstr>MoC Demonstration</vt:lpstr>
      <vt:lpstr>Use case: boarding fast-track for frequent flyers</vt:lpstr>
      <vt:lpstr>Step 1: activation</vt:lpstr>
      <vt:lpstr>Step 2: Identity Derivation</vt:lpstr>
      <vt:lpstr>Step 3: automatic boarding</vt:lpstr>
      <vt:lpstr>Future extensions</vt:lpstr>
      <vt:lpstr>Diapositive 57</vt:lpstr>
      <vt:lpstr>WP4: Security of On Card Biometry</vt:lpstr>
      <vt:lpstr>IDEA4SWIFT</vt:lpstr>
      <vt:lpstr>WP 5 Automatic Border Control Front End </vt:lpstr>
      <vt:lpstr>WP5 – Time Line </vt:lpstr>
      <vt:lpstr>WP5 – Process of the Work Package</vt:lpstr>
      <vt:lpstr>WP5 – Fusion Training</vt:lpstr>
      <vt:lpstr>WP5 – Enrollment Platform</vt:lpstr>
      <vt:lpstr>WP5 – eGATE Platform</vt:lpstr>
      <vt:lpstr>Proline: Face Enrollment &amp; Verification</vt:lpstr>
      <vt:lpstr>Proline: Finger Vein Enrollment &amp; Verification</vt:lpstr>
      <vt:lpstr>EURECOM Time Plan </vt:lpstr>
      <vt:lpstr>Facial Cosmetics Database</vt:lpstr>
      <vt:lpstr>Impact Analysis on Automatic Face Recognition</vt:lpstr>
      <vt:lpstr>Facial Makeup Detection</vt:lpstr>
      <vt:lpstr>WP5 – AUTOMATİC BOARDER CONTROL PLATFORM FRONT END</vt:lpstr>
      <vt:lpstr>IDEA4SWIFT</vt:lpstr>
      <vt:lpstr>Advertising materials</vt:lpstr>
      <vt:lpstr>Publications</vt:lpstr>
      <vt:lpstr>Participation to events</vt:lpstr>
      <vt:lpstr>Posters and Demonstrations</vt:lpstr>
      <vt:lpstr>Agenda 2016-2017 </vt:lpstr>
      <vt:lpstr>Conclusion</vt:lpstr>
    </vt:vector>
  </TitlesOfParts>
  <Company>Oberthur Technologies</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Oberthur Technologies</dc:creator>
  <cp:lastModifiedBy>Oberthur Technologies</cp:lastModifiedBy>
  <cp:revision>98</cp:revision>
  <dcterms:created xsi:type="dcterms:W3CDTF">2014-09-18T12:35:02Z</dcterms:created>
  <dcterms:modified xsi:type="dcterms:W3CDTF">2016-05-11T19:31:43Z</dcterms:modified>
</cp:coreProperties>
</file>