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50" r:id="rId2"/>
    <p:sldId id="430" r:id="rId3"/>
    <p:sldId id="449" r:id="rId4"/>
    <p:sldId id="452" r:id="rId5"/>
    <p:sldId id="458" r:id="rId6"/>
    <p:sldId id="453" r:id="rId7"/>
    <p:sldId id="438" r:id="rId8"/>
  </p:sldIdLst>
  <p:sldSz cx="9144000" cy="6858000" type="screen4x3"/>
  <p:notesSz cx="6797675" cy="9928225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es van den Borne" initials="Lvd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C662F"/>
    <a:srgbClr val="EAF1D7"/>
    <a:srgbClr val="EFF3C5"/>
    <a:srgbClr val="009900"/>
    <a:srgbClr val="6BA42C"/>
    <a:srgbClr val="D9E6B8"/>
    <a:srgbClr val="CBDD9F"/>
    <a:srgbClr val="0070C0"/>
    <a:srgbClr val="6CECFD"/>
    <a:srgbClr val="C9B7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 autoAdjust="0"/>
    <p:restoredTop sz="99393" autoAdjust="0"/>
  </p:normalViewPr>
  <p:slideViewPr>
    <p:cSldViewPr snapToGrid="0">
      <p:cViewPr>
        <p:scale>
          <a:sx n="82" d="100"/>
          <a:sy n="82" d="100"/>
        </p:scale>
        <p:origin x="-138" y="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7" rIns="92035" bIns="46017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7" rIns="92035" bIns="4601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6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7" rIns="92035" bIns="46017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42450"/>
            <a:ext cx="2946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7" rIns="92035" bIns="4601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FE5E09DA-F325-4975-92FB-023B20FDB92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64899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7" rIns="92035" bIns="46017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7" rIns="92035" bIns="4601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74700"/>
            <a:ext cx="4953000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8475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7" rIns="92035" bIns="46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6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7" rIns="92035" bIns="46017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42450"/>
            <a:ext cx="2946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7" rIns="92035" bIns="4601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0E89BF77-0356-4CC5-9700-364E32121F1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32784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4593C7-6EAB-448B-9B92-ED6FC1E371A2}" type="slidenum">
              <a:rPr lang="en-GB" sz="1200" smtClean="0"/>
              <a:pPr eaLnBrk="1" hangingPunct="1"/>
              <a:t>1</a:t>
            </a:fld>
            <a:endParaRPr lang="en-GB" sz="1200" dirty="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4700"/>
            <a:ext cx="4949825" cy="3713163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AB1905-1745-4330-AFDA-C729A1DD6C2E}" type="slidenum">
              <a:rPr lang="en-GB" sz="1200" smtClean="0"/>
              <a:pPr eaLnBrk="1" hangingPunct="1"/>
              <a:t>2</a:t>
            </a:fld>
            <a:endParaRPr lang="en-GB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4700"/>
            <a:ext cx="4949825" cy="3713163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F9C09B-E70A-4D81-94E1-9E99CD6CBFE3}" type="slidenum">
              <a:rPr lang="en-GB" sz="1200" smtClean="0"/>
              <a:pPr eaLnBrk="1" hangingPunct="1"/>
              <a:t>3</a:t>
            </a:fld>
            <a:endParaRPr lang="en-GB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4700"/>
            <a:ext cx="4949825" cy="3713163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F9C09B-E70A-4D81-94E1-9E99CD6CBFE3}" type="slidenum">
              <a:rPr lang="en-GB" sz="1200" smtClean="0"/>
              <a:pPr eaLnBrk="1" hangingPunct="1"/>
              <a:t>4</a:t>
            </a:fld>
            <a:endParaRPr lang="en-GB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4700"/>
            <a:ext cx="4949825" cy="3713163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F9C09B-E70A-4D81-94E1-9E99CD6CBFE3}" type="slidenum">
              <a:rPr lang="en-GB" sz="1200" smtClean="0"/>
              <a:pPr eaLnBrk="1" hangingPunct="1"/>
              <a:t>5</a:t>
            </a:fld>
            <a:endParaRPr lang="en-GB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4700"/>
            <a:ext cx="4949825" cy="3713163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F9C09B-E70A-4D81-94E1-9E99CD6CBFE3}" type="slidenum">
              <a:rPr lang="en-GB" sz="1200" smtClean="0"/>
              <a:pPr eaLnBrk="1" hangingPunct="1"/>
              <a:t>6</a:t>
            </a:fld>
            <a:endParaRPr lang="en-GB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4700"/>
            <a:ext cx="4949825" cy="3713163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75C946-3B67-4788-8476-EB5165AEB1D9}" type="slidenum">
              <a:rPr lang="en-GB" sz="1200" smtClean="0"/>
              <a:pPr eaLnBrk="1" hangingPunct="1"/>
              <a:t>7</a:t>
            </a:fld>
            <a:endParaRPr lang="en-GB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4700"/>
            <a:ext cx="4949825" cy="3713163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5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2224088" y="2546350"/>
            <a:ext cx="6678612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2803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2217738" y="3703638"/>
            <a:ext cx="6675437" cy="1752600"/>
          </a:xfr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34750933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71908295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2125" y="301625"/>
            <a:ext cx="2146300" cy="6043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8463" y="301625"/>
            <a:ext cx="6291262" cy="6043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581352137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824777763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54460760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225" y="1536700"/>
            <a:ext cx="4216400" cy="4808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536700"/>
            <a:ext cx="4216400" cy="4808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936229457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868659238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725362897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62378154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759133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850153083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3225" y="1536700"/>
            <a:ext cx="8585200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2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398463" y="301625"/>
            <a:ext cx="63214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20613" name="Rectangle 773"/>
          <p:cNvSpPr>
            <a:spLocks noChangeArrowheads="1"/>
          </p:cNvSpPr>
          <p:nvPr/>
        </p:nvSpPr>
        <p:spPr bwMode="auto">
          <a:xfrm>
            <a:off x="404813" y="963613"/>
            <a:ext cx="631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300">
                <a:solidFill>
                  <a:schemeClr val="hlink"/>
                </a:solidFill>
              </a:rPr>
              <a:t>• • • • • • • • • • • • • • • • • • • • • • • • • • • • • • • • • • • • • • • • • • • • • • • • • • • • • • • • • • •</a:t>
            </a:r>
            <a:r>
              <a:rPr lang="en-GB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420614" name="Text Box 774"/>
          <p:cNvSpPr txBox="1">
            <a:spLocks noChangeArrowheads="1"/>
          </p:cNvSpPr>
          <p:nvPr/>
        </p:nvSpPr>
        <p:spPr bwMode="auto">
          <a:xfrm>
            <a:off x="7178040" y="6586994"/>
            <a:ext cx="19659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en-GB" sz="800" dirty="0">
                <a:solidFill>
                  <a:srgbClr val="969696"/>
                </a:solidFill>
              </a:rPr>
              <a:t>ITEA 2  -  </a:t>
            </a:r>
            <a:fld id="{5DE17D40-4678-416A-8AD1-B1651ADC5A5D}" type="slidenum">
              <a:rPr lang="en-GB" sz="800" smtClean="0">
                <a:solidFill>
                  <a:srgbClr val="969696"/>
                </a:solidFill>
              </a:rPr>
              <a:pPr algn="r">
                <a:defRPr/>
              </a:pPr>
              <a:t>‹Nº›</a:t>
            </a:fld>
            <a:r>
              <a:rPr lang="en-GB" sz="800" dirty="0" smtClean="0">
                <a:solidFill>
                  <a:srgbClr val="969696"/>
                </a:solidFill>
              </a:rPr>
              <a:t> 8</a:t>
            </a:r>
            <a:endParaRPr lang="en-GB" sz="800" dirty="0">
              <a:solidFill>
                <a:srgbClr val="969696"/>
              </a:solidFill>
            </a:endParaRPr>
          </a:p>
        </p:txBody>
      </p:sp>
      <p:sp>
        <p:nvSpPr>
          <p:cNvPr id="420615" name="Rectangle 775"/>
          <p:cNvSpPr>
            <a:spLocks noChangeArrowheads="1"/>
          </p:cNvSpPr>
          <p:nvPr/>
        </p:nvSpPr>
        <p:spPr bwMode="auto">
          <a:xfrm>
            <a:off x="6975475" y="889000"/>
            <a:ext cx="209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DICOMA</a:t>
            </a:r>
            <a:endParaRPr lang="en-GB" sz="800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30 </a:t>
            </a:r>
            <a:r>
              <a:rPr lang="en-GB" sz="800" dirty="0">
                <a:solidFill>
                  <a:srgbClr val="000000"/>
                </a:solidFill>
              </a:rPr>
              <a:t>&amp; </a:t>
            </a:r>
            <a:r>
              <a:rPr lang="en-GB" sz="800" dirty="0" smtClean="0">
                <a:solidFill>
                  <a:srgbClr val="000000"/>
                </a:solidFill>
              </a:rPr>
              <a:t>31 </a:t>
            </a:r>
            <a:r>
              <a:rPr lang="en-GB" sz="800" dirty="0">
                <a:solidFill>
                  <a:srgbClr val="000000"/>
                </a:solidFill>
              </a:rPr>
              <a:t>October </a:t>
            </a:r>
            <a:r>
              <a:rPr lang="en-GB" sz="800" dirty="0" smtClean="0">
                <a:solidFill>
                  <a:srgbClr val="000000"/>
                </a:solidFill>
              </a:rPr>
              <a:t>2012</a:t>
            </a:r>
            <a:endParaRPr lang="en-GB" sz="900" b="1" i="1" dirty="0">
              <a:solidFill>
                <a:srgbClr val="99CCFF"/>
              </a:solidFill>
            </a:endParaRPr>
          </a:p>
        </p:txBody>
      </p:sp>
      <p:sp>
        <p:nvSpPr>
          <p:cNvPr id="420628" name="Rectangle 788"/>
          <p:cNvSpPr>
            <a:spLocks noChangeArrowheads="1"/>
          </p:cNvSpPr>
          <p:nvPr/>
        </p:nvSpPr>
        <p:spPr bwMode="auto">
          <a:xfrm>
            <a:off x="6896100" y="674688"/>
            <a:ext cx="2247900" cy="190500"/>
          </a:xfrm>
          <a:prstGeom prst="rect">
            <a:avLst/>
          </a:prstGeom>
          <a:gradFill rotWithShape="0">
            <a:gsLst>
              <a:gs pos="0">
                <a:schemeClr val="hlink">
                  <a:alpha val="80000"/>
                </a:schemeClr>
              </a:gs>
              <a:gs pos="100000">
                <a:schemeClr val="tx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6975475" y="674688"/>
            <a:ext cx="2097088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800" dirty="0" smtClean="0">
                <a:solidFill>
                  <a:schemeClr val="hlink"/>
                </a:solidFill>
              </a:rPr>
              <a:t>Co-summit 2012 – Paris, France</a:t>
            </a:r>
            <a:endParaRPr lang="en-GB" sz="800" dirty="0">
              <a:solidFill>
                <a:schemeClr val="hlink"/>
              </a:solidFill>
            </a:endParaRPr>
          </a:p>
        </p:txBody>
      </p:sp>
      <p:pic>
        <p:nvPicPr>
          <p:cNvPr id="1033" name="Picture 793" descr="eureka_logo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11" t="19089" r="19403" b="19902"/>
          <a:stretch>
            <a:fillRect/>
          </a:stretch>
        </p:blipFill>
        <p:spPr bwMode="auto">
          <a:xfrm>
            <a:off x="61913" y="6299200"/>
            <a:ext cx="434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wipe dir="d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gif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06975" y="2859088"/>
            <a:ext cx="3981450" cy="3265487"/>
          </a:xfrm>
          <a:noFill/>
        </p:spPr>
        <p:txBody>
          <a:bodyPr wrap="none"/>
          <a:lstStyle/>
          <a:p>
            <a:pPr marL="265113" indent="-265113" eaLnBrk="1" hangingPunct="1">
              <a:buFontTx/>
              <a:buNone/>
            </a:pPr>
            <a:r>
              <a:rPr lang="en-GB" sz="2400" b="1" dirty="0" smtClean="0"/>
              <a:t>DICOMA</a:t>
            </a:r>
          </a:p>
          <a:p>
            <a:pPr marL="265113" indent="-265113" eaLnBrk="1" hangingPunct="1">
              <a:buFontTx/>
              <a:buNone/>
            </a:pPr>
            <a:r>
              <a:rPr lang="en-GB" sz="2400" dirty="0" err="1" smtClean="0"/>
              <a:t>DIsaster</a:t>
            </a:r>
            <a:r>
              <a:rPr lang="en-GB" sz="2400" dirty="0" smtClean="0"/>
              <a:t> </a:t>
            </a:r>
            <a:r>
              <a:rPr lang="en-GB" sz="2400" dirty="0" err="1" smtClean="0"/>
              <a:t>COntrol</a:t>
            </a:r>
            <a:r>
              <a:rPr lang="en-GB" sz="2400" dirty="0" smtClean="0"/>
              <a:t> </a:t>
            </a:r>
          </a:p>
          <a:p>
            <a:pPr marL="265113" indent="-265113" eaLnBrk="1" hangingPunct="1">
              <a:buFontTx/>
              <a:buNone/>
            </a:pPr>
            <a:r>
              <a:rPr lang="en-GB" sz="2400" dirty="0" err="1" smtClean="0"/>
              <a:t>MAnagement</a:t>
            </a:r>
            <a:endParaRPr lang="en-GB" sz="2400" dirty="0" smtClean="0"/>
          </a:p>
          <a:p>
            <a:pPr marL="265113" indent="-265113" eaLnBrk="1" hangingPunct="1">
              <a:buFontTx/>
              <a:buNone/>
            </a:pPr>
            <a:r>
              <a:rPr lang="en-GB" dirty="0" smtClean="0"/>
              <a:t> </a:t>
            </a:r>
          </a:p>
          <a:p>
            <a:pPr marL="265113" indent="-265113" eaLnBrk="1" hangingPunct="1">
              <a:buFontTx/>
              <a:buNone/>
            </a:pPr>
            <a:endParaRPr lang="en-GB" dirty="0" smtClean="0"/>
          </a:p>
          <a:p>
            <a:pPr marL="265113" indent="-265113" eaLnBrk="1" hangingPunct="1">
              <a:buFontTx/>
              <a:buNone/>
            </a:pPr>
            <a:endParaRPr lang="en-GB" dirty="0" smtClean="0"/>
          </a:p>
          <a:p>
            <a:pPr marL="265113" indent="-265113" eaLnBrk="1" hangingPunct="1">
              <a:buFontTx/>
              <a:buNone/>
            </a:pPr>
            <a:r>
              <a:rPr lang="en-GB" sz="1600" b="1" dirty="0" smtClean="0">
                <a:solidFill>
                  <a:schemeClr val="hlink"/>
                </a:solidFill>
              </a:rPr>
              <a:t>Co-summit 2012</a:t>
            </a:r>
          </a:p>
          <a:p>
            <a:pPr marL="265113" indent="-265113" eaLnBrk="1" hangingPunct="1">
              <a:buFontTx/>
              <a:buNone/>
            </a:pPr>
            <a:r>
              <a:rPr lang="en-GB" sz="1600" dirty="0" smtClean="0">
                <a:solidFill>
                  <a:schemeClr val="hlink"/>
                </a:solidFill>
              </a:rPr>
              <a:t>30 &amp; 31 October, Paris - France</a:t>
            </a:r>
          </a:p>
          <a:p>
            <a:pPr marL="265113" indent="-265113" eaLnBrk="1" hangingPunct="1">
              <a:buFontTx/>
              <a:buNone/>
            </a:pPr>
            <a:r>
              <a:rPr lang="en-GB" sz="1400" dirty="0" smtClean="0"/>
              <a:t>Eloy González Ortega</a:t>
            </a:r>
          </a:p>
          <a:p>
            <a:pPr marL="265113" indent="-265113" eaLnBrk="1" hangingPunct="1">
              <a:buFontTx/>
              <a:buNone/>
            </a:pPr>
            <a:r>
              <a:rPr lang="en-GB" sz="1400" i="1" dirty="0" smtClean="0"/>
              <a:t>Indra Software Labs</a:t>
            </a:r>
            <a:endParaRPr lang="en-GB" sz="1400" dirty="0" smtClean="0"/>
          </a:p>
          <a:p>
            <a:pPr marL="265113" indent="-265113" eaLnBrk="1" hangingPunct="1">
              <a:buFontTx/>
              <a:buNone/>
            </a:pPr>
            <a:endParaRPr lang="en-GB" sz="1400" dirty="0" smtClean="0"/>
          </a:p>
        </p:txBody>
      </p:sp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434975" y="2852738"/>
            <a:ext cx="4256088" cy="3265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65113" indent="-265113" algn="l">
              <a:spcBef>
                <a:spcPct val="20000"/>
              </a:spcBef>
              <a:buFontTx/>
              <a:buChar char="•"/>
            </a:pPr>
            <a:endParaRPr lang="en-GB" sz="1200" i="1" dirty="0">
              <a:solidFill>
                <a:schemeClr val="hlink"/>
              </a:solidFill>
            </a:endParaRPr>
          </a:p>
        </p:txBody>
      </p:sp>
      <p:pic>
        <p:nvPicPr>
          <p:cNvPr id="3076" name="Picture 14" descr="eureka_logo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11" t="19089" r="19403" b="19902"/>
          <a:stretch>
            <a:fillRect/>
          </a:stretch>
        </p:blipFill>
        <p:spPr bwMode="auto">
          <a:xfrm>
            <a:off x="61913" y="6299200"/>
            <a:ext cx="434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PÓSTERS\DICOMA\imágenes\collage 2_ 9x12.png"/>
          <p:cNvPicPr>
            <a:picLocks noChangeAspect="1" noChangeArrowheads="1"/>
          </p:cNvPicPr>
          <p:nvPr/>
        </p:nvPicPr>
        <p:blipFill>
          <a:blip r:embed="rId5" cstate="print"/>
          <a:srcRect l="8394" t="15024" r="36367" b="29158"/>
          <a:stretch>
            <a:fillRect/>
          </a:stretch>
        </p:blipFill>
        <p:spPr bwMode="auto">
          <a:xfrm>
            <a:off x="457200" y="2895600"/>
            <a:ext cx="4210050" cy="3190875"/>
          </a:xfrm>
          <a:prstGeom prst="rect">
            <a:avLst/>
          </a:prstGeom>
          <a:noFill/>
        </p:spPr>
      </p:pic>
      <p:pic>
        <p:nvPicPr>
          <p:cNvPr id="1026" name="Picture 2" descr="D:\DiCoMa\cosummit poster &amp; S1 2012 PPR\póster\Poster Images\dicoma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3951" y="4219576"/>
            <a:ext cx="3534191" cy="9334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&amp; Relevance</a:t>
            </a:r>
            <a:br>
              <a:rPr lang="en-GB" dirty="0" smtClean="0"/>
            </a:br>
            <a:r>
              <a:rPr lang="en-GB" dirty="0" smtClean="0">
                <a:solidFill>
                  <a:srgbClr val="009900"/>
                </a:solidFill>
              </a:rPr>
              <a:t>Project </a:t>
            </a:r>
            <a:r>
              <a:rPr lang="en-GB" dirty="0" smtClean="0">
                <a:solidFill>
                  <a:srgbClr val="009900"/>
                </a:solidFill>
              </a:rPr>
              <a:t>scope </a:t>
            </a:r>
            <a:r>
              <a:rPr lang="en-GB" dirty="0" smtClean="0">
                <a:solidFill>
                  <a:srgbClr val="009900"/>
                </a:solidFill>
              </a:rPr>
              <a:t>&amp; Objectives</a:t>
            </a:r>
            <a:endParaRPr lang="en-GB" dirty="0" smtClean="0">
              <a:solidFill>
                <a:schemeClr val="hlink"/>
              </a:solidFill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5038126" y="2133600"/>
            <a:ext cx="4057650" cy="2962275"/>
            <a:chOff x="2867025" y="2143238"/>
            <a:chExt cx="7032733" cy="4063887"/>
          </a:xfrm>
          <a:solidFill>
            <a:srgbClr val="009900"/>
          </a:solidFill>
        </p:grpSpPr>
        <p:grpSp>
          <p:nvGrpSpPr>
            <p:cNvPr id="8" name="Gruppierung 10"/>
            <p:cNvGrpSpPr>
              <a:grpSpLocks/>
            </p:cNvGrpSpPr>
            <p:nvPr/>
          </p:nvGrpSpPr>
          <p:grpSpPr bwMode="auto">
            <a:xfrm>
              <a:off x="4729732" y="4548754"/>
              <a:ext cx="3110488" cy="1658371"/>
              <a:chOff x="2155507" y="2277603"/>
              <a:chExt cx="1784985" cy="1784985"/>
            </a:xfrm>
            <a:grp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Oval 23"/>
              <p:cNvSpPr>
                <a:spLocks noChangeArrowheads="1"/>
              </p:cNvSpPr>
              <p:nvPr/>
            </p:nvSpPr>
            <p:spPr bwMode="auto">
              <a:xfrm>
                <a:off x="2155507" y="2277603"/>
                <a:ext cx="1784985" cy="178498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/>
              <a:lstStyle/>
              <a:p>
                <a:pPr algn="r" eaLnBrk="0" hangingPunct="0">
                  <a:buFontTx/>
                  <a:buChar char="•"/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0" name="Oval 4"/>
              <p:cNvSpPr/>
              <p:nvPr/>
            </p:nvSpPr>
            <p:spPr>
              <a:xfrm>
                <a:off x="2417002" y="2539400"/>
                <a:ext cx="1261996" cy="126139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9685" tIns="19685" rIns="19685" bIns="19685" anchor="ctr"/>
              <a:lstStyle/>
              <a:p>
                <a:pPr defTabSz="1377950" eaLnBrk="0" hangingPunct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2000" dirty="0">
                    <a:solidFill>
                      <a:srgbClr val="FFFFFF"/>
                    </a:solidFill>
                    <a:ea typeface="ＭＳ Ｐゴシック" pitchFamily="34" charset="-128"/>
                  </a:rPr>
                  <a:t>Better Decisions</a:t>
                </a:r>
              </a:p>
            </p:txBody>
          </p:sp>
        </p:grpSp>
        <p:sp>
          <p:nvSpPr>
            <p:cNvPr id="11" name="Pfeil nach links 11"/>
            <p:cNvSpPr>
              <a:spLocks noChangeArrowheads="1"/>
            </p:cNvSpPr>
            <p:nvPr/>
          </p:nvSpPr>
          <p:spPr bwMode="auto">
            <a:xfrm rot="12900000">
              <a:off x="3581152" y="4024124"/>
              <a:ext cx="1570102" cy="471714"/>
            </a:xfrm>
            <a:prstGeom prst="leftArrow">
              <a:avLst>
                <a:gd name="adj1" fmla="val 60000"/>
                <a:gd name="adj2" fmla="val 49999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algn="r" eaLnBrk="0" hangingPunct="0">
                <a:buFontTx/>
                <a:buChar char="•"/>
                <a:defRPr/>
              </a:pPr>
              <a:endParaRPr lang="es-ES">
                <a:latin typeface="Arial" charset="0"/>
              </a:endParaRPr>
            </a:p>
          </p:txBody>
        </p:sp>
        <p:grpSp>
          <p:nvGrpSpPr>
            <p:cNvPr id="12" name="Gruppierung 12"/>
            <p:cNvGrpSpPr>
              <a:grpSpLocks/>
            </p:cNvGrpSpPr>
            <p:nvPr/>
          </p:nvGrpSpPr>
          <p:grpSpPr bwMode="auto">
            <a:xfrm>
              <a:off x="2867025" y="3248025"/>
              <a:ext cx="1763270" cy="1258888"/>
              <a:chOff x="160123" y="1063372"/>
              <a:chExt cx="1695735" cy="1356588"/>
            </a:xfrm>
            <a:grp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Abgerundetes Rechteck 21"/>
              <p:cNvSpPr>
                <a:spLocks noChangeArrowheads="1"/>
              </p:cNvSpPr>
              <p:nvPr/>
            </p:nvSpPr>
            <p:spPr bwMode="auto">
              <a:xfrm>
                <a:off x="160123" y="1063372"/>
                <a:ext cx="1695735" cy="1356588"/>
              </a:xfrm>
              <a:prstGeom prst="roundRect">
                <a:avLst>
                  <a:gd name="adj" fmla="val 1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/>
              <a:lstStyle/>
              <a:p>
                <a:pPr algn="r" eaLnBrk="0" hangingPunct="0">
                  <a:buFontTx/>
                  <a:buChar char="•"/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4" name="Abgerundetes Rechteck 7"/>
              <p:cNvSpPr/>
              <p:nvPr/>
            </p:nvSpPr>
            <p:spPr>
              <a:xfrm>
                <a:off x="199818" y="1103084"/>
                <a:ext cx="1616347" cy="127716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0960" tIns="60960" rIns="60960" bIns="60960" anchor="ctr"/>
              <a:lstStyle/>
              <a:p>
                <a:pPr defTabSz="1422400" eaLnBrk="0" hangingPunct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2000" dirty="0">
                    <a:solidFill>
                      <a:srgbClr val="FFFFFF"/>
                    </a:solidFill>
                    <a:ea typeface="ＭＳ Ｐゴシック" pitchFamily="34" charset="-128"/>
                  </a:rPr>
                  <a:t>Data</a:t>
                </a:r>
              </a:p>
            </p:txBody>
          </p:sp>
        </p:grpSp>
        <p:sp>
          <p:nvSpPr>
            <p:cNvPr id="15" name="Pfeil nach links 13"/>
            <p:cNvSpPr>
              <a:spLocks noChangeArrowheads="1"/>
            </p:cNvSpPr>
            <p:nvPr/>
          </p:nvSpPr>
          <p:spPr bwMode="auto">
            <a:xfrm rot="16200000">
              <a:off x="5634140" y="3270351"/>
              <a:ext cx="1401876" cy="528321"/>
            </a:xfrm>
            <a:prstGeom prst="leftArrow">
              <a:avLst>
                <a:gd name="adj1" fmla="val 60000"/>
                <a:gd name="adj2" fmla="val 49999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algn="r" eaLnBrk="0" hangingPunct="0">
                <a:buFontTx/>
                <a:buChar char="•"/>
                <a:defRPr/>
              </a:pPr>
              <a:endParaRPr lang="es-ES">
                <a:latin typeface="Arial" charset="0"/>
              </a:endParaRPr>
            </a:p>
          </p:txBody>
        </p:sp>
        <p:grpSp>
          <p:nvGrpSpPr>
            <p:cNvPr id="16" name="Gruppierung 14"/>
            <p:cNvGrpSpPr>
              <a:grpSpLocks/>
            </p:cNvGrpSpPr>
            <p:nvPr/>
          </p:nvGrpSpPr>
          <p:grpSpPr bwMode="auto">
            <a:xfrm>
              <a:off x="5422910" y="2143238"/>
              <a:ext cx="1928101" cy="1260362"/>
              <a:chOff x="2200132" y="1411"/>
              <a:chExt cx="1695735" cy="1356588"/>
            </a:xfrm>
            <a:grp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Abgerundetes Rechteck 19"/>
              <p:cNvSpPr>
                <a:spLocks noChangeArrowheads="1"/>
              </p:cNvSpPr>
              <p:nvPr/>
            </p:nvSpPr>
            <p:spPr bwMode="auto">
              <a:xfrm>
                <a:off x="2200132" y="1411"/>
                <a:ext cx="1695735" cy="1356588"/>
              </a:xfrm>
              <a:prstGeom prst="roundRect">
                <a:avLst>
                  <a:gd name="adj" fmla="val 1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/>
              <a:lstStyle/>
              <a:p>
                <a:pPr algn="r" eaLnBrk="0" hangingPunct="0">
                  <a:buFontTx/>
                  <a:buChar char="•"/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8" name="Abgerundetes Rechteck 10"/>
              <p:cNvSpPr/>
              <p:nvPr/>
            </p:nvSpPr>
            <p:spPr>
              <a:xfrm>
                <a:off x="2256896" y="41077"/>
                <a:ext cx="1580613" cy="127725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0960" tIns="60960" rIns="60960" bIns="60960" anchor="ctr"/>
              <a:lstStyle/>
              <a:p>
                <a:pPr defTabSz="1422400" eaLnBrk="0" hangingPunct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2000" dirty="0">
                    <a:solidFill>
                      <a:srgbClr val="FFFFFF"/>
                    </a:solidFill>
                    <a:ea typeface="ＭＳ Ｐゴシック" pitchFamily="34" charset="-128"/>
                  </a:rPr>
                  <a:t>Options</a:t>
                </a:r>
              </a:p>
            </p:txBody>
          </p:sp>
        </p:grpSp>
        <p:sp>
          <p:nvSpPr>
            <p:cNvPr id="19" name="Pfeil nach links 15"/>
            <p:cNvSpPr>
              <a:spLocks noChangeArrowheads="1"/>
            </p:cNvSpPr>
            <p:nvPr/>
          </p:nvSpPr>
          <p:spPr bwMode="auto">
            <a:xfrm rot="19500000">
              <a:off x="7418315" y="4058762"/>
              <a:ext cx="1570102" cy="471714"/>
            </a:xfrm>
            <a:prstGeom prst="leftArrow">
              <a:avLst>
                <a:gd name="adj1" fmla="val 60000"/>
                <a:gd name="adj2" fmla="val 49999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algn="r" eaLnBrk="0" hangingPunct="0">
                <a:buFontTx/>
                <a:buChar char="•"/>
                <a:defRPr/>
              </a:pPr>
              <a:endParaRPr lang="es-ES">
                <a:latin typeface="Arial" charset="0"/>
              </a:endParaRPr>
            </a:p>
          </p:txBody>
        </p:sp>
        <p:grpSp>
          <p:nvGrpSpPr>
            <p:cNvPr id="20" name="Gruppierung 16"/>
            <p:cNvGrpSpPr>
              <a:grpSpLocks/>
            </p:cNvGrpSpPr>
            <p:nvPr/>
          </p:nvGrpSpPr>
          <p:grpSpPr bwMode="auto">
            <a:xfrm>
              <a:off x="7911380" y="3248025"/>
              <a:ext cx="1988378" cy="1258888"/>
              <a:chOff x="4240140" y="1063372"/>
              <a:chExt cx="1910433" cy="1356588"/>
            </a:xfrm>
            <a:grp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Abgerundetes Rechteck 17"/>
              <p:cNvSpPr>
                <a:spLocks noChangeArrowheads="1"/>
              </p:cNvSpPr>
              <p:nvPr/>
            </p:nvSpPr>
            <p:spPr bwMode="auto">
              <a:xfrm>
                <a:off x="4240140" y="1063372"/>
                <a:ext cx="1910433" cy="1356588"/>
              </a:xfrm>
              <a:prstGeom prst="roundRect">
                <a:avLst>
                  <a:gd name="adj" fmla="val 1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/>
              <a:lstStyle/>
              <a:p>
                <a:pPr algn="r" eaLnBrk="0" hangingPunct="0">
                  <a:buFontTx/>
                  <a:buChar char="•"/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2" name="Abgerundetes Rechteck 13"/>
              <p:cNvSpPr/>
              <p:nvPr/>
            </p:nvSpPr>
            <p:spPr>
              <a:xfrm>
                <a:off x="4279797" y="1103084"/>
                <a:ext cx="1814836" cy="127716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0960" tIns="60960" rIns="60960" bIns="60960" anchor="ctr"/>
              <a:lstStyle/>
              <a:p>
                <a:pPr defTabSz="1422400" eaLnBrk="0" hangingPunct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2000" dirty="0">
                    <a:solidFill>
                      <a:srgbClr val="FFFFFF"/>
                    </a:solidFill>
                    <a:ea typeface="ＭＳ Ｐゴシック" pitchFamily="34" charset="-128"/>
                  </a:rPr>
                  <a:t>Training</a:t>
                </a:r>
              </a:p>
            </p:txBody>
          </p:sp>
        </p:grpSp>
      </p:grpSp>
      <p:sp>
        <p:nvSpPr>
          <p:cNvPr id="24" name="23 Marcador de contenido"/>
          <p:cNvSpPr>
            <a:spLocks noGrp="1"/>
          </p:cNvSpPr>
          <p:nvPr>
            <p:ph idx="1"/>
          </p:nvPr>
        </p:nvSpPr>
        <p:spPr>
          <a:xfrm>
            <a:off x="403225" y="1536700"/>
            <a:ext cx="4747509" cy="4968875"/>
          </a:xfrm>
        </p:spPr>
        <p:txBody>
          <a:bodyPr/>
          <a:lstStyle/>
          <a:p>
            <a:pPr lvl="0"/>
            <a:r>
              <a:rPr lang="en-GB" b="1" dirty="0" smtClean="0"/>
              <a:t>Data Abstraction tools: </a:t>
            </a:r>
            <a:r>
              <a:rPr lang="en-GB" dirty="0" smtClean="0"/>
              <a:t>A Comprehensive set of tools designed to process and correlate information.</a:t>
            </a:r>
            <a:endParaRPr lang="es-ES" dirty="0" smtClean="0"/>
          </a:p>
          <a:p>
            <a:pPr lvl="0"/>
            <a:r>
              <a:rPr lang="en-GB" b="1" dirty="0" smtClean="0"/>
              <a:t>Simulation &amp; Modelling Tools: </a:t>
            </a:r>
            <a:r>
              <a:rPr lang="en-GB" dirty="0" smtClean="0"/>
              <a:t>Suite of simulation tools that model both human behaviour and natural phenomena.</a:t>
            </a:r>
            <a:endParaRPr lang="es-ES" dirty="0" smtClean="0"/>
          </a:p>
          <a:p>
            <a:pPr lvl="0"/>
            <a:r>
              <a:rPr lang="en-GB" b="1" dirty="0" smtClean="0"/>
              <a:t>Decision Support &amp; Training tools: </a:t>
            </a:r>
            <a:r>
              <a:rPr lang="en-GB" dirty="0" smtClean="0"/>
              <a:t>Tools that provide easily &amp; quickly understood information to the decision maker and propose alternative actions.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Innovation</a:t>
            </a:r>
            <a:br>
              <a:rPr lang="en-US" dirty="0" smtClean="0"/>
            </a:br>
            <a:r>
              <a:rPr lang="en-GB" dirty="0" smtClean="0">
                <a:solidFill>
                  <a:schemeClr val="hlink"/>
                </a:solidFill>
              </a:rPr>
              <a:t>Technical Challenges &amp; Business Impact</a:t>
            </a:r>
            <a:endParaRPr lang="en-US" dirty="0" smtClean="0">
              <a:solidFill>
                <a:schemeClr val="hlink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133851" y="1261789"/>
            <a:ext cx="4876800" cy="530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257175" algn="l">
              <a:spcBef>
                <a:spcPct val="20000"/>
              </a:spcBef>
              <a:buFontTx/>
              <a:buChar char="•"/>
              <a:defRPr/>
            </a:pPr>
            <a:r>
              <a:rPr lang="en-GB" sz="2200" b="1" kern="0" dirty="0" smtClean="0">
                <a:latin typeface="+mn-lt"/>
              </a:rPr>
              <a:t>Decision support</a:t>
            </a:r>
            <a:r>
              <a:rPr lang="en-GB" sz="2200" kern="0" dirty="0" smtClean="0">
                <a:latin typeface="+mn-lt"/>
              </a:rPr>
              <a:t>: event and human behaviour modelling, sharing physical resources and information.</a:t>
            </a:r>
            <a:endParaRPr lang="es-ES" sz="2200" kern="0" dirty="0" smtClean="0">
              <a:latin typeface="+mn-lt"/>
            </a:endParaRPr>
          </a:p>
          <a:p>
            <a:pPr marL="342900" indent="-257175" algn="l">
              <a:spcBef>
                <a:spcPct val="20000"/>
              </a:spcBef>
              <a:buFontTx/>
              <a:buChar char="•"/>
              <a:defRPr/>
            </a:pPr>
            <a:r>
              <a:rPr lang="en-GB" sz="2200" b="1" kern="0" dirty="0" smtClean="0">
                <a:latin typeface="+mn-lt"/>
              </a:rPr>
              <a:t>Control &amp; Decision Support Systems</a:t>
            </a:r>
            <a:r>
              <a:rPr lang="en-GB" sz="2200" kern="0" dirty="0" smtClean="0">
                <a:latin typeface="+mn-lt"/>
              </a:rPr>
              <a:t>: rule based knowledge discovery, </a:t>
            </a:r>
            <a:r>
              <a:rPr lang="en-GB" sz="2200" kern="0" dirty="0" smtClean="0">
                <a:latin typeface="+mn-lt"/>
              </a:rPr>
              <a:t>Geographic Interface System </a:t>
            </a:r>
            <a:r>
              <a:rPr lang="en-GB" sz="2200" kern="0" dirty="0" smtClean="0">
                <a:latin typeface="+mn-lt"/>
              </a:rPr>
              <a:t>platform, </a:t>
            </a:r>
            <a:r>
              <a:rPr lang="en-GB" sz="2200" kern="0" dirty="0" smtClean="0">
                <a:latin typeface="+mn-lt"/>
              </a:rPr>
              <a:t>Data </a:t>
            </a:r>
            <a:r>
              <a:rPr lang="en-GB" sz="2200" kern="0" dirty="0" smtClean="0">
                <a:latin typeface="+mn-lt"/>
              </a:rPr>
              <a:t>M</a:t>
            </a:r>
            <a:r>
              <a:rPr lang="en-GB" sz="2200" kern="0" dirty="0" smtClean="0">
                <a:latin typeface="+mn-lt"/>
              </a:rPr>
              <a:t>ining</a:t>
            </a:r>
            <a:r>
              <a:rPr lang="en-GB" sz="2200" kern="0" dirty="0" smtClean="0">
                <a:latin typeface="+mn-lt"/>
              </a:rPr>
              <a:t>, </a:t>
            </a:r>
            <a:r>
              <a:rPr lang="en-GB" sz="2200" kern="0" dirty="0" smtClean="0">
                <a:latin typeface="+mn-lt"/>
              </a:rPr>
              <a:t>Advanced Human Computer Interaction.</a:t>
            </a:r>
            <a:endParaRPr lang="es-ES" sz="2200" kern="0" dirty="0" smtClean="0">
              <a:latin typeface="+mn-lt"/>
            </a:endParaRPr>
          </a:p>
          <a:p>
            <a:pPr marL="342900" indent="-257175" algn="l">
              <a:spcBef>
                <a:spcPct val="20000"/>
              </a:spcBef>
              <a:buFontTx/>
              <a:buChar char="•"/>
              <a:defRPr/>
            </a:pPr>
            <a:r>
              <a:rPr lang="en-GB" sz="2200" b="1" kern="0" dirty="0" smtClean="0">
                <a:latin typeface="+mn-lt"/>
              </a:rPr>
              <a:t>Real Time Data Processing</a:t>
            </a:r>
            <a:r>
              <a:rPr lang="en-GB" sz="2200" kern="0" dirty="0" smtClean="0">
                <a:latin typeface="+mn-lt"/>
              </a:rPr>
              <a:t>: inter-agency data and resource sharing, C</a:t>
            </a:r>
            <a:r>
              <a:rPr lang="en-GB" sz="2200" kern="0" dirty="0" smtClean="0">
                <a:latin typeface="+mn-lt"/>
              </a:rPr>
              <a:t>omplex </a:t>
            </a:r>
            <a:r>
              <a:rPr lang="en-GB" sz="2200" kern="0" dirty="0" smtClean="0">
                <a:latin typeface="+mn-lt"/>
              </a:rPr>
              <a:t>E</a:t>
            </a:r>
            <a:r>
              <a:rPr lang="en-GB" sz="2200" kern="0" dirty="0" smtClean="0">
                <a:latin typeface="+mn-lt"/>
              </a:rPr>
              <a:t>vent Processing</a:t>
            </a:r>
            <a:r>
              <a:rPr lang="en-GB" sz="2200" kern="0" dirty="0" smtClean="0">
                <a:latin typeface="+mn-lt"/>
              </a:rPr>
              <a:t>, </a:t>
            </a:r>
            <a:r>
              <a:rPr lang="en-GB" sz="2200" kern="0" dirty="0" smtClean="0">
                <a:latin typeface="+mn-lt"/>
              </a:rPr>
              <a:t>Event prediction and Modelling. </a:t>
            </a:r>
          </a:p>
        </p:txBody>
      </p:sp>
      <p:pic>
        <p:nvPicPr>
          <p:cNvPr id="14" name="13 Imagen" descr="PARTEN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65" y="2039308"/>
            <a:ext cx="4439669" cy="35740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Technical solutions </a:t>
            </a:r>
            <a:br>
              <a:rPr lang="en-US" dirty="0" smtClean="0"/>
            </a:br>
            <a:r>
              <a:rPr lang="en-US" dirty="0" err="1" smtClean="0">
                <a:solidFill>
                  <a:srgbClr val="009900"/>
                </a:solidFill>
              </a:rPr>
              <a:t>Dicoma</a:t>
            </a:r>
            <a:r>
              <a:rPr lang="en-US" dirty="0" smtClean="0">
                <a:solidFill>
                  <a:srgbClr val="009900"/>
                </a:solidFill>
              </a:rPr>
              <a:t> Approvals </a:t>
            </a:r>
          </a:p>
        </p:txBody>
      </p:sp>
      <p:grpSp>
        <p:nvGrpSpPr>
          <p:cNvPr id="5" name="Gruppierung 13"/>
          <p:cNvGrpSpPr>
            <a:grpSpLocks/>
          </p:cNvGrpSpPr>
          <p:nvPr/>
        </p:nvGrpSpPr>
        <p:grpSpPr bwMode="auto">
          <a:xfrm>
            <a:off x="2172830" y="5473708"/>
            <a:ext cx="3236594" cy="828000"/>
            <a:chOff x="3090671" y="3974909"/>
            <a:chExt cx="5494528" cy="739124"/>
          </a:xfrm>
          <a:solidFill>
            <a:srgbClr val="CCCC00">
              <a:alpha val="11000"/>
            </a:srgbClr>
          </a:solidFill>
        </p:grpSpPr>
        <p:sp>
          <p:nvSpPr>
            <p:cNvPr id="6" name="Ecken des Rechtecks auf der gleichen Seite abrunden 17"/>
            <p:cNvSpPr/>
            <p:nvPr/>
          </p:nvSpPr>
          <p:spPr>
            <a:xfrm rot="5400000">
              <a:off x="5468373" y="1597207"/>
              <a:ext cx="739124" cy="5494528"/>
            </a:xfrm>
            <a:prstGeom prst="round2SameRect">
              <a:avLst/>
            </a:prstGeom>
            <a:solidFill>
              <a:srgbClr val="D9E6B8"/>
            </a:solidFill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Ecken des Rechtecks auf der gleichen Seite abrunden 20"/>
            <p:cNvSpPr/>
            <p:nvPr/>
          </p:nvSpPr>
          <p:spPr>
            <a:xfrm>
              <a:off x="3090671" y="4011390"/>
              <a:ext cx="5370374" cy="66616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30480" rIns="60960" bIns="30480" anchor="ctr"/>
            <a:lstStyle/>
            <a:p>
              <a:pPr marL="361950" lvl="1" indent="-95250" algn="l" defTabSz="711200" eaLnBrk="0" hangingPunct="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r>
                <a:rPr lang="en-GB" sz="1200" dirty="0">
                  <a:solidFill>
                    <a:srgbClr val="000000"/>
                  </a:solidFill>
                  <a:ea typeface="ＭＳ Ｐゴシック" pitchFamily="34" charset="-128"/>
                </a:rPr>
                <a:t>Information sources</a:t>
              </a:r>
            </a:p>
            <a:p>
              <a:pPr marL="361950" lvl="1" indent="-95250" algn="l" defTabSz="711200" eaLnBrk="0" hangingPunct="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r>
                <a:rPr lang="en-GB" sz="1200" dirty="0">
                  <a:solidFill>
                    <a:srgbClr val="000000"/>
                  </a:solidFill>
                  <a:ea typeface="ＭＳ Ｐゴシック" pitchFamily="34" charset="-128"/>
                </a:rPr>
                <a:t>Communications</a:t>
              </a:r>
            </a:p>
          </p:txBody>
        </p:sp>
      </p:grpSp>
      <p:grpSp>
        <p:nvGrpSpPr>
          <p:cNvPr id="8" name="Gruppierung 4"/>
          <p:cNvGrpSpPr>
            <a:grpSpLocks/>
          </p:cNvGrpSpPr>
          <p:nvPr/>
        </p:nvGrpSpPr>
        <p:grpSpPr bwMode="auto">
          <a:xfrm>
            <a:off x="2126175" y="1483886"/>
            <a:ext cx="3474525" cy="828000"/>
            <a:chOff x="3090671" y="94504"/>
            <a:chExt cx="5494529" cy="739124"/>
          </a:xfrm>
          <a:solidFill>
            <a:srgbClr val="D9E6B8">
              <a:alpha val="11000"/>
            </a:srgbClr>
          </a:solidFill>
        </p:grpSpPr>
        <p:sp>
          <p:nvSpPr>
            <p:cNvPr id="9" name="Ecken des Rechtecks auf der gleichen Seite abrunden 33"/>
            <p:cNvSpPr/>
            <p:nvPr/>
          </p:nvSpPr>
          <p:spPr>
            <a:xfrm rot="5400000">
              <a:off x="5468374" y="-2283198"/>
              <a:ext cx="739124" cy="5494528"/>
            </a:xfrm>
            <a:prstGeom prst="round2SameRect">
              <a:avLst/>
            </a:prstGeom>
            <a:solidFill>
              <a:srgbClr val="D9E6B8"/>
            </a:solidFill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Ecken des Rechtecks auf der gleichen Seite abrunden 4"/>
            <p:cNvSpPr/>
            <p:nvPr/>
          </p:nvSpPr>
          <p:spPr>
            <a:xfrm>
              <a:off x="3090671" y="131064"/>
              <a:ext cx="5458015" cy="666005"/>
            </a:xfrm>
            <a:prstGeom prst="rect">
              <a:avLst/>
            </a:prstGeom>
            <a:solidFill>
              <a:srgbClr val="D9E6B8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30480" rIns="60960" bIns="30480" anchor="ctr"/>
            <a:lstStyle/>
            <a:p>
              <a:pPr marL="361950" lvl="1" indent="-95250" algn="l" defTabSz="711200" eaLnBrk="0" hangingPunct="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r>
                <a:rPr lang="en-GB" sz="1200" dirty="0">
                  <a:solidFill>
                    <a:srgbClr val="000000"/>
                  </a:solidFill>
                  <a:ea typeface="ＭＳ Ｐゴシック" pitchFamily="34" charset="-128"/>
                </a:rPr>
                <a:t>Analyze political, </a:t>
              </a:r>
              <a:r>
                <a:rPr lang="en-GB" sz="1200" dirty="0" smtClean="0">
                  <a:solidFill>
                    <a:srgbClr val="000000"/>
                  </a:solidFill>
                  <a:ea typeface="ＭＳ Ｐゴシック" pitchFamily="34" charset="-128"/>
                </a:rPr>
                <a:t>social and </a:t>
              </a:r>
              <a:r>
                <a:rPr lang="en-GB" sz="1200" dirty="0">
                  <a:solidFill>
                    <a:srgbClr val="000000"/>
                  </a:solidFill>
                  <a:ea typeface="ＭＳ Ｐゴシック" pitchFamily="34" charset="-128"/>
                </a:rPr>
                <a:t>cultural implications of decisions</a:t>
              </a:r>
            </a:p>
            <a:p>
              <a:pPr marL="361950" lvl="1" indent="-95250" algn="l" defTabSz="711200" eaLnBrk="0" hangingPunct="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r>
                <a:rPr lang="en-GB" sz="1200" dirty="0">
                  <a:solidFill>
                    <a:srgbClr val="000000"/>
                  </a:solidFill>
                  <a:ea typeface="ＭＳ Ｐゴシック" pitchFamily="34" charset="-128"/>
                </a:rPr>
                <a:t>Effect on human lives and life quality</a:t>
              </a:r>
            </a:p>
          </p:txBody>
        </p:sp>
      </p:grpSp>
      <p:grpSp>
        <p:nvGrpSpPr>
          <p:cNvPr id="14" name="Gruppierung 7"/>
          <p:cNvGrpSpPr>
            <a:grpSpLocks/>
          </p:cNvGrpSpPr>
          <p:nvPr/>
        </p:nvGrpSpPr>
        <p:grpSpPr bwMode="auto">
          <a:xfrm>
            <a:off x="2135506" y="2415945"/>
            <a:ext cx="3236594" cy="828000"/>
            <a:chOff x="3090671" y="1064606"/>
            <a:chExt cx="5494528" cy="739124"/>
          </a:xfrm>
          <a:solidFill>
            <a:srgbClr val="CCCC00">
              <a:alpha val="11000"/>
            </a:srgbClr>
          </a:solidFill>
        </p:grpSpPr>
        <p:sp>
          <p:nvSpPr>
            <p:cNvPr id="15" name="Ecken des Rechtecks auf der gleichen Seite abrunden 29"/>
            <p:cNvSpPr/>
            <p:nvPr/>
          </p:nvSpPr>
          <p:spPr>
            <a:xfrm rot="5400000">
              <a:off x="5468373" y="-1313096"/>
              <a:ext cx="739124" cy="5494528"/>
            </a:xfrm>
            <a:prstGeom prst="round2SameRect">
              <a:avLst/>
            </a:prstGeom>
            <a:solidFill>
              <a:srgbClr val="D9E6B8"/>
            </a:solidFill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Ecken des Rechtecks auf der gleichen Seite abrunden 8"/>
            <p:cNvSpPr/>
            <p:nvPr/>
          </p:nvSpPr>
          <p:spPr>
            <a:xfrm>
              <a:off x="3090671" y="1101164"/>
              <a:ext cx="5458015" cy="666007"/>
            </a:xfrm>
            <a:prstGeom prst="rect">
              <a:avLst/>
            </a:prstGeom>
            <a:solidFill>
              <a:srgbClr val="D9E6B8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30480" rIns="60960" bIns="30480" anchor="ctr"/>
            <a:lstStyle/>
            <a:p>
              <a:pPr marL="361950" lvl="1" indent="-95250" algn="l" defTabSz="711200" eaLnBrk="0" hangingPunct="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r>
                <a:rPr lang="en-GB" sz="1200" dirty="0">
                  <a:solidFill>
                    <a:srgbClr val="000000"/>
                  </a:solidFill>
                  <a:ea typeface="ＭＳ Ｐゴシック" pitchFamily="34" charset="-128"/>
                </a:rPr>
                <a:t>Analyze alternatives</a:t>
              </a:r>
            </a:p>
            <a:p>
              <a:pPr marL="361950" lvl="1" indent="-95250" algn="l" defTabSz="711200" eaLnBrk="0" hangingPunct="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r>
                <a:rPr lang="en-GB" sz="1200" dirty="0">
                  <a:solidFill>
                    <a:srgbClr val="000000"/>
                  </a:solidFill>
                  <a:ea typeface="ＭＳ Ｐゴシック" pitchFamily="34" charset="-128"/>
                </a:rPr>
                <a:t>Generate options for decision makers</a:t>
              </a:r>
            </a:p>
          </p:txBody>
        </p:sp>
      </p:grpSp>
      <p:grpSp>
        <p:nvGrpSpPr>
          <p:cNvPr id="20" name="Gruppierung 9"/>
          <p:cNvGrpSpPr>
            <a:grpSpLocks/>
          </p:cNvGrpSpPr>
          <p:nvPr/>
        </p:nvGrpSpPr>
        <p:grpSpPr bwMode="auto">
          <a:xfrm>
            <a:off x="2144837" y="3385907"/>
            <a:ext cx="3236594" cy="1105070"/>
            <a:chOff x="3090671" y="2034707"/>
            <a:chExt cx="5494530" cy="739124"/>
          </a:xfrm>
          <a:solidFill>
            <a:srgbClr val="CCCC00">
              <a:alpha val="11000"/>
            </a:srgbClr>
          </a:solidFill>
        </p:grpSpPr>
        <p:sp>
          <p:nvSpPr>
            <p:cNvPr id="21" name="Ecken des Rechtecks auf der gleichen Seite abrunden 25"/>
            <p:cNvSpPr/>
            <p:nvPr/>
          </p:nvSpPr>
          <p:spPr>
            <a:xfrm rot="5400000">
              <a:off x="5468375" y="-342995"/>
              <a:ext cx="739124" cy="5494528"/>
            </a:xfrm>
            <a:prstGeom prst="round2SameRect">
              <a:avLst/>
            </a:prstGeom>
            <a:solidFill>
              <a:srgbClr val="D9E6B8"/>
            </a:solidFill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Ecken des Rechtecks auf der gleichen Seite abrunden 12"/>
            <p:cNvSpPr/>
            <p:nvPr/>
          </p:nvSpPr>
          <p:spPr>
            <a:xfrm>
              <a:off x="3090671" y="2071188"/>
              <a:ext cx="5458015" cy="66616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30480" rIns="60960" bIns="30480" anchor="ctr"/>
            <a:lstStyle/>
            <a:p>
              <a:pPr marL="361950" lvl="1" indent="-95250" algn="l" defTabSz="711200" eaLnBrk="0" hangingPunct="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r>
                <a:rPr lang="en-GB" sz="1200" dirty="0">
                  <a:solidFill>
                    <a:srgbClr val="000000"/>
                  </a:solidFill>
                  <a:ea typeface="ＭＳ Ｐゴシック" pitchFamily="34" charset="-128"/>
                </a:rPr>
                <a:t>Generate options</a:t>
              </a:r>
            </a:p>
            <a:p>
              <a:pPr marL="361950" lvl="1" indent="-95250" algn="l" defTabSz="711200" eaLnBrk="0" hangingPunct="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r>
                <a:rPr lang="en-GB" sz="1200" dirty="0">
                  <a:solidFill>
                    <a:srgbClr val="000000"/>
                  </a:solidFill>
                  <a:ea typeface="ＭＳ Ｐゴシック" pitchFamily="34" charset="-128"/>
                </a:rPr>
                <a:t>Generate </a:t>
              </a:r>
              <a:r>
                <a:rPr lang="en-GB" sz="1200" dirty="0" smtClean="0">
                  <a:solidFill>
                    <a:srgbClr val="000000"/>
                  </a:solidFill>
                  <a:ea typeface="ＭＳ Ｐゴシック" pitchFamily="34" charset="-128"/>
                </a:rPr>
                <a:t>a Common</a:t>
              </a:r>
            </a:p>
            <a:p>
              <a:pPr marL="361950" lvl="1" indent="-95250" algn="l" defTabSz="711200" eaLnBrk="0" hangingPunct="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GB" sz="1200" dirty="0" smtClean="0">
                  <a:solidFill>
                    <a:srgbClr val="000000"/>
                  </a:solidFill>
                  <a:ea typeface="ＭＳ Ｐゴシック" pitchFamily="34" charset="-128"/>
                </a:rPr>
                <a:t>	Operation Picture</a:t>
              </a:r>
              <a:endParaRPr lang="en-GB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26" name="Gruppierung 11"/>
          <p:cNvGrpSpPr>
            <a:grpSpLocks/>
          </p:cNvGrpSpPr>
          <p:nvPr/>
        </p:nvGrpSpPr>
        <p:grpSpPr bwMode="auto">
          <a:xfrm>
            <a:off x="2162323" y="4676173"/>
            <a:ext cx="3221797" cy="717631"/>
            <a:chOff x="3072696" y="3004808"/>
            <a:chExt cx="5512504" cy="739124"/>
          </a:xfrm>
          <a:solidFill>
            <a:srgbClr val="CCCC00">
              <a:alpha val="11000"/>
            </a:srgbClr>
          </a:solidFill>
        </p:grpSpPr>
        <p:sp>
          <p:nvSpPr>
            <p:cNvPr id="27" name="Ecken des Rechtecks auf der gleichen Seite abrunden 21"/>
            <p:cNvSpPr/>
            <p:nvPr/>
          </p:nvSpPr>
          <p:spPr>
            <a:xfrm rot="5400000">
              <a:off x="5468374" y="627106"/>
              <a:ext cx="739124" cy="5494528"/>
            </a:xfrm>
            <a:prstGeom prst="round2SameRect">
              <a:avLst/>
            </a:prstGeom>
            <a:solidFill>
              <a:srgbClr val="D9E6B8"/>
            </a:solidFill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Ecken des Rechtecks auf der gleichen Seite abrunden 16"/>
            <p:cNvSpPr/>
            <p:nvPr/>
          </p:nvSpPr>
          <p:spPr>
            <a:xfrm>
              <a:off x="3072696" y="3041288"/>
              <a:ext cx="5458014" cy="66616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30480" rIns="60960" bIns="30480" anchor="ctr"/>
            <a:lstStyle/>
            <a:p>
              <a:pPr marL="361950" lvl="1" indent="-95250" algn="l" defTabSz="711200" eaLnBrk="0" hangingPunct="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r>
                <a:rPr lang="en-GB" sz="1200" dirty="0">
                  <a:solidFill>
                    <a:srgbClr val="000000"/>
                  </a:solidFill>
                  <a:ea typeface="ＭＳ Ｐゴシック" pitchFamily="34" charset="-128"/>
                </a:rPr>
                <a:t>Interoperatibility</a:t>
              </a:r>
            </a:p>
            <a:p>
              <a:pPr marL="361950" lvl="1" indent="-95250" algn="l" defTabSz="711200" eaLnBrk="0" hangingPunct="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r>
                <a:rPr lang="en-GB" sz="1200" dirty="0">
                  <a:solidFill>
                    <a:srgbClr val="000000"/>
                  </a:solidFill>
                  <a:ea typeface="ＭＳ Ｐゴシック" pitchFamily="34" charset="-128"/>
                </a:rPr>
                <a:t>Language and </a:t>
              </a:r>
              <a:r>
                <a:rPr lang="en-GB" sz="1200" dirty="0" smtClean="0">
                  <a:solidFill>
                    <a:srgbClr val="000000"/>
                  </a:solidFill>
                  <a:ea typeface="ＭＳ Ｐゴシック" pitchFamily="34" charset="-128"/>
                </a:rPr>
                <a:t>cultural</a:t>
              </a:r>
            </a:p>
            <a:p>
              <a:pPr marL="361950" lvl="1" indent="-95250" algn="l" defTabSz="711200" eaLnBrk="0" hangingPunct="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GB" sz="1200" dirty="0" smtClean="0">
                  <a:solidFill>
                    <a:srgbClr val="000000"/>
                  </a:solidFill>
                  <a:ea typeface="ＭＳ Ｐゴシック" pitchFamily="34" charset="-128"/>
                </a:rPr>
                <a:t>	</a:t>
              </a:r>
              <a:r>
                <a:rPr lang="en-GB" sz="1200" dirty="0" smtClean="0">
                  <a:solidFill>
                    <a:srgbClr val="000000"/>
                  </a:solidFill>
                  <a:ea typeface="ＭＳ Ｐゴシック" pitchFamily="34" charset="-128"/>
                </a:rPr>
                <a:t>barriers</a:t>
              </a:r>
              <a:endParaRPr lang="en-GB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2" name="31 Rectángulo"/>
          <p:cNvSpPr/>
          <p:nvPr/>
        </p:nvSpPr>
        <p:spPr>
          <a:xfrm>
            <a:off x="5300117" y="4874161"/>
            <a:ext cx="3528000" cy="17280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>
              <a:rot lat="1896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3" name="32 Imagen" descr="Imagen_3.pn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 t="2661" b="7889"/>
          <a:stretch>
            <a:fillRect/>
          </a:stretch>
        </p:blipFill>
        <p:spPr>
          <a:xfrm>
            <a:off x="5499230" y="4370834"/>
            <a:ext cx="3041247" cy="2164627"/>
          </a:xfrm>
          <a:prstGeom prst="rect">
            <a:avLst/>
          </a:prstGeom>
          <a:noFill/>
          <a:ln>
            <a:noFill/>
          </a:ln>
          <a:scene3d>
            <a:camera prst="perspectiveFront">
              <a:rot lat="18600000" lon="0" rev="0"/>
            </a:camera>
            <a:lightRig rig="threePt" dir="t"/>
          </a:scene3d>
        </p:spPr>
      </p:pic>
      <p:sp>
        <p:nvSpPr>
          <p:cNvPr id="34" name="33 Rectángulo"/>
          <p:cNvSpPr/>
          <p:nvPr/>
        </p:nvSpPr>
        <p:spPr>
          <a:xfrm>
            <a:off x="5305842" y="3617987"/>
            <a:ext cx="3528000" cy="17280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>
              <a:rot lat="1896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35" name="34 Rectángulo"/>
          <p:cNvSpPr/>
          <p:nvPr/>
        </p:nvSpPr>
        <p:spPr>
          <a:xfrm>
            <a:off x="5316116" y="2451001"/>
            <a:ext cx="3528000" cy="17280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>
              <a:rot lat="1896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6" name="35 Imagen" descr="Imagen1.jpg"/>
          <p:cNvPicPr>
            <a:picLocks noChangeAspect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>
          <a:xfrm>
            <a:off x="5532140" y="2595017"/>
            <a:ext cx="2952328" cy="1619018"/>
          </a:xfrm>
          <a:prstGeom prst="rect">
            <a:avLst/>
          </a:prstGeom>
          <a:noFill/>
          <a:ln>
            <a:noFill/>
          </a:ln>
          <a:scene3d>
            <a:camera prst="perspectiveFront">
              <a:rot lat="18600000" lon="0" rev="0"/>
            </a:camera>
            <a:lightRig rig="threePt" dir="t"/>
          </a:scene3d>
        </p:spPr>
      </p:pic>
      <p:pic>
        <p:nvPicPr>
          <p:cNvPr id="37" name="36 Imagen" descr="algorit.png"/>
          <p:cNvPicPr>
            <a:picLocks noChangeAspect="1"/>
          </p:cNvPicPr>
          <p:nvPr/>
        </p:nvPicPr>
        <p:blipFill>
          <a:blip r:embed="rId5" cstate="print">
            <a:lum bright="-40000"/>
          </a:blip>
          <a:stretch>
            <a:fillRect/>
          </a:stretch>
        </p:blipFill>
        <p:spPr>
          <a:xfrm>
            <a:off x="5470888" y="2638450"/>
            <a:ext cx="1255672" cy="371825"/>
          </a:xfrm>
          <a:prstGeom prst="rect">
            <a:avLst/>
          </a:prstGeom>
          <a:noFill/>
          <a:ln w="63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>
              <a:rot lat="18600000" lon="0" rev="0"/>
            </a:camera>
            <a:lightRig rig="threePt" dir="t"/>
          </a:scene3d>
        </p:spPr>
      </p:pic>
      <p:pic>
        <p:nvPicPr>
          <p:cNvPr id="38" name="37 Imagen" descr="algorit.png"/>
          <p:cNvPicPr>
            <a:picLocks noChangeAspect="1"/>
          </p:cNvPicPr>
          <p:nvPr/>
        </p:nvPicPr>
        <p:blipFill>
          <a:blip r:embed="rId5" cstate="print">
            <a:lum bright="-40000"/>
          </a:blip>
          <a:stretch>
            <a:fillRect/>
          </a:stretch>
        </p:blipFill>
        <p:spPr>
          <a:xfrm>
            <a:off x="6336125" y="2791991"/>
            <a:ext cx="1255672" cy="371825"/>
          </a:xfrm>
          <a:prstGeom prst="rect">
            <a:avLst/>
          </a:prstGeom>
          <a:noFill/>
          <a:ln w="63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>
              <a:rot lat="18600000" lon="0" rev="0"/>
            </a:camera>
            <a:lightRig rig="threePt" dir="t"/>
          </a:scene3d>
        </p:spPr>
      </p:pic>
      <p:pic>
        <p:nvPicPr>
          <p:cNvPr id="39" name="38 Imagen" descr="algorit.png"/>
          <p:cNvPicPr>
            <a:picLocks noChangeAspect="1"/>
          </p:cNvPicPr>
          <p:nvPr/>
        </p:nvPicPr>
        <p:blipFill>
          <a:blip r:embed="rId5" cstate="print">
            <a:lum bright="-40000"/>
          </a:blip>
          <a:stretch>
            <a:fillRect/>
          </a:stretch>
        </p:blipFill>
        <p:spPr>
          <a:xfrm>
            <a:off x="7446640" y="2642642"/>
            <a:ext cx="1255672" cy="371825"/>
          </a:xfrm>
          <a:prstGeom prst="rect">
            <a:avLst/>
          </a:prstGeom>
          <a:noFill/>
          <a:ln w="63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>
              <a:rot lat="18600000" lon="0" rev="0"/>
            </a:camera>
            <a:lightRig rig="threePt" dir="t"/>
          </a:scene3d>
        </p:spPr>
      </p:pic>
      <p:sp>
        <p:nvSpPr>
          <p:cNvPr id="40" name="39 Rectángulo"/>
          <p:cNvSpPr/>
          <p:nvPr/>
        </p:nvSpPr>
        <p:spPr>
          <a:xfrm>
            <a:off x="5310783" y="1231057"/>
            <a:ext cx="3528392" cy="172819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>
              <a:rot lat="1896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1" name="40 Imagen" descr="Imagen_1.png"/>
          <p:cNvPicPr>
            <a:picLocks noChangeAspect="1"/>
          </p:cNvPicPr>
          <p:nvPr/>
        </p:nvPicPr>
        <p:blipFill>
          <a:blip r:embed="rId6" cstate="print">
            <a:lum bright="-20000"/>
          </a:blip>
          <a:stretch>
            <a:fillRect/>
          </a:stretch>
        </p:blipFill>
        <p:spPr>
          <a:xfrm>
            <a:off x="5454799" y="1375073"/>
            <a:ext cx="3206231" cy="1517779"/>
          </a:xfrm>
          <a:prstGeom prst="rect">
            <a:avLst/>
          </a:prstGeom>
          <a:noFill/>
          <a:ln>
            <a:noFill/>
          </a:ln>
          <a:scene3d>
            <a:camera prst="perspectiveFront">
              <a:rot lat="18600000" lon="0" rev="0"/>
            </a:camera>
            <a:lightRig rig="threePt" dir="t"/>
          </a:scene3d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8408" y="4082802"/>
            <a:ext cx="3381872" cy="100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Abgerundetes Rechteck 31"/>
          <p:cNvSpPr>
            <a:spLocks noChangeArrowheads="1"/>
          </p:cNvSpPr>
          <p:nvPr/>
        </p:nvSpPr>
        <p:spPr bwMode="auto">
          <a:xfrm>
            <a:off x="259226" y="1419225"/>
            <a:ext cx="2071240" cy="923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 anchorCtr="1"/>
          <a:lstStyle/>
          <a:p>
            <a:pPr defTabSz="12890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Control &amp; Decision</a:t>
            </a:r>
          </a:p>
        </p:txBody>
      </p:sp>
      <p:sp>
        <p:nvSpPr>
          <p:cNvPr id="44" name="Abgerundetes Rechteck 27"/>
          <p:cNvSpPr>
            <a:spLocks noChangeArrowheads="1"/>
          </p:cNvSpPr>
          <p:nvPr/>
        </p:nvSpPr>
        <p:spPr bwMode="auto">
          <a:xfrm>
            <a:off x="259226" y="2389188"/>
            <a:ext cx="2092129" cy="923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 anchorCtr="1"/>
          <a:lstStyle/>
          <a:p>
            <a:pPr lvl="0" defTabSz="12890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Simulation</a:t>
            </a:r>
            <a:endParaRPr lang="en-GB" dirty="0">
              <a:solidFill>
                <a:srgbClr val="FFFFFF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45" name="Abgerundetes Rechteck 23"/>
          <p:cNvSpPr>
            <a:spLocks noChangeArrowheads="1"/>
          </p:cNvSpPr>
          <p:nvPr/>
        </p:nvSpPr>
        <p:spPr bwMode="auto">
          <a:xfrm>
            <a:off x="259226" y="3359149"/>
            <a:ext cx="2092129" cy="1131827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 anchorCtr="1"/>
          <a:lstStyle/>
          <a:p>
            <a:pPr defTabSz="12890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Data Processing</a:t>
            </a:r>
            <a:endParaRPr lang="es-ES" sz="2000" dirty="0">
              <a:solidFill>
                <a:srgbClr val="FFFFFF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46" name="Abgerundetes Rechteck 19"/>
          <p:cNvSpPr>
            <a:spLocks noChangeArrowheads="1"/>
          </p:cNvSpPr>
          <p:nvPr/>
        </p:nvSpPr>
        <p:spPr bwMode="auto">
          <a:xfrm>
            <a:off x="259226" y="4606724"/>
            <a:ext cx="2093168" cy="1742476"/>
          </a:xfrm>
          <a:prstGeom prst="roundRect">
            <a:avLst>
              <a:gd name="adj" fmla="val 8096"/>
            </a:avLst>
          </a:prstGeom>
          <a:solidFill>
            <a:srgbClr val="009900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 anchorCtr="1"/>
          <a:lstStyle/>
          <a:p>
            <a:pPr lvl="0" defTabSz="12890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Data &amp; </a:t>
            </a:r>
          </a:p>
          <a:p>
            <a:pPr lvl="0" defTabSz="12890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Sensors</a:t>
            </a:r>
          </a:p>
        </p:txBody>
      </p:sp>
      <p:cxnSp>
        <p:nvCxnSpPr>
          <p:cNvPr id="77" name="76 Conector recto"/>
          <p:cNvCxnSpPr/>
          <p:nvPr/>
        </p:nvCxnSpPr>
        <p:spPr bwMode="auto">
          <a:xfrm>
            <a:off x="4160856" y="4702534"/>
            <a:ext cx="4461" cy="162000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rgbClr val="1C662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79 CuadroTexto"/>
          <p:cNvSpPr txBox="1"/>
          <p:nvPr/>
        </p:nvSpPr>
        <p:spPr>
          <a:xfrm>
            <a:off x="4169352" y="4779409"/>
            <a:ext cx="1169551" cy="13035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1600" b="1" dirty="0" smtClean="0">
                <a:solidFill>
                  <a:srgbClr val="1C662F"/>
                </a:solidFill>
                <a:latin typeface="+mn-lt"/>
              </a:rPr>
              <a:t>REAL TME &amp;</a:t>
            </a:r>
          </a:p>
          <a:p>
            <a:r>
              <a:rPr lang="es-ES" sz="1600" b="1" dirty="0" smtClean="0">
                <a:solidFill>
                  <a:srgbClr val="1C662F"/>
                </a:solidFill>
                <a:latin typeface="+mn-lt"/>
              </a:rPr>
              <a:t>NON REAL TIME</a:t>
            </a:r>
            <a:endParaRPr lang="es-ES" sz="1600" b="1" dirty="0">
              <a:solidFill>
                <a:srgbClr val="1C662F"/>
              </a:solidFill>
              <a:latin typeface="+mn-lt"/>
            </a:endParaRPr>
          </a:p>
        </p:txBody>
      </p:sp>
      <p:cxnSp>
        <p:nvCxnSpPr>
          <p:cNvPr id="81" name="80 Conector recto"/>
          <p:cNvCxnSpPr/>
          <p:nvPr/>
        </p:nvCxnSpPr>
        <p:spPr bwMode="auto">
          <a:xfrm>
            <a:off x="4151206" y="3373334"/>
            <a:ext cx="4461" cy="111600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rgbClr val="1C662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81 CuadroTexto"/>
          <p:cNvSpPr txBox="1"/>
          <p:nvPr/>
        </p:nvSpPr>
        <p:spPr>
          <a:xfrm>
            <a:off x="4159702" y="3299734"/>
            <a:ext cx="1169551" cy="13035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1600" b="1" dirty="0" smtClean="0">
                <a:solidFill>
                  <a:srgbClr val="1C662F"/>
                </a:solidFill>
                <a:latin typeface="+mn-lt"/>
              </a:rPr>
              <a:t>REAL TME &amp;</a:t>
            </a:r>
          </a:p>
          <a:p>
            <a:r>
              <a:rPr lang="es-ES" sz="1600" b="1" dirty="0" smtClean="0">
                <a:solidFill>
                  <a:srgbClr val="1C662F"/>
                </a:solidFill>
                <a:latin typeface="+mn-lt"/>
              </a:rPr>
              <a:t>NON REAL TIME</a:t>
            </a:r>
            <a:endParaRPr lang="es-ES" sz="1600" b="1" dirty="0">
              <a:solidFill>
                <a:srgbClr val="1C662F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4902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Technical solutions </a:t>
            </a:r>
            <a:br>
              <a:rPr lang="en-US" dirty="0" smtClean="0"/>
            </a:br>
            <a:r>
              <a:rPr lang="en-US" dirty="0" smtClean="0">
                <a:solidFill>
                  <a:srgbClr val="009900"/>
                </a:solidFill>
              </a:rPr>
              <a:t>Scenarios</a:t>
            </a:r>
          </a:p>
        </p:txBody>
      </p:sp>
      <p:grpSp>
        <p:nvGrpSpPr>
          <p:cNvPr id="2" name="16 Grupo"/>
          <p:cNvGrpSpPr/>
          <p:nvPr/>
        </p:nvGrpSpPr>
        <p:grpSpPr>
          <a:xfrm>
            <a:off x="487364" y="4067490"/>
            <a:ext cx="2160000" cy="1910176"/>
            <a:chOff x="1407885" y="1364343"/>
            <a:chExt cx="2160000" cy="1910176"/>
          </a:xfrm>
        </p:grpSpPr>
        <p:pic>
          <p:nvPicPr>
            <p:cNvPr id="8" name="Picture 6" descr="http://es.ideas4all.com/ideas/0001/2883/chu05_incendios01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7885" y="1364343"/>
              <a:ext cx="2160000" cy="16524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13 CuadroTexto"/>
            <p:cNvSpPr txBox="1"/>
            <p:nvPr/>
          </p:nvSpPr>
          <p:spPr>
            <a:xfrm>
              <a:off x="1414684" y="3012909"/>
              <a:ext cx="21398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 smtClean="0"/>
                <a:t>FOREST FIRE</a:t>
              </a:r>
              <a:endParaRPr lang="es-ES" sz="1100" b="1" dirty="0"/>
            </a:p>
          </p:txBody>
        </p:sp>
      </p:grpSp>
      <p:grpSp>
        <p:nvGrpSpPr>
          <p:cNvPr id="3" name="15 Grupo"/>
          <p:cNvGrpSpPr/>
          <p:nvPr/>
        </p:nvGrpSpPr>
        <p:grpSpPr>
          <a:xfrm>
            <a:off x="6422453" y="1647000"/>
            <a:ext cx="2160000" cy="1883278"/>
            <a:chOff x="2902859" y="1574798"/>
            <a:chExt cx="2160000" cy="1883278"/>
          </a:xfrm>
        </p:grpSpPr>
        <p:pic>
          <p:nvPicPr>
            <p:cNvPr id="9" name="8 Imagen" descr="EARTHQUAK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2859" y="1574798"/>
              <a:ext cx="2160000" cy="16200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14 CuadroTexto"/>
            <p:cNvSpPr txBox="1"/>
            <p:nvPr/>
          </p:nvSpPr>
          <p:spPr>
            <a:xfrm>
              <a:off x="2908645" y="3191858"/>
              <a:ext cx="2137032" cy="266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EARTHQUAKE</a:t>
              </a:r>
              <a:endParaRPr lang="es-ES" sz="1100" b="1" dirty="0" smtClean="0"/>
            </a:p>
          </p:txBody>
        </p:sp>
      </p:grpSp>
      <p:grpSp>
        <p:nvGrpSpPr>
          <p:cNvPr id="4" name="18 Grupo"/>
          <p:cNvGrpSpPr/>
          <p:nvPr/>
        </p:nvGrpSpPr>
        <p:grpSpPr>
          <a:xfrm>
            <a:off x="6422453" y="4067490"/>
            <a:ext cx="2166261" cy="1845570"/>
            <a:chOff x="4523937" y="1291771"/>
            <a:chExt cx="2166261" cy="1845570"/>
          </a:xfrm>
        </p:grpSpPr>
        <p:pic>
          <p:nvPicPr>
            <p:cNvPr id="11" name="10 Imagen" descr="HAZARDOUS GOOD CRASH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7468" y="1291771"/>
              <a:ext cx="2160000" cy="15839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17 Rectángulo"/>
            <p:cNvSpPr/>
            <p:nvPr/>
          </p:nvSpPr>
          <p:spPr>
            <a:xfrm>
              <a:off x="4523937" y="2875731"/>
              <a:ext cx="216626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smtClean="0"/>
                <a:t>CHEMICAL GOOD CRASH</a:t>
              </a:r>
            </a:p>
          </p:txBody>
        </p:sp>
      </p:grpSp>
      <p:grpSp>
        <p:nvGrpSpPr>
          <p:cNvPr id="5" name="20 Grupo"/>
          <p:cNvGrpSpPr/>
          <p:nvPr/>
        </p:nvGrpSpPr>
        <p:grpSpPr>
          <a:xfrm>
            <a:off x="487364" y="1647000"/>
            <a:ext cx="2164101" cy="1888395"/>
            <a:chOff x="4285447" y="2802156"/>
            <a:chExt cx="2164101" cy="1888395"/>
          </a:xfrm>
        </p:grpSpPr>
        <p:pic>
          <p:nvPicPr>
            <p:cNvPr id="12" name="11 Imagen" descr="HEAVY WINTER STORM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9548" y="2802156"/>
              <a:ext cx="2160000" cy="162079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19 Rectángulo"/>
            <p:cNvSpPr/>
            <p:nvPr/>
          </p:nvSpPr>
          <p:spPr>
            <a:xfrm>
              <a:off x="4285447" y="4428941"/>
              <a:ext cx="215166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smtClean="0"/>
                <a:t>HEAVY WINTER STORM</a:t>
              </a:r>
            </a:p>
          </p:txBody>
        </p:sp>
      </p:grpSp>
      <p:grpSp>
        <p:nvGrpSpPr>
          <p:cNvPr id="6" name="22 Grupo"/>
          <p:cNvGrpSpPr/>
          <p:nvPr/>
        </p:nvGrpSpPr>
        <p:grpSpPr>
          <a:xfrm>
            <a:off x="3310359" y="2684142"/>
            <a:ext cx="2546431" cy="2300188"/>
            <a:chOff x="6354881" y="1924989"/>
            <a:chExt cx="2546431" cy="2300188"/>
          </a:xfrm>
        </p:grpSpPr>
        <p:pic>
          <p:nvPicPr>
            <p:cNvPr id="10" name="9 Imagen" descr="AIRCRAFT CRASH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4881" y="1924989"/>
              <a:ext cx="2520000" cy="1890000"/>
            </a:xfrm>
            <a:prstGeom prst="rect">
              <a:avLst/>
            </a:prstGeom>
            <a:ln>
              <a:noFill/>
            </a:ln>
            <a:effectLst>
              <a:glow rad="228600">
                <a:schemeClr val="tx2">
                  <a:lumMod val="2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21 Rectángulo"/>
            <p:cNvSpPr/>
            <p:nvPr/>
          </p:nvSpPr>
          <p:spPr>
            <a:xfrm>
              <a:off x="6366790" y="3963567"/>
              <a:ext cx="253452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smtClean="0"/>
                <a:t>AIRCRAFT CRASH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204902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Project Consortium</a:t>
            </a:r>
            <a:br>
              <a:rPr lang="en-US" dirty="0" smtClean="0"/>
            </a:br>
            <a:r>
              <a:rPr lang="en-GB" dirty="0" smtClean="0">
                <a:solidFill>
                  <a:schemeClr val="hlink"/>
                </a:solidFill>
              </a:rPr>
              <a:t>Project </a:t>
            </a:r>
            <a:r>
              <a:rPr lang="en-GB" dirty="0" smtClean="0">
                <a:solidFill>
                  <a:schemeClr val="hlink"/>
                </a:solidFill>
              </a:rPr>
              <a:t>Partners</a:t>
            </a:r>
            <a:endParaRPr lang="en-US" dirty="0" smtClean="0">
              <a:solidFill>
                <a:schemeClr val="hlink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2386046" y="5980873"/>
            <a:ext cx="4133264" cy="60368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January 2012  – May 2014</a:t>
            </a:r>
          </a:p>
        </p:txBody>
      </p:sp>
      <p:pic>
        <p:nvPicPr>
          <p:cNvPr id="3074" name="Picture 2" descr="D:\PÓSTERS\DICOMA\imágenes\mapa_dicoma.png"/>
          <p:cNvPicPr>
            <a:picLocks noChangeAspect="1" noChangeArrowheads="1"/>
          </p:cNvPicPr>
          <p:nvPr/>
        </p:nvPicPr>
        <p:blipFill>
          <a:blip r:embed="rId3" cstate="print"/>
          <a:srcRect l="26111" t="12628" r="27327" b="32115"/>
          <a:stretch>
            <a:fillRect/>
          </a:stretch>
        </p:blipFill>
        <p:spPr bwMode="auto">
          <a:xfrm>
            <a:off x="921205" y="1376134"/>
            <a:ext cx="7540624" cy="4456883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13 Llamada con línea 1 (borde y barra de énfasis)"/>
          <p:cNvSpPr/>
          <p:nvPr/>
        </p:nvSpPr>
        <p:spPr bwMode="auto">
          <a:xfrm>
            <a:off x="1384754" y="1630290"/>
            <a:ext cx="2211551" cy="1402482"/>
          </a:xfrm>
          <a:prstGeom prst="accentBorderCallout1">
            <a:avLst>
              <a:gd name="adj1" fmla="val 37117"/>
              <a:gd name="adj2" fmla="val 103940"/>
              <a:gd name="adj3" fmla="val 45851"/>
              <a:gd name="adj4" fmla="val 195456"/>
            </a:avLst>
          </a:prstGeom>
          <a:solidFill>
            <a:schemeClr val="bg1"/>
          </a:solidFill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charset="0"/>
              </a:rPr>
              <a:t>FINLAND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Llamada con línea 1 (borde y barra de énfasis)"/>
          <p:cNvSpPr/>
          <p:nvPr/>
        </p:nvSpPr>
        <p:spPr bwMode="auto">
          <a:xfrm>
            <a:off x="1371599" y="3840090"/>
            <a:ext cx="2005631" cy="1402482"/>
          </a:xfrm>
          <a:prstGeom prst="accentBorderCallout1">
            <a:avLst>
              <a:gd name="adj1" fmla="val 37117"/>
              <a:gd name="adj2" fmla="val 103940"/>
              <a:gd name="adj3" fmla="val -5058"/>
              <a:gd name="adj4" fmla="val 149481"/>
            </a:avLst>
          </a:prstGeom>
          <a:solidFill>
            <a:schemeClr val="bg1"/>
          </a:solidFill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charset="0"/>
              </a:rPr>
              <a:t>SPAIN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24 Llamada con línea 1 (borde y barra de énfasis)"/>
          <p:cNvSpPr/>
          <p:nvPr/>
        </p:nvSpPr>
        <p:spPr bwMode="auto">
          <a:xfrm>
            <a:off x="6381749" y="2546399"/>
            <a:ext cx="1618207" cy="1015663"/>
          </a:xfrm>
          <a:prstGeom prst="accentBorderCallout1">
            <a:avLst>
              <a:gd name="adj1" fmla="val 45370"/>
              <a:gd name="adj2" fmla="val -5833"/>
              <a:gd name="adj3" fmla="val 137301"/>
              <a:gd name="adj4" fmla="val -24510"/>
            </a:avLst>
          </a:prstGeom>
          <a:solidFill>
            <a:schemeClr val="bg1"/>
          </a:solidFill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charset="0"/>
              </a:rPr>
              <a:t>TURKEY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26 Llamada con línea 1 (borde y barra de énfasis)"/>
          <p:cNvSpPr/>
          <p:nvPr/>
        </p:nvSpPr>
        <p:spPr bwMode="auto">
          <a:xfrm>
            <a:off x="6562724" y="4610951"/>
            <a:ext cx="1618207" cy="654492"/>
          </a:xfrm>
          <a:prstGeom prst="accentBorderCallout1">
            <a:avLst>
              <a:gd name="adj1" fmla="val 45370"/>
              <a:gd name="adj2" fmla="val -5833"/>
              <a:gd name="adj3" fmla="val -58702"/>
              <a:gd name="adj4" fmla="val -25190"/>
            </a:avLst>
          </a:prstGeom>
          <a:solidFill>
            <a:schemeClr val="bg1"/>
          </a:solidFill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charset="0"/>
              </a:rPr>
              <a:t>ISRAEL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90" name="3 Imagen" descr="indr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65" t="17241" r="8549" b="20689"/>
          <a:stretch>
            <a:fillRect/>
          </a:stretch>
        </p:blipFill>
        <p:spPr bwMode="auto">
          <a:xfrm>
            <a:off x="1562100" y="4057650"/>
            <a:ext cx="914528" cy="330246"/>
          </a:xfrm>
          <a:prstGeom prst="rect">
            <a:avLst/>
          </a:prstGeom>
          <a:noFill/>
        </p:spPr>
      </p:pic>
      <p:pic>
        <p:nvPicPr>
          <p:cNvPr id="3089" name="5 Imagen" descr="cv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 l="12331" t="15254" r="14497" b="16949"/>
          <a:stretch>
            <a:fillRect/>
          </a:stretch>
        </p:blipFill>
        <p:spPr bwMode="auto">
          <a:xfrm>
            <a:off x="2543175" y="4019550"/>
            <a:ext cx="627468" cy="385288"/>
          </a:xfrm>
          <a:prstGeom prst="rect">
            <a:avLst/>
          </a:prstGeom>
          <a:noFill/>
        </p:spPr>
      </p:pic>
      <p:pic>
        <p:nvPicPr>
          <p:cNvPr id="3088" name="4 Imagen" descr="answar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371975"/>
            <a:ext cx="1045780" cy="275205"/>
          </a:xfrm>
          <a:prstGeom prst="rect">
            <a:avLst/>
          </a:prstGeom>
          <a:noFill/>
        </p:spPr>
      </p:pic>
      <p:pic>
        <p:nvPicPr>
          <p:cNvPr id="3087" name="6 Imagen" descr="deusto_log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2149" y="4667250"/>
            <a:ext cx="814608" cy="253189"/>
          </a:xfrm>
          <a:prstGeom prst="rect">
            <a:avLst/>
          </a:prstGeom>
          <a:noFill/>
        </p:spPr>
      </p:pic>
      <p:pic>
        <p:nvPicPr>
          <p:cNvPr id="3086" name="10 Imagen" descr="upc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2099" y="4857750"/>
            <a:ext cx="385287" cy="363270"/>
          </a:xfrm>
          <a:prstGeom prst="rect">
            <a:avLst/>
          </a:prstGeom>
          <a:noFill/>
        </p:spPr>
      </p:pic>
      <p:pic>
        <p:nvPicPr>
          <p:cNvPr id="3085" name="7 Imagen" descr="UDG_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47899" y="5000625"/>
            <a:ext cx="902673" cy="187140"/>
          </a:xfrm>
          <a:prstGeom prst="rect">
            <a:avLst/>
          </a:prstGeom>
          <a:noFill/>
        </p:spPr>
      </p:pic>
      <p:pic>
        <p:nvPicPr>
          <p:cNvPr id="3084" name="8 Imagen" descr="usevilla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2724" y="4419599"/>
            <a:ext cx="418312" cy="374279"/>
          </a:xfrm>
          <a:prstGeom prst="rect">
            <a:avLst/>
          </a:prstGeom>
          <a:noFill/>
        </p:spPr>
      </p:pic>
      <p:pic>
        <p:nvPicPr>
          <p:cNvPr id="26" name="12 Imagen" descr="mantis.jpg"/>
          <p:cNvPicPr/>
          <p:nvPr/>
        </p:nvPicPr>
        <p:blipFill>
          <a:blip r:embed="rId11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5021" y="2827374"/>
            <a:ext cx="846879" cy="163476"/>
          </a:xfrm>
          <a:prstGeom prst="rect">
            <a:avLst/>
          </a:prstGeom>
        </p:spPr>
      </p:pic>
      <p:pic>
        <p:nvPicPr>
          <p:cNvPr id="28" name="13 Imagen" descr="athena_gs3_n.jpg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1162" y="4825285"/>
            <a:ext cx="911890" cy="381157"/>
          </a:xfrm>
          <a:prstGeom prst="rect">
            <a:avLst/>
          </a:prstGeom>
        </p:spPr>
      </p:pic>
      <p:pic>
        <p:nvPicPr>
          <p:cNvPr id="3081" name="14 Imagen" descr="vtt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1700" y="2714625"/>
            <a:ext cx="671501" cy="253188"/>
          </a:xfrm>
          <a:prstGeom prst="rect">
            <a:avLst/>
          </a:prstGeom>
          <a:noFill/>
        </p:spPr>
      </p:pic>
      <p:pic>
        <p:nvPicPr>
          <p:cNvPr id="3080" name="15 Imagen" descr="fmi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2447925"/>
            <a:ext cx="671501" cy="341255"/>
          </a:xfrm>
          <a:prstGeom prst="rect">
            <a:avLst/>
          </a:prstGeom>
          <a:noFill/>
        </p:spPr>
      </p:pic>
      <p:pic>
        <p:nvPicPr>
          <p:cNvPr id="3079" name="16 Imagen" descr="savox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2100" y="1924049"/>
            <a:ext cx="825616" cy="176131"/>
          </a:xfrm>
          <a:prstGeom prst="rect">
            <a:avLst/>
          </a:prstGeom>
          <a:noFill/>
        </p:spPr>
      </p:pic>
      <p:pic>
        <p:nvPicPr>
          <p:cNvPr id="3078" name="17 Imagen" descr="mattersoft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0674" y="2162175"/>
            <a:ext cx="814608" cy="263886"/>
          </a:xfrm>
          <a:prstGeom prst="rect">
            <a:avLst/>
          </a:prstGeom>
          <a:noFill/>
        </p:spPr>
      </p:pic>
      <p:pic>
        <p:nvPicPr>
          <p:cNvPr id="3077" name="18 Imagen" descr="mobisoft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520" b="21429"/>
          <a:stretch>
            <a:fillRect/>
          </a:stretch>
        </p:blipFill>
        <p:spPr bwMode="auto">
          <a:xfrm>
            <a:off x="2609849" y="1857375"/>
            <a:ext cx="792592" cy="275205"/>
          </a:xfrm>
          <a:prstGeom prst="rect">
            <a:avLst/>
          </a:prstGeom>
          <a:noFill/>
        </p:spPr>
      </p:pic>
      <p:pic>
        <p:nvPicPr>
          <p:cNvPr id="3076" name="19 Imagen" descr="logo_infotripla.gi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176" r="21603" b="-288"/>
          <a:stretch>
            <a:fillRect/>
          </a:stretch>
        </p:blipFill>
        <p:spPr bwMode="auto">
          <a:xfrm>
            <a:off x="2476500" y="2143125"/>
            <a:ext cx="935698" cy="319238"/>
          </a:xfrm>
          <a:prstGeom prst="rect">
            <a:avLst/>
          </a:prstGeom>
          <a:noFill/>
        </p:spPr>
      </p:pic>
      <p:pic>
        <p:nvPicPr>
          <p:cNvPr id="3075" name="20 Imagen" descr="OAMK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5425" y="2434917"/>
            <a:ext cx="1133845" cy="268221"/>
          </a:xfrm>
          <a:prstGeom prst="rect">
            <a:avLst/>
          </a:prstGeom>
          <a:noFill/>
        </p:spPr>
      </p:pic>
      <p:pic>
        <p:nvPicPr>
          <p:cNvPr id="1026" name="Picture 2" descr="D:\DiCoMa\cosummit poster &amp; S1 2012 PPR\póster\Poster Images\DICOMA_16_netcad_logo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83521" y="3086100"/>
            <a:ext cx="1179354" cy="34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77383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4088" y="2746375"/>
            <a:ext cx="6678612" cy="1143000"/>
          </a:xfrm>
        </p:spPr>
        <p:txBody>
          <a:bodyPr/>
          <a:lstStyle/>
          <a:p>
            <a:pPr eaLnBrk="1" hangingPunct="1"/>
            <a:r>
              <a:rPr lang="en-GB" smtClean="0"/>
              <a:t>Thank you </a:t>
            </a:r>
            <a:r>
              <a:rPr lang="en-GB" smtClean="0">
                <a:solidFill>
                  <a:schemeClr val="hlink"/>
                </a:solidFill>
              </a:rPr>
              <a:t>for your attention</a:t>
            </a:r>
            <a:br>
              <a:rPr lang="en-GB" smtClean="0">
                <a:solidFill>
                  <a:schemeClr val="hlink"/>
                </a:solidFill>
              </a:rPr>
            </a:br>
            <a:r>
              <a:rPr lang="en-GB" smtClean="0"/>
              <a:t>We value your opinion and questions</a:t>
            </a:r>
            <a:endParaRPr lang="nl-NL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project_presentation_stand_def">
  <a:themeElements>
    <a:clrScheme name="ITEA_2_PP_template 2">
      <a:dk1>
        <a:srgbClr val="000000"/>
      </a:dk1>
      <a:lt1>
        <a:srgbClr val="FFFFFF"/>
      </a:lt1>
      <a:dk2>
        <a:srgbClr val="CCFFCC"/>
      </a:dk2>
      <a:lt2>
        <a:srgbClr val="CCFFFF"/>
      </a:lt2>
      <a:accent1>
        <a:srgbClr val="070080"/>
      </a:accent1>
      <a:accent2>
        <a:srgbClr val="DD0806"/>
      </a:accent2>
      <a:accent3>
        <a:srgbClr val="FFFFFF"/>
      </a:accent3>
      <a:accent4>
        <a:srgbClr val="000000"/>
      </a:accent4>
      <a:accent5>
        <a:srgbClr val="AAAAC0"/>
      </a:accent5>
      <a:accent6>
        <a:srgbClr val="C80605"/>
      </a:accent6>
      <a:hlink>
        <a:srgbClr val="009900"/>
      </a:hlink>
      <a:folHlink>
        <a:srgbClr val="646464"/>
      </a:folHlink>
    </a:clrScheme>
    <a:fontScheme name="ITEA_2_PP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EA_2_PP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A_2_PP_template 2">
        <a:dk1>
          <a:srgbClr val="000000"/>
        </a:dk1>
        <a:lt1>
          <a:srgbClr val="FFFFFF"/>
        </a:lt1>
        <a:dk2>
          <a:srgbClr val="CCFFCC"/>
        </a:dk2>
        <a:lt2>
          <a:srgbClr val="CCFFFF"/>
        </a:lt2>
        <a:accent1>
          <a:srgbClr val="070080"/>
        </a:accent1>
        <a:accent2>
          <a:srgbClr val="DD0806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C80605"/>
        </a:accent6>
        <a:hlink>
          <a:srgbClr val="009900"/>
        </a:hlink>
        <a:folHlink>
          <a:srgbClr val="6464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template_project_presentation_stand_def</Template>
  <TotalTime>1401</TotalTime>
  <Words>241</Words>
  <Application>Microsoft Office PowerPoint</Application>
  <PresentationFormat>Presentación en pantalla (4:3)</PresentationFormat>
  <Paragraphs>68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template_project_presentation_stand_def</vt:lpstr>
      <vt:lpstr>Diapositiva 1</vt:lpstr>
      <vt:lpstr>Introduction &amp; Relevance Project scope &amp; Objectives</vt:lpstr>
      <vt:lpstr>Innovation Technical Challenges &amp; Business Impact</vt:lpstr>
      <vt:lpstr>Technical solutions  Dicoma Approvals </vt:lpstr>
      <vt:lpstr>Technical solutions  Scenarios</vt:lpstr>
      <vt:lpstr>Project Consortium Project Partners</vt:lpstr>
      <vt:lpstr>Thank you for your attention We value your opinion and questions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Loes van den Borne</dc:creator>
  <cp:lastModifiedBy>indra</cp:lastModifiedBy>
  <cp:revision>124</cp:revision>
  <cp:lastPrinted>2002-07-10T15:09:36Z</cp:lastPrinted>
  <dcterms:created xsi:type="dcterms:W3CDTF">2010-11-16T11:04:33Z</dcterms:created>
  <dcterms:modified xsi:type="dcterms:W3CDTF">2012-10-23T11:26:59Z</dcterms:modified>
</cp:coreProperties>
</file>