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FB457D6-09F8-F1A5-09D1-1886D57644A0}" v="38" dt="2026-05-28T08:26:37.28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Stijl, gemiddeld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2838BEF-8BB2-4498-84A7-C5851F593DF1}" styleName="Stijl, gemiddeld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D7AC3CCA-C797-4891-BE02-D94E43425B78}" styleName="Stijl, gemiddeld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Geen stijl, tabel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FA174F-FC62-F500-1D19-80F8598550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B4F5C4F0-DE49-9678-F367-697BA6597F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680F566-EEC3-597D-AA2A-31D7862CFB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A45FC-5795-495C-9F77-5CD55440FEE3}" type="datetimeFigureOut">
              <a:rPr lang="nl-NL" smtClean="0"/>
              <a:t>28-5-2026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BEC6BA4-697B-8666-D44D-B452D2617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637DA48-2846-5AA4-9AF3-1DAE1EABF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43638-9E4E-49B4-B42E-A287D5DFAD54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38056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85C48E-5AE0-A447-988F-9A87F4B4E4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B2C57682-36A0-B586-2B3A-5F2F728CD3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EC2AA75-9B98-FEFD-65DB-E8D12C4FF3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A45FC-5795-495C-9F77-5CD55440FEE3}" type="datetimeFigureOut">
              <a:rPr lang="nl-NL" smtClean="0"/>
              <a:t>28-5-2026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42045DF-BD74-DE2D-7EEA-138BDF90D1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A50899E-1C0E-9C26-9C64-04DDF5CD5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43638-9E4E-49B4-B42E-A287D5DFAD54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75227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C301B7D0-052D-3F20-734B-9189273DA82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A5B6BAE5-9258-73E3-5082-D0F2FA8866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E608018-5A90-CA6C-8BB9-547EED82F9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A45FC-5795-495C-9F77-5CD55440FEE3}" type="datetimeFigureOut">
              <a:rPr lang="nl-NL" smtClean="0"/>
              <a:t>28-5-2026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3EE9D91-2B24-6149-E2F4-F6E8C7817E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576600D-3610-FE3D-C9CD-B56B072C0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43638-9E4E-49B4-B42E-A287D5DFAD54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40606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BC64212-86A9-5057-0392-4CCC8FB70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C022772-B7DA-D1A5-89E0-CC52AA8C9F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A051623-63EF-64DE-0C19-FA2A8594B2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A45FC-5795-495C-9F77-5CD55440FEE3}" type="datetimeFigureOut">
              <a:rPr lang="nl-NL" smtClean="0"/>
              <a:t>28-5-2026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500FD98-8FF8-A6F7-C3AD-00F75DB6BB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2F2A5EE-B62E-253C-5901-B412B402D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43638-9E4E-49B4-B42E-A287D5DFAD54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10587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E69BE5-AB29-10A8-7462-54809522CF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7319C4F-3A5E-18DF-25C5-91E0FC9893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4FAC258-CBC0-9D4A-A8F8-F82239B33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A45FC-5795-495C-9F77-5CD55440FEE3}" type="datetimeFigureOut">
              <a:rPr lang="nl-NL" smtClean="0"/>
              <a:t>28-5-2026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4073E6C-C0F4-39E8-1315-3036DA06D1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53F18C1-4BF5-3A84-A87A-44EDB38C3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43638-9E4E-49B4-B42E-A287D5DFAD54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11135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FD1056-E56F-A0D0-1DCF-2AA4834CAB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A9B321A-0D1C-0B6E-E8AE-F2EF8CF1CD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5E568015-00FD-BE53-DD50-B1160F1032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CBF3598A-F991-5E82-EB15-C742EC64FA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A45FC-5795-495C-9F77-5CD55440FEE3}" type="datetimeFigureOut">
              <a:rPr lang="nl-NL" smtClean="0"/>
              <a:t>28-5-2026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F14C3AF4-05BA-94BF-6B90-D5391D9C5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C05307B4-AB17-1C59-2EE9-A69F992B0A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43638-9E4E-49B4-B42E-A287D5DFAD54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11058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099E63-3EB8-FDC7-05D4-F46F935648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1EAA0E5E-733F-E112-30ED-AB60B1F53B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AC7C8BD8-6CF4-9F14-3EBC-7C84E6D920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5C2DA6F7-8B16-1561-08BF-F1DF2D4C41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9AC1D638-EACA-7AD4-7687-4E86DBC83D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F95A0A5C-DFAE-4251-E266-E15373BB88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A45FC-5795-495C-9F77-5CD55440FEE3}" type="datetimeFigureOut">
              <a:rPr lang="nl-NL" smtClean="0"/>
              <a:t>28-5-2026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9D771905-390D-9126-45CD-75DBD3705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E9FF1541-4FE8-1FCE-21EF-8D74D2AA5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43638-9E4E-49B4-B42E-A287D5DFAD54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2351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09EDB78-F982-EF9F-9A5B-955F401B0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0EA34F77-7D6D-2C6C-DCAE-D1C104ED8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A45FC-5795-495C-9F77-5CD55440FEE3}" type="datetimeFigureOut">
              <a:rPr lang="nl-NL" smtClean="0"/>
              <a:t>28-5-2026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87E3A484-43C5-83F7-9A44-BC638A4DC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E4127024-F555-1DD4-BB78-B1ABF813C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43638-9E4E-49B4-B42E-A287D5DFAD54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29564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89FC0AEE-00DC-FBAF-E07B-48D060568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A45FC-5795-495C-9F77-5CD55440FEE3}" type="datetimeFigureOut">
              <a:rPr lang="nl-NL" smtClean="0"/>
              <a:t>28-5-2026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85D27582-B355-6311-1AAD-83514DDCA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D0D5FAEE-0178-2710-B855-6408F16C63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43638-9E4E-49B4-B42E-A287D5DFAD54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316519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81D949-4BB5-F3CA-6D28-51CED6F32E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BE6AED6-FE04-1AC4-1613-B4F238A463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50C7E903-FDCC-2301-E106-B87679AE88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DA53580E-283D-6CC3-B5ED-77E7F44F6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A45FC-5795-495C-9F77-5CD55440FEE3}" type="datetimeFigureOut">
              <a:rPr lang="nl-NL" smtClean="0"/>
              <a:t>28-5-2026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FCF69D59-9CE6-3F58-DE3F-4F3289F109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80BFCE4A-AD42-61B1-4750-607399F087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43638-9E4E-49B4-B42E-A287D5DFAD54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44473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4FCFED-E34D-576B-B075-87C15C95A2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454E5842-0F0B-F789-14A7-70261782D1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C0DFD606-7270-2809-52FB-C05E859B1F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F1C627AA-ABD5-42BA-B14C-FB9F924071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A45FC-5795-495C-9F77-5CD55440FEE3}" type="datetimeFigureOut">
              <a:rPr lang="nl-NL" smtClean="0"/>
              <a:t>28-5-2026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C6299F2F-C193-7227-30D5-585F37259A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9E849AFC-29AB-D88E-13F4-AC493B832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43638-9E4E-49B4-B42E-A287D5DFAD54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59634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CB440856-263A-5047-929F-48F6A64287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5B0B78FB-6B1B-CDAB-7D66-43C907401F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150E494-847E-1DED-7E4A-5B3BEC63F6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14A45FC-5795-495C-9F77-5CD55440FEE3}" type="datetimeFigureOut">
              <a:rPr lang="nl-NL" smtClean="0"/>
              <a:t>28-5-2026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ED34306-A727-50BD-A868-C4D90B4EF5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E177548-AE8A-5003-9615-5D0AB27E99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4B43638-9E4E-49B4-B42E-A287D5DFAD54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97131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421841D1-61F6-D5B2-626D-B84C6C2941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0057238"/>
              </p:ext>
            </p:extLst>
          </p:nvPr>
        </p:nvGraphicFramePr>
        <p:xfrm>
          <a:off x="-10155" y="-6860"/>
          <a:ext cx="12188293" cy="645422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31858">
                  <a:extLst>
                    <a:ext uri="{9D8B030D-6E8A-4147-A177-3AD203B41FA5}">
                      <a16:colId xmlns:a16="http://schemas.microsoft.com/office/drawing/2014/main" val="68727922"/>
                    </a:ext>
                  </a:extLst>
                </a:gridCol>
                <a:gridCol w="1232898">
                  <a:extLst>
                    <a:ext uri="{9D8B030D-6E8A-4147-A177-3AD203B41FA5}">
                      <a16:colId xmlns:a16="http://schemas.microsoft.com/office/drawing/2014/main" val="2330949521"/>
                    </a:ext>
                  </a:extLst>
                </a:gridCol>
                <a:gridCol w="1148135">
                  <a:extLst>
                    <a:ext uri="{9D8B030D-6E8A-4147-A177-3AD203B41FA5}">
                      <a16:colId xmlns:a16="http://schemas.microsoft.com/office/drawing/2014/main" val="3911072269"/>
                    </a:ext>
                  </a:extLst>
                </a:gridCol>
                <a:gridCol w="1209782">
                  <a:extLst>
                    <a:ext uri="{9D8B030D-6E8A-4147-A177-3AD203B41FA5}">
                      <a16:colId xmlns:a16="http://schemas.microsoft.com/office/drawing/2014/main" val="3343282527"/>
                    </a:ext>
                  </a:extLst>
                </a:gridCol>
                <a:gridCol w="1510300">
                  <a:extLst>
                    <a:ext uri="{9D8B030D-6E8A-4147-A177-3AD203B41FA5}">
                      <a16:colId xmlns:a16="http://schemas.microsoft.com/office/drawing/2014/main" val="859674674"/>
                    </a:ext>
                  </a:extLst>
                </a:gridCol>
                <a:gridCol w="4230384">
                  <a:extLst>
                    <a:ext uri="{9D8B030D-6E8A-4147-A177-3AD203B41FA5}">
                      <a16:colId xmlns:a16="http://schemas.microsoft.com/office/drawing/2014/main" val="1766566605"/>
                    </a:ext>
                  </a:extLst>
                </a:gridCol>
                <a:gridCol w="2224936">
                  <a:extLst>
                    <a:ext uri="{9D8B030D-6E8A-4147-A177-3AD203B41FA5}">
                      <a16:colId xmlns:a16="http://schemas.microsoft.com/office/drawing/2014/main" val="561627446"/>
                    </a:ext>
                  </a:extLst>
                </a:gridCol>
              </a:tblGrid>
              <a:tr h="1756880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nl-NL" sz="600" b="1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Context &amp; </a:t>
                      </a:r>
                      <a:r>
                        <a:rPr lang="nl-NL" sz="600" b="1" i="0" u="none" strike="noStrike" noProof="0" err="1">
                          <a:solidFill>
                            <a:srgbClr val="000000"/>
                          </a:solidFill>
                          <a:latin typeface="Aptos"/>
                        </a:rPr>
                        <a:t>Location</a:t>
                      </a:r>
                      <a:endParaRPr lang="en-US" b="1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b="1" u="sng" kern="1200" dirty="0">
                          <a:solidFill>
                            <a:srgbClr val="000000"/>
                          </a:solidFill>
                          <a:effectLst/>
                        </a:rPr>
                        <a:t>Emergency Call </a:t>
                      </a:r>
                      <a:endParaRPr lang="en-US" sz="600" b="1" kern="120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en-US" sz="600" b="0" kern="1200" dirty="0">
                          <a:solidFill>
                            <a:srgbClr val="000000"/>
                          </a:solidFill>
                          <a:effectLst/>
                        </a:rPr>
                        <a:t>Patient or bystanders calls 112/911 and start conversation with the </a:t>
                      </a:r>
                      <a:r>
                        <a:rPr lang="en-US" sz="600" b="0" u="none" kern="1200" dirty="0">
                          <a:solidFill>
                            <a:srgbClr val="000000"/>
                          </a:solidFill>
                          <a:effectLst/>
                        </a:rPr>
                        <a:t>emergency dispatchers</a:t>
                      </a:r>
                      <a:r>
                        <a:rPr lang="en-US" sz="600" b="0" u="sng" kern="1200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r>
                        <a:rPr lang="en-US" sz="600" b="0" kern="1200" dirty="0">
                          <a:solidFill>
                            <a:srgbClr val="000000"/>
                          </a:solidFill>
                          <a:effectLst/>
                        </a:rPr>
                        <a:t>(911 operators)</a:t>
                      </a:r>
                      <a:br>
                        <a:rPr lang="en-US" sz="600" b="0" kern="1200" dirty="0">
                          <a:solidFill>
                            <a:srgbClr val="000000"/>
                          </a:solidFill>
                          <a:effectLst/>
                        </a:rPr>
                      </a:br>
                      <a:endParaRPr lang="en-US" sz="600" b="0" kern="120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en-US" sz="600" b="1" kern="1200" dirty="0">
                          <a:solidFill>
                            <a:srgbClr val="000000"/>
                          </a:solidFill>
                          <a:effectLst/>
                        </a:rPr>
                        <a:t>Goal:</a:t>
                      </a:r>
                      <a:r>
                        <a:rPr lang="en-US" sz="600" b="0" kern="1200" dirty="0">
                          <a:solidFill>
                            <a:srgbClr val="000000"/>
                          </a:solidFill>
                          <a:effectLst/>
                        </a:rPr>
                        <a:t> Assess the emergency severity and to potentially assist </a:t>
                      </a:r>
                    </a:p>
                    <a:p>
                      <a:pPr lvl="0" algn="ctr">
                        <a:buNone/>
                      </a:pPr>
                      <a:endParaRPr lang="en-US" sz="600" b="0" kern="120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600" b="1" kern="1200" dirty="0">
                          <a:solidFill>
                            <a:srgbClr val="000000"/>
                          </a:solidFill>
                          <a:effectLst/>
                        </a:rPr>
                        <a:t>Location:</a:t>
                      </a:r>
                      <a:r>
                        <a:rPr lang="en-US" sz="600" b="0" kern="1200" dirty="0">
                          <a:solidFill>
                            <a:srgbClr val="000000"/>
                          </a:solidFill>
                          <a:effectLst/>
                        </a:rPr>
                        <a:t> Emergency dispatcher office and patient location</a:t>
                      </a:r>
                    </a:p>
                    <a:p>
                      <a:pPr algn="ctr"/>
                      <a:endParaRPr lang="nl-NL" sz="600" b="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600" b="1" u="sng" kern="1200" dirty="0">
                          <a:solidFill>
                            <a:srgbClr val="000000"/>
                          </a:solidFill>
                          <a:effectLst/>
                        </a:rPr>
                        <a:t>A1 ALERT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6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Communication between Emergency dispatcher and Emergency Medical Services (EMS)</a:t>
                      </a:r>
                    </a:p>
                    <a:p>
                      <a:pPr lvl="0" algn="ctr">
                        <a:buNone/>
                      </a:pPr>
                      <a:endParaRPr lang="en-US" sz="600" b="0" i="0" u="none" strike="noStrike" kern="1200" noProof="0" dirty="0">
                        <a:solidFill>
                          <a:srgbClr val="000000"/>
                        </a:solidFill>
                        <a:effectLst/>
                        <a:latin typeface="Aptos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600" b="1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Goal:</a:t>
                      </a:r>
                      <a:r>
                        <a:rPr lang="en-US" sz="6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 To get an ambulance/helicopter to the emergency location</a:t>
                      </a:r>
                      <a:br>
                        <a:rPr lang="en-US" sz="6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</a:br>
                      <a:endParaRPr lang="en-US" sz="600" b="1" i="0" u="none" strike="noStrike" kern="1200" noProof="0" dirty="0">
                        <a:solidFill>
                          <a:srgbClr val="000000"/>
                        </a:solidFill>
                        <a:effectLst/>
                        <a:latin typeface="Aptos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600" b="1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Location:</a:t>
                      </a:r>
                      <a:r>
                        <a:rPr lang="en-US" sz="6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 Emergency Medical Services Post (their office, multiple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6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offices per organization(?))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6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or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6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Default location on the road</a:t>
                      </a:r>
                      <a:endParaRPr lang="nl-NL" b="0"/>
                    </a:p>
                  </a:txBody>
                  <a:tcPr>
                    <a:lnR w="12700">
                      <a:solidFill>
                        <a:schemeClr val="tx1"/>
                      </a:solidFill>
                    </a:ln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600" b="1" u="sng" kern="1200" dirty="0">
                          <a:solidFill>
                            <a:srgbClr val="000000"/>
                          </a:solidFill>
                          <a:effectLst/>
                        </a:rPr>
                        <a:t>DRIVE TO PATIENT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6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EMS drives to the patient</a:t>
                      </a:r>
                    </a:p>
                    <a:p>
                      <a:pPr lvl="0" algn="ctr">
                        <a:buNone/>
                      </a:pPr>
                      <a:endParaRPr lang="en-US" sz="600" b="0" i="0" u="none" strike="noStrike" kern="1200" noProof="0" dirty="0">
                        <a:solidFill>
                          <a:srgbClr val="000000"/>
                        </a:solidFill>
                        <a:effectLst/>
                        <a:latin typeface="Aptos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600" b="1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Goal: </a:t>
                      </a:r>
                      <a:r>
                        <a:rPr lang="en-US" sz="6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Arrive as quick as possible at the patient with the best preparation as possible. </a:t>
                      </a:r>
                    </a:p>
                    <a:p>
                      <a:pPr lvl="0" algn="ctr">
                        <a:buNone/>
                      </a:pPr>
                      <a:endParaRPr lang="en-US" sz="600" b="1" i="0" u="none" strike="noStrike" kern="1200" noProof="0" dirty="0">
                        <a:solidFill>
                          <a:srgbClr val="000000"/>
                        </a:solidFill>
                        <a:effectLst/>
                        <a:latin typeface="Aptos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600" b="1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Location:</a:t>
                      </a:r>
                      <a:r>
                        <a:rPr lang="en-US" sz="6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 Underway to patient</a:t>
                      </a:r>
                      <a:endParaRPr lang="nl-NL" dirty="0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600" b="1" u="sng" kern="1200" dirty="0">
                          <a:solidFill>
                            <a:srgbClr val="000000"/>
                          </a:solidFill>
                          <a:effectLst/>
                        </a:rPr>
                        <a:t>MEDICAL TREATMENT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6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Situation indication and first aid by EMS:  Monitoring, Reanimation, Stabilization, Scoop and run, and decide Hospital destination</a:t>
                      </a:r>
                    </a:p>
                    <a:p>
                      <a:pPr lvl="0" algn="ctr">
                        <a:buNone/>
                      </a:pPr>
                      <a:endParaRPr lang="en-US" sz="600" b="0" i="0" u="none" strike="noStrike" kern="1200" noProof="0" dirty="0">
                        <a:solidFill>
                          <a:srgbClr val="000000"/>
                        </a:solidFill>
                        <a:effectLst/>
                        <a:latin typeface="Aptos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600" b="1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Goal: </a:t>
                      </a:r>
                      <a:r>
                        <a:rPr lang="en-US" sz="6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provide suitable care for the patient and transport to fitting hospital.</a:t>
                      </a:r>
                    </a:p>
                    <a:p>
                      <a:pPr lvl="0" algn="ctr">
                        <a:buNone/>
                      </a:pPr>
                      <a:endParaRPr lang="en-US" sz="600" b="0" i="0" u="none" strike="noStrike" kern="1200" noProof="0" dirty="0">
                        <a:solidFill>
                          <a:srgbClr val="000000"/>
                        </a:solidFill>
                        <a:effectLst/>
                        <a:latin typeface="Aptos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600" b="1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Location:</a:t>
                      </a:r>
                      <a:r>
                        <a:rPr lang="en-US" sz="6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 Patient location</a:t>
                      </a:r>
                    </a:p>
                    <a:p>
                      <a:pPr lvl="0" algn="ctr">
                        <a:buNone/>
                      </a:pPr>
                      <a:endParaRPr lang="nl-NL" sz="600" b="1" u="sng" kern="12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600" b="1" u="sng" kern="1200" dirty="0">
                          <a:solidFill>
                            <a:srgbClr val="000000"/>
                          </a:solidFill>
                          <a:effectLst/>
                        </a:rPr>
                        <a:t>TRANSPORT TO HOSPITAL</a:t>
                      </a:r>
                    </a:p>
                    <a:p>
                      <a:pPr lvl="0" algn="ctr">
                        <a:buNone/>
                      </a:pPr>
                      <a:r>
                        <a:rPr lang="nl-NL" sz="6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EMS calls STIP nurse ED  </a:t>
                      </a:r>
                      <a:r>
                        <a:rPr lang="nl-NL" sz="600" b="0" i="0" u="none" strike="noStrike" kern="1200" noProof="0" err="1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indicating</a:t>
                      </a:r>
                      <a:r>
                        <a:rPr lang="nl-NL" sz="6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 ED availability</a:t>
                      </a:r>
                    </a:p>
                    <a:p>
                      <a:pPr lvl="0" algn="ctr">
                        <a:buNone/>
                      </a:pPr>
                      <a:r>
                        <a:rPr lang="nl-NL" sz="6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EMS </a:t>
                      </a:r>
                      <a:r>
                        <a:rPr lang="nl-NL" sz="600" b="0" i="0" u="none" strike="noStrike" kern="1200" noProof="0" err="1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provides</a:t>
                      </a:r>
                      <a:r>
                        <a:rPr lang="nl-NL" sz="6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 pre-alert information </a:t>
                      </a:r>
                      <a:r>
                        <a:rPr lang="nl-NL" sz="600" b="0" i="0" u="none" strike="noStrike" kern="1200" noProof="0" err="1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too</a:t>
                      </a:r>
                      <a:r>
                        <a:rPr lang="nl-NL" sz="6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 STIP nurse </a:t>
                      </a:r>
                      <a:r>
                        <a:rPr lang="nl-NL" sz="600" b="0" i="0" u="none" strike="noStrike" kern="1200" noProof="0" err="1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according</a:t>
                      </a:r>
                      <a:r>
                        <a:rPr lang="nl-NL" sz="6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 </a:t>
                      </a:r>
                      <a:r>
                        <a:rPr lang="nl-NL" sz="600" b="0" i="0" u="none" strike="noStrike" kern="1200" noProof="0" err="1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to</a:t>
                      </a:r>
                      <a:r>
                        <a:rPr lang="nl-NL" sz="6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 </a:t>
                      </a:r>
                      <a:r>
                        <a:rPr lang="nl-NL" sz="600" b="0" i="0" u="none" strike="noStrike" kern="1200" noProof="0" err="1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the</a:t>
                      </a:r>
                      <a:r>
                        <a:rPr lang="nl-NL" sz="6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 SBAR</a:t>
                      </a:r>
                    </a:p>
                    <a:p>
                      <a:pPr lvl="0" algn="ctr">
                        <a:buNone/>
                      </a:pPr>
                      <a:endParaRPr lang="nl-NL" sz="600" b="0" i="0" u="none" strike="noStrike" kern="1200" noProof="0" dirty="0">
                        <a:solidFill>
                          <a:srgbClr val="000000"/>
                        </a:solidFill>
                        <a:effectLst/>
                        <a:latin typeface="Aptos"/>
                      </a:endParaRPr>
                    </a:p>
                    <a:p>
                      <a:pPr lvl="0" algn="ctr">
                        <a:buNone/>
                      </a:pPr>
                      <a:r>
                        <a:rPr lang="nl-NL" sz="6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STIP nurse assembles </a:t>
                      </a:r>
                      <a:r>
                        <a:rPr lang="nl-NL" sz="600" b="0" i="0" u="none" strike="noStrike" kern="1200" noProof="0" err="1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and</a:t>
                      </a:r>
                      <a:r>
                        <a:rPr lang="nl-NL" sz="6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 alerts ED team, </a:t>
                      </a:r>
                      <a:endParaRPr lang="nl-NL" dirty="0"/>
                    </a:p>
                    <a:p>
                      <a:pPr lvl="0" algn="ctr">
                        <a:buNone/>
                      </a:pPr>
                      <a:r>
                        <a:rPr lang="nl-NL" sz="6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STIP nurse handovers pre-alert information ED nurse</a:t>
                      </a:r>
                    </a:p>
                    <a:p>
                      <a:pPr lvl="0" algn="ctr">
                        <a:buNone/>
                      </a:pPr>
                      <a:r>
                        <a:rPr lang="nl-NL" sz="6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ED nurse handovers pre-alert information in </a:t>
                      </a:r>
                      <a:r>
                        <a:rPr lang="nl-NL" sz="600" b="0" i="0" u="none" strike="noStrike" kern="1200" noProof="0" err="1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the</a:t>
                      </a:r>
                      <a:r>
                        <a:rPr lang="nl-NL" sz="6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 Team Briefing </a:t>
                      </a:r>
                      <a:r>
                        <a:rPr lang="nl-NL" sz="600" b="0" i="0" u="none" strike="noStrike" kern="1200" noProof="0" err="1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to</a:t>
                      </a:r>
                      <a:r>
                        <a:rPr lang="nl-NL" sz="6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 ED team</a:t>
                      </a:r>
                    </a:p>
                    <a:p>
                      <a:pPr lvl="0" algn="ctr">
                        <a:buNone/>
                      </a:pPr>
                      <a:r>
                        <a:rPr lang="nl-NL" sz="6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ED team starts </a:t>
                      </a:r>
                      <a:r>
                        <a:rPr lang="nl-NL" sz="600" b="0" i="0" u="none" strike="noStrike" kern="1200" noProof="0" err="1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preparations</a:t>
                      </a:r>
                      <a:r>
                        <a:rPr lang="nl-NL" sz="6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 </a:t>
                      </a:r>
                      <a:r>
                        <a:rPr lang="nl-NL" sz="600" b="0" i="0" u="none" strike="noStrike" kern="1200" noProof="0" err="1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patient</a:t>
                      </a:r>
                      <a:r>
                        <a:rPr lang="nl-NL" sz="6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 </a:t>
                      </a:r>
                      <a:r>
                        <a:rPr lang="nl-NL" sz="600" b="0" i="0" u="none" strike="noStrike" kern="1200" noProof="0" err="1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arrival</a:t>
                      </a:r>
                      <a:endParaRPr lang="nl-NL" sz="600" b="0" i="0" u="none" strike="noStrike" kern="1200" noProof="0">
                        <a:solidFill>
                          <a:srgbClr val="000000"/>
                        </a:solidFill>
                        <a:effectLst/>
                        <a:latin typeface="Aptos"/>
                      </a:endParaRPr>
                    </a:p>
                    <a:p>
                      <a:pPr lvl="0" algn="ctr">
                        <a:buNone/>
                      </a:pPr>
                      <a:r>
                        <a:rPr lang="nl-NL" sz="600" b="0" i="0" u="none" strike="noStrike" kern="1200" noProof="0" err="1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Patient</a:t>
                      </a:r>
                      <a:r>
                        <a:rPr lang="nl-NL" sz="6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 </a:t>
                      </a:r>
                      <a:r>
                        <a:rPr lang="nl-NL" sz="600" b="0" i="0" u="none" strike="noStrike" kern="1200" noProof="0" err="1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arrives</a:t>
                      </a:r>
                      <a:r>
                        <a:rPr lang="nl-NL" sz="6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 at </a:t>
                      </a:r>
                      <a:r>
                        <a:rPr lang="nl-NL" sz="600" b="0" i="0" u="none" strike="noStrike" kern="1200" noProof="0" err="1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the</a:t>
                      </a:r>
                      <a:r>
                        <a:rPr lang="nl-NL" sz="6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 </a:t>
                      </a:r>
                      <a:r>
                        <a:rPr lang="nl-NL" sz="600" b="0" i="0" u="none" strike="noStrike" kern="1200" noProof="0" err="1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hospital</a:t>
                      </a:r>
                      <a:endParaRPr lang="nl-NL" sz="600" b="0" i="0" u="none" strike="noStrike" kern="1200" noProof="0">
                        <a:solidFill>
                          <a:srgbClr val="000000"/>
                        </a:solidFill>
                        <a:effectLst/>
                        <a:latin typeface="Aptos"/>
                      </a:endParaRPr>
                    </a:p>
                    <a:p>
                      <a:pPr lvl="0" algn="ctr">
                        <a:buNone/>
                      </a:pPr>
                      <a:endParaRPr lang="nl-NL" sz="600" b="0" i="0" u="none" strike="noStrike" kern="1200" noProof="0" dirty="0">
                        <a:solidFill>
                          <a:srgbClr val="000000"/>
                        </a:solidFill>
                        <a:effectLst/>
                        <a:latin typeface="Aptos"/>
                      </a:endParaRPr>
                    </a:p>
                    <a:p>
                      <a:pPr lvl="0" algn="ctr">
                        <a:buNone/>
                      </a:pPr>
                      <a:r>
                        <a:rPr lang="nl-NL" sz="600" b="1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Goal:</a:t>
                      </a:r>
                      <a:r>
                        <a:rPr lang="nl-NL" sz="6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 </a:t>
                      </a:r>
                      <a:r>
                        <a:rPr lang="nl-NL" sz="600" b="0" i="0" u="none" strike="noStrike" kern="1200" noProof="0" err="1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Receive</a:t>
                      </a:r>
                      <a:r>
                        <a:rPr lang="nl-NL" sz="6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 information </a:t>
                      </a:r>
                      <a:r>
                        <a:rPr lang="nl-NL" sz="600" b="0" i="0" u="none" strike="noStrike" kern="1200" noProof="0" err="1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according</a:t>
                      </a:r>
                      <a:r>
                        <a:rPr lang="nl-NL" sz="6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 </a:t>
                      </a:r>
                      <a:r>
                        <a:rPr lang="nl-NL" sz="600" b="0" i="0" u="none" strike="noStrike" kern="1200" noProof="0" err="1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to</a:t>
                      </a:r>
                      <a:r>
                        <a:rPr lang="nl-NL" sz="6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 </a:t>
                      </a:r>
                      <a:r>
                        <a:rPr lang="nl-NL" sz="600" b="0" i="0" u="none" strike="noStrike" kern="1200" noProof="0" err="1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the</a:t>
                      </a:r>
                      <a:r>
                        <a:rPr lang="nl-NL" sz="6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 SBAR </a:t>
                      </a:r>
                      <a:r>
                        <a:rPr lang="nl-NL" sz="600" b="0" i="0" u="none" strike="noStrike" kern="1200" noProof="0" err="1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to</a:t>
                      </a:r>
                      <a:r>
                        <a:rPr lang="nl-NL" sz="6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 </a:t>
                      </a:r>
                      <a:r>
                        <a:rPr lang="nl-NL" sz="600" b="0" i="0" u="none" strike="noStrike" kern="1200" noProof="0" err="1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assemble</a:t>
                      </a:r>
                      <a:r>
                        <a:rPr lang="nl-NL" sz="6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 </a:t>
                      </a:r>
                      <a:r>
                        <a:rPr lang="nl-NL" sz="600" b="0" i="0" u="none" strike="noStrike" kern="1200" noProof="0" err="1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and</a:t>
                      </a:r>
                      <a:r>
                        <a:rPr lang="nl-NL" sz="6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 </a:t>
                      </a:r>
                      <a:r>
                        <a:rPr lang="nl-NL" sz="600" b="0" i="0" u="none" strike="noStrike" kern="1200" noProof="0" err="1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prepare</a:t>
                      </a:r>
                      <a:r>
                        <a:rPr lang="nl-NL" sz="6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 </a:t>
                      </a:r>
                      <a:r>
                        <a:rPr lang="nl-NL" sz="600" b="0" i="0" u="none" strike="noStrike" kern="1200" noProof="0" err="1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for</a:t>
                      </a:r>
                      <a:r>
                        <a:rPr lang="nl-NL" sz="6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 </a:t>
                      </a:r>
                      <a:r>
                        <a:rPr lang="nl-NL" sz="600" b="0" i="0" u="none" strike="noStrike" kern="1200" noProof="0" err="1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suitable</a:t>
                      </a:r>
                      <a:r>
                        <a:rPr lang="nl-NL" sz="6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 treatment </a:t>
                      </a:r>
                      <a:r>
                        <a:rPr lang="nl-NL" sz="600" b="0" i="0" u="none" strike="noStrike" kern="1200" noProof="0" err="1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once</a:t>
                      </a:r>
                      <a:r>
                        <a:rPr lang="nl-NL" sz="6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 </a:t>
                      </a:r>
                      <a:r>
                        <a:rPr lang="nl-NL" sz="600" b="0" i="0" u="none" strike="noStrike" kern="1200" noProof="0" err="1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the</a:t>
                      </a:r>
                      <a:r>
                        <a:rPr lang="nl-NL" sz="6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 </a:t>
                      </a:r>
                      <a:r>
                        <a:rPr lang="nl-NL" sz="600" b="0" i="0" u="none" strike="noStrike" kern="1200" noProof="0" err="1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patient</a:t>
                      </a:r>
                      <a:r>
                        <a:rPr lang="nl-NL" sz="6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 </a:t>
                      </a:r>
                      <a:r>
                        <a:rPr lang="nl-NL" sz="600" b="0" i="0" u="none" strike="noStrike" kern="1200" noProof="0" err="1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arrives</a:t>
                      </a:r>
                      <a:r>
                        <a:rPr lang="nl-NL" sz="6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.</a:t>
                      </a:r>
                      <a:br>
                        <a:rPr lang="nl-NL" sz="6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</a:br>
                      <a:endParaRPr lang="nl-NL" sz="600" b="0" i="0" u="none" strike="noStrike" kern="1200" noProof="0">
                        <a:solidFill>
                          <a:srgbClr val="000000"/>
                        </a:solidFill>
                        <a:effectLst/>
                        <a:latin typeface="Aptos"/>
                      </a:endParaRPr>
                    </a:p>
                    <a:p>
                      <a:pPr lvl="0" algn="ctr">
                        <a:buNone/>
                      </a:pPr>
                      <a:r>
                        <a:rPr lang="nl-NL" sz="600" b="1" i="0" u="none" strike="noStrike" kern="1200" noProof="0" err="1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Location</a:t>
                      </a:r>
                      <a:r>
                        <a:rPr lang="nl-NL" sz="600" b="1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:</a:t>
                      </a:r>
                      <a:r>
                        <a:rPr lang="nl-NL" sz="6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 </a:t>
                      </a:r>
                      <a:r>
                        <a:rPr lang="nl-NL" sz="600" b="0" i="0" u="none" strike="noStrike" kern="1200" noProof="0" err="1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Underway</a:t>
                      </a:r>
                      <a:r>
                        <a:rPr lang="nl-NL" sz="6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 </a:t>
                      </a:r>
                      <a:r>
                        <a:rPr lang="nl-NL" sz="600" b="0" i="0" u="none" strike="noStrike" kern="1200" noProof="0" err="1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to</a:t>
                      </a:r>
                      <a:r>
                        <a:rPr lang="nl-NL" sz="6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 </a:t>
                      </a:r>
                      <a:r>
                        <a:rPr lang="nl-NL" sz="600" b="0" i="0" u="none" strike="noStrike" kern="1200" noProof="0" err="1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hospital</a:t>
                      </a:r>
                      <a:r>
                        <a:rPr lang="nl-NL" sz="6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 </a:t>
                      </a:r>
                      <a:r>
                        <a:rPr lang="nl-NL" sz="600" b="0" i="0" u="none" strike="noStrike" kern="1200" noProof="0" err="1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and</a:t>
                      </a:r>
                      <a:r>
                        <a:rPr lang="nl-NL" sz="6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 in </a:t>
                      </a:r>
                      <a:r>
                        <a:rPr lang="nl-NL" sz="600" b="0" i="0" u="none" strike="noStrike" kern="1200" noProof="0" err="1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the</a:t>
                      </a:r>
                      <a:r>
                        <a:rPr lang="nl-NL" sz="6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 </a:t>
                      </a:r>
                      <a:r>
                        <a:rPr lang="nl-NL" sz="600" b="0" i="0" u="none" strike="noStrike" kern="1200" noProof="0" err="1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hospital</a:t>
                      </a:r>
                      <a:endParaRPr lang="nl-NL" sz="600" b="0" i="0" u="none" strike="noStrike" kern="1200" noProof="0">
                        <a:solidFill>
                          <a:srgbClr val="000000"/>
                        </a:solidFill>
                        <a:effectLst/>
                        <a:latin typeface="Aptos"/>
                      </a:endParaRPr>
                    </a:p>
                    <a:p>
                      <a:pPr lvl="0" algn="ctr">
                        <a:buNone/>
                      </a:pPr>
                      <a:endParaRPr lang="nl-NL" sz="600" b="1" u="sng" kern="12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600" b="1" u="sng" kern="1200" dirty="0">
                          <a:solidFill>
                            <a:srgbClr val="000000"/>
                          </a:solidFill>
                          <a:effectLst/>
                        </a:rPr>
                        <a:t>HOSPITAL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6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Patient arrives at the hospital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6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EMS information handover to ED team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6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Further in hospital treatment</a:t>
                      </a:r>
                    </a:p>
                    <a:p>
                      <a:pPr lvl="0" algn="ctr">
                        <a:buNone/>
                      </a:pPr>
                      <a:endParaRPr lang="en-US" sz="600" b="0" i="0" u="none" strike="noStrike" kern="1200" noProof="0" dirty="0">
                        <a:solidFill>
                          <a:srgbClr val="000000"/>
                        </a:solidFill>
                        <a:effectLst/>
                        <a:latin typeface="Aptos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600" b="1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Goal:</a:t>
                      </a:r>
                      <a:r>
                        <a:rPr lang="en-US" sz="6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 Correct and detailed handover of the patient and pursue fitting treatment.</a:t>
                      </a:r>
                      <a:br>
                        <a:rPr lang="en-US" sz="6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</a:br>
                      <a:endParaRPr lang="en-US" sz="600" b="0" i="0" u="none" strike="noStrike" kern="1200" noProof="0">
                        <a:solidFill>
                          <a:srgbClr val="000000"/>
                        </a:solidFill>
                        <a:effectLst/>
                        <a:latin typeface="Aptos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600" b="1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Location:</a:t>
                      </a:r>
                      <a:r>
                        <a:rPr lang="en-US" sz="6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 Hospital</a:t>
                      </a:r>
                      <a:endParaRPr lang="nl-N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4899517"/>
                  </a:ext>
                </a:extLst>
              </a:tr>
              <a:tr h="1749175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nl-NL" sz="600" b="1" err="1"/>
                        <a:t>Phase</a:t>
                      </a:r>
                      <a:endParaRPr lang="nl-NL" sz="600" b="1" dirty="0" err="1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nl-NL" sz="6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nl-NL" sz="600" b="1" u="sng" kern="12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nl-NL" sz="600" b="1" u="sng" kern="12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T w="12700">
                      <a:solidFill>
                        <a:schemeClr val="tx1"/>
                      </a:solidFill>
                    </a:lnT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nl-NL" sz="600" b="1" u="sng" kern="12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nl-NL" sz="600" b="1" u="sng" kern="12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R w="12700">
                      <a:solidFill>
                        <a:schemeClr val="tx1"/>
                      </a:solidFill>
                    </a:ln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nl-NL" sz="600" b="1" u="sng" kern="12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6638520"/>
                  </a:ext>
                </a:extLst>
              </a:tr>
              <a:tr h="1579651">
                <a:tc>
                  <a:txBody>
                    <a:bodyPr/>
                    <a:lstStyle/>
                    <a:p>
                      <a:pPr algn="ctr"/>
                      <a:r>
                        <a:rPr lang="nl-NL" sz="600" b="1" dirty="0"/>
                        <a:t>Information exchange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-NL" sz="600" b="1" i="0" u="none" strike="noStrike" noProof="0" dirty="0">
                          <a:solidFill>
                            <a:srgbClr val="000000"/>
                          </a:solidFill>
                          <a:latin typeface="Aptos Display"/>
                        </a:rPr>
                        <a:t>Information </a:t>
                      </a:r>
                      <a:r>
                        <a:rPr lang="nl-NL" sz="600" b="1" i="0" u="none" strike="noStrike" noProof="0" err="1">
                          <a:solidFill>
                            <a:srgbClr val="000000"/>
                          </a:solidFill>
                          <a:latin typeface="Aptos Display"/>
                        </a:rPr>
                        <a:t>collected</a:t>
                      </a:r>
                      <a:r>
                        <a:rPr lang="nl-NL" sz="600" b="1" i="0" u="none" strike="noStrike" noProof="0" dirty="0">
                          <a:solidFill>
                            <a:srgbClr val="000000"/>
                          </a:solidFill>
                          <a:latin typeface="Aptos Display"/>
                        </a:rPr>
                        <a:t>:</a:t>
                      </a:r>
                      <a:endParaRPr lang="en-US" sz="600" b="1" dirty="0">
                        <a:latin typeface="Aptos Display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-NL" sz="600" b="0" i="0" u="none" strike="noStrike" noProof="0" err="1">
                          <a:solidFill>
                            <a:srgbClr val="000000"/>
                          </a:solidFill>
                          <a:latin typeface="Aptos Display"/>
                        </a:rPr>
                        <a:t>Location</a:t>
                      </a:r>
                      <a:endParaRPr lang="en-US" sz="600" err="1">
                        <a:latin typeface="Aptos Display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-NL" sz="600" b="0" i="0" u="none" strike="noStrike" noProof="0" err="1">
                          <a:solidFill>
                            <a:srgbClr val="000000"/>
                          </a:solidFill>
                          <a:latin typeface="Aptos Display"/>
                        </a:rPr>
                        <a:t>Stituation</a:t>
                      </a:r>
                      <a:endParaRPr lang="nl-NL" sz="600" err="1">
                        <a:latin typeface="Aptos Display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-NL" sz="600" b="0" i="0" u="none" strike="noStrike" noProof="0" err="1">
                          <a:solidFill>
                            <a:srgbClr val="000000"/>
                          </a:solidFill>
                          <a:latin typeface="Aptos Display"/>
                        </a:rPr>
                        <a:t>Severity</a:t>
                      </a:r>
                      <a:br>
                        <a:rPr lang="en-US" dirty="0"/>
                      </a:br>
                      <a:endParaRPr lang="en-US" sz="600">
                        <a:latin typeface="Aptos Display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-NL" sz="600" b="1" i="0" u="none" strike="noStrike" noProof="0" dirty="0">
                          <a:solidFill>
                            <a:srgbClr val="000000"/>
                          </a:solidFill>
                          <a:latin typeface="Aptos Display"/>
                        </a:rPr>
                        <a:t>Using:</a:t>
                      </a:r>
                      <a:br>
                        <a:rPr lang="nl-NL" sz="600" b="1" i="0" u="none" strike="noStrike" noProof="0" dirty="0">
                          <a:solidFill>
                            <a:srgbClr val="000000"/>
                          </a:solidFill>
                          <a:latin typeface="Aptos Display"/>
                        </a:rPr>
                      </a:br>
                      <a:r>
                        <a:rPr lang="nl-NL" sz="600" b="0" i="0" u="none" strike="noStrike" noProof="0" dirty="0">
                          <a:solidFill>
                            <a:srgbClr val="000000"/>
                          </a:solidFill>
                          <a:latin typeface="Aptos Display"/>
                        </a:rPr>
                        <a:t>1. Mobile </a:t>
                      </a:r>
                      <a:r>
                        <a:rPr lang="nl-NL" sz="600" b="0" i="0" u="none" strike="noStrike" noProof="0" err="1">
                          <a:solidFill>
                            <a:srgbClr val="000000"/>
                          </a:solidFill>
                          <a:latin typeface="Aptos Display"/>
                        </a:rPr>
                        <a:t>phone</a:t>
                      </a:r>
                      <a:r>
                        <a:rPr lang="nl-NL" sz="600" b="0" i="0" u="none" strike="noStrike" noProof="0" dirty="0">
                          <a:solidFill>
                            <a:srgbClr val="000000"/>
                          </a:solidFill>
                          <a:latin typeface="Aptos Display"/>
                        </a:rPr>
                        <a:t> </a:t>
                      </a:r>
                      <a:endParaRPr lang="nl-NL" sz="600">
                        <a:latin typeface="Aptos Display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-NL" sz="600" b="0" i="0" u="none" strike="noStrike" noProof="0" dirty="0">
                          <a:solidFill>
                            <a:srgbClr val="000000"/>
                          </a:solidFill>
                          <a:latin typeface="Aptos Display"/>
                        </a:rPr>
                        <a:t>2. </a:t>
                      </a:r>
                      <a:r>
                        <a:rPr lang="nl-NL" sz="600" b="0" i="0" u="none" strike="noStrike" noProof="0" err="1">
                          <a:solidFill>
                            <a:srgbClr val="000000"/>
                          </a:solidFill>
                          <a:latin typeface="Aptos Display"/>
                        </a:rPr>
                        <a:t>Tooling</a:t>
                      </a:r>
                      <a:r>
                        <a:rPr lang="nl-NL" sz="600" b="0" i="0" u="none" strike="noStrike" noProof="0" dirty="0">
                          <a:solidFill>
                            <a:srgbClr val="000000"/>
                          </a:solidFill>
                          <a:latin typeface="Aptos Display"/>
                        </a:rPr>
                        <a:t> </a:t>
                      </a:r>
                      <a:r>
                        <a:rPr lang="nl-NL" sz="600" b="0" i="0" u="none" strike="noStrike" noProof="0" err="1">
                          <a:solidFill>
                            <a:srgbClr val="000000"/>
                          </a:solidFill>
                          <a:latin typeface="Aptos Display"/>
                        </a:rPr>
                        <a:t>to</a:t>
                      </a:r>
                      <a:r>
                        <a:rPr lang="nl-NL" sz="600" b="0" i="0" u="none" strike="noStrike" noProof="0" dirty="0">
                          <a:solidFill>
                            <a:srgbClr val="000000"/>
                          </a:solidFill>
                          <a:latin typeface="Aptos Display"/>
                        </a:rPr>
                        <a:t> </a:t>
                      </a:r>
                      <a:r>
                        <a:rPr lang="nl-NL" sz="600" b="0" i="0" u="none" strike="noStrike" noProof="0" err="1">
                          <a:solidFill>
                            <a:srgbClr val="000000"/>
                          </a:solidFill>
                          <a:latin typeface="Aptos Display"/>
                        </a:rPr>
                        <a:t>detect</a:t>
                      </a:r>
                      <a:r>
                        <a:rPr lang="nl-NL" sz="600" b="0" i="0" u="none" strike="noStrike" noProof="0" dirty="0">
                          <a:solidFill>
                            <a:srgbClr val="000000"/>
                          </a:solidFill>
                          <a:latin typeface="Aptos Display"/>
                        </a:rPr>
                        <a:t> GPS </a:t>
                      </a:r>
                      <a:r>
                        <a:rPr lang="nl-NL" sz="600" b="0" i="0" u="none" strike="noStrike" noProof="0" err="1">
                          <a:solidFill>
                            <a:srgbClr val="000000"/>
                          </a:solidFill>
                          <a:latin typeface="Aptos Display"/>
                        </a:rPr>
                        <a:t>locaton</a:t>
                      </a:r>
                      <a:r>
                        <a:rPr lang="nl-NL" sz="600" b="0" i="0" u="none" strike="noStrike" noProof="0" dirty="0">
                          <a:solidFill>
                            <a:srgbClr val="000000"/>
                          </a:solidFill>
                          <a:latin typeface="Aptos Display"/>
                        </a:rPr>
                        <a:t> </a:t>
                      </a:r>
                      <a:r>
                        <a:rPr lang="nl-NL" sz="600" b="0" i="0" u="none" strike="noStrike" noProof="0" err="1">
                          <a:solidFill>
                            <a:srgbClr val="000000"/>
                          </a:solidFill>
                          <a:latin typeface="Aptos Display"/>
                        </a:rPr>
                        <a:t>from</a:t>
                      </a:r>
                      <a:r>
                        <a:rPr lang="nl-NL" sz="600" b="0" i="0" u="none" strike="noStrike" noProof="0" dirty="0">
                          <a:solidFill>
                            <a:srgbClr val="000000"/>
                          </a:solidFill>
                          <a:latin typeface="Aptos Display"/>
                        </a:rPr>
                        <a:t> </a:t>
                      </a:r>
                      <a:r>
                        <a:rPr lang="nl-NL" sz="600" b="0" i="0" u="none" strike="noStrike" noProof="0" err="1">
                          <a:solidFill>
                            <a:srgbClr val="000000"/>
                          </a:solidFill>
                          <a:latin typeface="Aptos Display"/>
                        </a:rPr>
                        <a:t>phone</a:t>
                      </a:r>
                      <a:r>
                        <a:rPr lang="nl-NL" sz="600" b="0" i="0" u="none" strike="noStrike" noProof="0" dirty="0">
                          <a:solidFill>
                            <a:srgbClr val="000000"/>
                          </a:solidFill>
                          <a:latin typeface="Aptos Display"/>
                        </a:rPr>
                        <a:t> </a:t>
                      </a:r>
                      <a:r>
                        <a:rPr lang="nl-NL" sz="600" b="0" i="0" u="none" strike="noStrike" noProof="0" err="1">
                          <a:solidFill>
                            <a:srgbClr val="000000"/>
                          </a:solidFill>
                          <a:latin typeface="Aptos Display"/>
                        </a:rPr>
                        <a:t>emegrency</a:t>
                      </a:r>
                      <a:r>
                        <a:rPr lang="nl-NL" sz="600" b="0" i="0" u="none" strike="noStrike" noProof="0" dirty="0">
                          <a:solidFill>
                            <a:srgbClr val="000000"/>
                          </a:solidFill>
                          <a:latin typeface="Aptos Display"/>
                        </a:rPr>
                        <a:t> </a:t>
                      </a:r>
                      <a:r>
                        <a:rPr lang="nl-NL" sz="600" b="0" i="0" u="none" strike="noStrike" noProof="0" err="1">
                          <a:solidFill>
                            <a:srgbClr val="000000"/>
                          </a:solidFill>
                          <a:latin typeface="Aptos Display"/>
                        </a:rPr>
                        <a:t>dispatcher</a:t>
                      </a:r>
                      <a:r>
                        <a:rPr lang="nl-NL" sz="600" b="0" i="0" u="none" strike="noStrike" noProof="0" dirty="0">
                          <a:solidFill>
                            <a:srgbClr val="000000"/>
                          </a:solidFill>
                          <a:latin typeface="Aptos Display"/>
                        </a:rPr>
                        <a:t> - Information System GMS, C2000</a:t>
                      </a:r>
                      <a:endParaRPr lang="nl-NL" sz="600" dirty="0">
                        <a:latin typeface="Aptos Display"/>
                      </a:endParaRPr>
                    </a:p>
                    <a:p>
                      <a:pPr lvl="0" algn="ctr">
                        <a:buNone/>
                      </a:pPr>
                      <a:endParaRPr lang="nl-NL" sz="600" b="1" dirty="0"/>
                    </a:p>
                  </a:txBody>
                  <a:tcPr>
                    <a:lnB w="12700">
                      <a:solidFill>
                        <a:schemeClr val="tx1"/>
                      </a:solidFill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b="1" kern="1200" dirty="0">
                          <a:solidFill>
                            <a:srgbClr val="000000"/>
                          </a:solidFill>
                          <a:effectLst/>
                        </a:rPr>
                        <a:t>Information collected: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600" kern="1200" dirty="0">
                          <a:solidFill>
                            <a:srgbClr val="000000"/>
                          </a:solidFill>
                          <a:effectLst/>
                        </a:rPr>
                        <a:t>Patient location</a:t>
                      </a:r>
                      <a:endParaRPr lang="en-US" sz="60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lvl="0" algn="ctr">
                        <a:buNone/>
                      </a:pPr>
                      <a:endParaRPr lang="en-US" sz="600" kern="120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en-US" sz="600" b="1" kern="1200" dirty="0">
                          <a:solidFill>
                            <a:srgbClr val="000000"/>
                          </a:solidFill>
                          <a:effectLst/>
                        </a:rPr>
                        <a:t>Using:</a:t>
                      </a:r>
                      <a:br>
                        <a:rPr lang="en-US" sz="600" b="1" kern="1200" dirty="0">
                          <a:solidFill>
                            <a:srgbClr val="000000"/>
                          </a:solidFill>
                          <a:effectLst/>
                        </a:rPr>
                      </a:br>
                      <a:r>
                        <a:rPr lang="en-US" sz="600" b="0" kern="1200" dirty="0">
                          <a:solidFill>
                            <a:srgbClr val="000000"/>
                          </a:solidFill>
                          <a:effectLst/>
                        </a:rPr>
                        <a:t>1. Mobile phone</a:t>
                      </a:r>
                    </a:p>
                    <a:p>
                      <a:pPr algn="ctr"/>
                      <a:r>
                        <a:rPr lang="en-US" sz="600" kern="1200" dirty="0">
                          <a:solidFill>
                            <a:srgbClr val="000000"/>
                          </a:solidFill>
                          <a:effectLst/>
                        </a:rPr>
                        <a:t>2. Emergency Information System (GMS / C2000)</a:t>
                      </a:r>
                      <a:endParaRPr lang="en-US" sz="60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600" kern="1200" dirty="0">
                          <a:solidFill>
                            <a:srgbClr val="000000"/>
                          </a:solidFill>
                          <a:effectLst/>
                        </a:rPr>
                        <a:t>3. Pager</a:t>
                      </a:r>
                    </a:p>
                    <a:p>
                      <a:pPr algn="ctr"/>
                      <a:br>
                        <a:rPr lang="en-US" sz="600" dirty="0">
                          <a:effectLst/>
                        </a:rPr>
                      </a:br>
                      <a:endParaRPr lang="nl-NL" sz="6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b="1" kern="1200" dirty="0">
                          <a:solidFill>
                            <a:srgbClr val="000000"/>
                          </a:solidFill>
                          <a:effectLst/>
                        </a:rPr>
                        <a:t>Information:</a:t>
                      </a:r>
                      <a:endParaRPr lang="en-US" sz="60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600" kern="1200" dirty="0">
                          <a:solidFill>
                            <a:srgbClr val="000000"/>
                          </a:solidFill>
                          <a:effectLst/>
                        </a:rPr>
                        <a:t>Assessing the information collected by the emergency dispatcher</a:t>
                      </a:r>
                      <a:endParaRPr lang="en-US" sz="60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lvl="0" algn="ctr">
                        <a:buNone/>
                      </a:pPr>
                      <a:endParaRPr lang="en-US" sz="600" kern="120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en-US" sz="600" kern="1200" dirty="0">
                          <a:solidFill>
                            <a:srgbClr val="000000"/>
                          </a:solidFill>
                          <a:effectLst/>
                        </a:rPr>
                        <a:t>Medical intervention/diagnosis preparation (mentally)</a:t>
                      </a:r>
                      <a:endParaRPr lang="en-US" sz="60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algn="ctr"/>
                      <a:br>
                        <a:rPr lang="en-US" sz="600" dirty="0">
                          <a:effectLst/>
                        </a:rPr>
                      </a:br>
                      <a:r>
                        <a:rPr lang="en-US" sz="600" b="1" dirty="0">
                          <a:effectLst/>
                        </a:rPr>
                        <a:t>Using:</a:t>
                      </a:r>
                      <a:br>
                        <a:rPr lang="en-US" sz="600" b="0" dirty="0">
                          <a:effectLst/>
                        </a:rPr>
                      </a:br>
                      <a:r>
                        <a:rPr lang="en-US" sz="600" b="0" dirty="0">
                          <a:effectLst/>
                        </a:rPr>
                        <a:t>1. Mobile phone</a:t>
                      </a:r>
                      <a:endParaRPr lang="en-US" sz="600" b="0" kern="120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6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2. Emergency Information System (GMS / C2000)</a:t>
                      </a:r>
                      <a:endParaRPr lang="en-US" dirty="0"/>
                    </a:p>
                    <a:p>
                      <a:pPr lvl="0" algn="ctr">
                        <a:buNone/>
                      </a:pPr>
                      <a:r>
                        <a:rPr lang="en-US" sz="600" kern="1200" dirty="0">
                          <a:solidFill>
                            <a:srgbClr val="000000"/>
                          </a:solidFill>
                          <a:effectLst/>
                        </a:rPr>
                        <a:t>3.  In  ambulance communication system (MDT) &amp; GPS (C2000)</a:t>
                      </a:r>
                      <a:endParaRPr lang="en-US" sz="60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6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4. Pager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6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5. </a:t>
                      </a:r>
                      <a:r>
                        <a:rPr lang="en-US" sz="600" b="0" i="0" u="none" strike="noStrike" kern="1200" noProof="0" dirty="0" err="1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Portophone</a:t>
                      </a:r>
                      <a:endParaRPr lang="en-US" dirty="0" err="1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nl-NL" sz="600" b="1" kern="1200" dirty="0">
                          <a:solidFill>
                            <a:srgbClr val="000000"/>
                          </a:solidFill>
                          <a:effectLst/>
                        </a:rPr>
                        <a:t>Information: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6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Assessing the information based on patient interaction, vital measurements and situation. </a:t>
                      </a:r>
                    </a:p>
                    <a:p>
                      <a:pPr lvl="0" algn="ctr">
                        <a:buNone/>
                      </a:pPr>
                      <a:endParaRPr lang="en-US" sz="600" b="0" i="0" u="none" strike="noStrike" kern="1200" noProof="0" dirty="0">
                        <a:solidFill>
                          <a:srgbClr val="000000"/>
                        </a:solidFill>
                        <a:effectLst/>
                        <a:latin typeface="Aptos"/>
                      </a:endParaRPr>
                    </a:p>
                    <a:p>
                      <a:pPr lvl="0" algn="ctr">
                        <a:buNone/>
                      </a:pPr>
                      <a:r>
                        <a:rPr lang="nl-NL" sz="600" b="1" kern="1200" dirty="0">
                          <a:solidFill>
                            <a:srgbClr val="000000"/>
                          </a:solidFill>
                          <a:effectLst/>
                        </a:rPr>
                        <a:t>Using:</a:t>
                      </a:r>
                      <a:br>
                        <a:rPr lang="nl-NL" sz="600" b="1" kern="1200" dirty="0">
                          <a:solidFill>
                            <a:srgbClr val="000000"/>
                          </a:solidFill>
                          <a:effectLst/>
                        </a:rPr>
                      </a:br>
                      <a:r>
                        <a:rPr lang="nl-NL" sz="600" b="0" kern="1200" dirty="0">
                          <a:solidFill>
                            <a:srgbClr val="000000"/>
                          </a:solidFill>
                          <a:effectLst/>
                        </a:rPr>
                        <a:t>1.</a:t>
                      </a:r>
                      <a:r>
                        <a:rPr lang="nl-NL" sz="600" b="1" kern="1200" dirty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lang="en-US" sz="6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In ambulance communication system (MDT) &amp; GPS (C2000)</a:t>
                      </a:r>
                      <a:endParaRPr lang="nl-NL" sz="600" b="1" kern="120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lvl="0" algn="ctr">
                        <a:buNone/>
                      </a:pPr>
                      <a:r>
                        <a:rPr lang="nl-NL" sz="600" kern="1200" dirty="0">
                          <a:solidFill>
                            <a:srgbClr val="000000"/>
                          </a:solidFill>
                          <a:effectLst/>
                        </a:rPr>
                        <a:t>2. Pager</a:t>
                      </a:r>
                      <a:endParaRPr lang="nl-NL" sz="60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lvl="0" algn="ctr">
                        <a:buNone/>
                      </a:pPr>
                      <a:r>
                        <a:rPr lang="nl-NL" sz="600" kern="1200" dirty="0">
                          <a:solidFill>
                            <a:srgbClr val="000000"/>
                          </a:solidFill>
                          <a:effectLst/>
                        </a:rPr>
                        <a:t>3. </a:t>
                      </a:r>
                      <a:r>
                        <a:rPr lang="nl-NL" sz="600" kern="1200" err="1">
                          <a:solidFill>
                            <a:srgbClr val="000000"/>
                          </a:solidFill>
                          <a:effectLst/>
                        </a:rPr>
                        <a:t>Portophone</a:t>
                      </a:r>
                      <a:endParaRPr lang="nl-NL" sz="600" err="1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600" b="1" kern="1200" dirty="0">
                          <a:solidFill>
                            <a:srgbClr val="000000"/>
                          </a:solidFill>
                          <a:effectLst/>
                        </a:rPr>
                        <a:t>Information:</a:t>
                      </a:r>
                    </a:p>
                    <a:p>
                      <a:pPr lvl="0" algn="ctr">
                        <a:buNone/>
                      </a:pPr>
                      <a:r>
                        <a:rPr lang="nl-NL" sz="600" b="0" kern="1200" err="1">
                          <a:solidFill>
                            <a:srgbClr val="000000"/>
                          </a:solidFill>
                          <a:effectLst/>
                        </a:rPr>
                        <a:t>Patient</a:t>
                      </a:r>
                      <a:r>
                        <a:rPr lang="nl-NL" sz="600" b="0" kern="1200" dirty="0">
                          <a:solidFill>
                            <a:srgbClr val="000000"/>
                          </a:solidFill>
                          <a:effectLst/>
                        </a:rPr>
                        <a:t> information </a:t>
                      </a:r>
                      <a:r>
                        <a:rPr lang="nl-NL" sz="600" b="0" kern="1200" err="1">
                          <a:solidFill>
                            <a:srgbClr val="000000"/>
                          </a:solidFill>
                          <a:effectLst/>
                        </a:rPr>
                        <a:t>and</a:t>
                      </a:r>
                      <a:r>
                        <a:rPr lang="nl-NL" sz="600" b="0" kern="1200" dirty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lang="nl-NL" sz="600" b="0" kern="1200" err="1">
                          <a:solidFill>
                            <a:srgbClr val="000000"/>
                          </a:solidFill>
                          <a:effectLst/>
                        </a:rPr>
                        <a:t>condition</a:t>
                      </a:r>
                      <a:r>
                        <a:rPr lang="nl-NL" sz="600" b="0" kern="1200" dirty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lang="nl-NL" sz="600" b="0" kern="1200" err="1">
                          <a:solidFill>
                            <a:srgbClr val="000000"/>
                          </a:solidFill>
                          <a:effectLst/>
                        </a:rPr>
                        <a:t>according</a:t>
                      </a:r>
                      <a:r>
                        <a:rPr lang="nl-NL" sz="600" b="0" kern="1200" dirty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lang="nl-NL" sz="600" b="0" kern="1200" err="1">
                          <a:solidFill>
                            <a:srgbClr val="000000"/>
                          </a:solidFill>
                          <a:effectLst/>
                        </a:rPr>
                        <a:t>to</a:t>
                      </a:r>
                      <a:r>
                        <a:rPr lang="nl-NL" sz="600" b="0" kern="1200" dirty="0">
                          <a:solidFill>
                            <a:srgbClr val="000000"/>
                          </a:solidFill>
                          <a:effectLst/>
                        </a:rPr>
                        <a:t> SBAR</a:t>
                      </a:r>
                    </a:p>
                    <a:p>
                      <a:pPr lvl="0" algn="ctr">
                        <a:buNone/>
                      </a:pPr>
                      <a:r>
                        <a:rPr lang="nl-NL" sz="600" b="0" kern="1200" dirty="0">
                          <a:solidFill>
                            <a:srgbClr val="000000"/>
                          </a:solidFill>
                          <a:effectLst/>
                        </a:rPr>
                        <a:t>Specialist </a:t>
                      </a:r>
                      <a:r>
                        <a:rPr lang="nl-NL" sz="600" b="0" kern="1200" err="1">
                          <a:solidFill>
                            <a:srgbClr val="000000"/>
                          </a:solidFill>
                          <a:effectLst/>
                        </a:rPr>
                        <a:t>necessary</a:t>
                      </a:r>
                      <a:r>
                        <a:rPr lang="nl-NL" sz="600" b="0" kern="1200" dirty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lang="nl-NL" sz="600" b="0" kern="1200" err="1">
                          <a:solidFill>
                            <a:srgbClr val="000000"/>
                          </a:solidFill>
                          <a:effectLst/>
                        </a:rPr>
                        <a:t>for</a:t>
                      </a:r>
                      <a:r>
                        <a:rPr lang="nl-NL" sz="600" b="0" kern="1200" dirty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lang="nl-NL" sz="600" b="0" kern="1200" err="1">
                          <a:solidFill>
                            <a:srgbClr val="000000"/>
                          </a:solidFill>
                          <a:effectLst/>
                        </a:rPr>
                        <a:t>specific</a:t>
                      </a:r>
                      <a:r>
                        <a:rPr lang="nl-NL" sz="600" b="0" kern="1200" dirty="0">
                          <a:solidFill>
                            <a:srgbClr val="000000"/>
                          </a:solidFill>
                          <a:effectLst/>
                        </a:rPr>
                        <a:t> case</a:t>
                      </a:r>
                    </a:p>
                    <a:p>
                      <a:pPr lvl="0" algn="ctr">
                        <a:buNone/>
                      </a:pPr>
                      <a:endParaRPr lang="nl-NL" sz="600" b="0" kern="120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lvl="0" algn="ctr">
                        <a:buNone/>
                      </a:pPr>
                      <a:r>
                        <a:rPr lang="nl-NL" sz="600" b="1" kern="1200" dirty="0">
                          <a:solidFill>
                            <a:srgbClr val="000000"/>
                          </a:solidFill>
                          <a:effectLst/>
                        </a:rPr>
                        <a:t>Using:</a:t>
                      </a:r>
                      <a:br>
                        <a:rPr lang="nl-NL" sz="600" b="1" kern="1200" dirty="0">
                          <a:solidFill>
                            <a:srgbClr val="000000"/>
                          </a:solidFill>
                          <a:effectLst/>
                        </a:rPr>
                      </a:br>
                      <a:r>
                        <a:rPr lang="nl-NL" sz="6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1. In ambulance </a:t>
                      </a:r>
                      <a:r>
                        <a:rPr lang="nl-NL" sz="600" b="0" i="0" u="none" strike="noStrike" kern="1200" noProof="0" err="1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communication</a:t>
                      </a:r>
                      <a:r>
                        <a:rPr lang="nl-NL" sz="6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 system (MDT) &amp; GPS</a:t>
                      </a:r>
                      <a:br>
                        <a:rPr lang="nl-NL" sz="600" b="1" kern="1200" dirty="0">
                          <a:solidFill>
                            <a:srgbClr val="000000"/>
                          </a:solidFill>
                          <a:effectLst/>
                        </a:rPr>
                      </a:br>
                      <a:r>
                        <a:rPr lang="nl-NL" sz="6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2. </a:t>
                      </a:r>
                      <a:r>
                        <a:rPr lang="nl-NL" sz="600" b="0" i="0" u="none" strike="noStrike" kern="1200" noProof="0" err="1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Portophone</a:t>
                      </a:r>
                      <a:endParaRPr lang="nl-NL" sz="600" b="1" kern="1200" err="1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lvl="0" algn="ctr">
                        <a:buNone/>
                      </a:pPr>
                      <a:r>
                        <a:rPr lang="nl-NL" sz="600" kern="1200" dirty="0">
                          <a:solidFill>
                            <a:srgbClr val="000000"/>
                          </a:solidFill>
                          <a:effectLst/>
                        </a:rPr>
                        <a:t>3. Mobile </a:t>
                      </a:r>
                      <a:r>
                        <a:rPr lang="nl-NL" sz="600" kern="1200" err="1">
                          <a:solidFill>
                            <a:srgbClr val="000000"/>
                          </a:solidFill>
                          <a:effectLst/>
                        </a:rPr>
                        <a:t>phone</a:t>
                      </a:r>
                      <a:r>
                        <a:rPr lang="nl-NL" sz="600" kern="1200" dirty="0">
                          <a:solidFill>
                            <a:srgbClr val="000000"/>
                          </a:solidFill>
                          <a:effectLst/>
                        </a:rPr>
                        <a:t> EMS</a:t>
                      </a:r>
                      <a:endParaRPr lang="nl-NL" sz="60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lvl="0" algn="ctr">
                        <a:buNone/>
                      </a:pPr>
                      <a:r>
                        <a:rPr lang="nl-NL" sz="600" kern="1200" dirty="0">
                          <a:solidFill>
                            <a:srgbClr val="000000"/>
                          </a:solidFill>
                          <a:effectLst/>
                        </a:rPr>
                        <a:t>4. </a:t>
                      </a:r>
                      <a:r>
                        <a:rPr lang="nl-NL" sz="600" kern="1200" err="1">
                          <a:solidFill>
                            <a:srgbClr val="000000"/>
                          </a:solidFill>
                          <a:effectLst/>
                        </a:rPr>
                        <a:t>Hosptial</a:t>
                      </a:r>
                      <a:r>
                        <a:rPr lang="nl-NL" sz="600" kern="1200" dirty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lang="nl-NL" sz="600" kern="1200" err="1">
                          <a:solidFill>
                            <a:srgbClr val="000000"/>
                          </a:solidFill>
                          <a:effectLst/>
                        </a:rPr>
                        <a:t>phone</a:t>
                      </a:r>
                      <a:r>
                        <a:rPr lang="nl-NL" sz="600" kern="1200" dirty="0">
                          <a:solidFill>
                            <a:srgbClr val="000000"/>
                          </a:solidFill>
                          <a:effectLst/>
                        </a:rPr>
                        <a:t> STIP nurse</a:t>
                      </a:r>
                      <a:endParaRPr lang="nl-NL" sz="6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R w="12700">
                      <a:solidFill>
                        <a:schemeClr val="tx1"/>
                      </a:solidFill>
                    </a:ln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600" b="1" kern="1200" dirty="0">
                          <a:solidFill>
                            <a:srgbClr val="000000"/>
                          </a:solidFill>
                          <a:effectLst/>
                        </a:rPr>
                        <a:t>Information:</a:t>
                      </a:r>
                      <a:br>
                        <a:rPr lang="nl-NL" sz="600" b="1" kern="1200" dirty="0">
                          <a:solidFill>
                            <a:srgbClr val="000000"/>
                          </a:solidFill>
                          <a:effectLst/>
                        </a:rPr>
                      </a:br>
                      <a:r>
                        <a:rPr lang="nl-NL" sz="600" b="0" i="0" u="none" strike="noStrike" kern="1200" noProof="0" err="1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Patient</a:t>
                      </a:r>
                      <a:r>
                        <a:rPr lang="nl-NL" sz="6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 information </a:t>
                      </a:r>
                      <a:r>
                        <a:rPr lang="nl-NL" sz="600" b="0" i="0" u="none" strike="noStrike" kern="1200" noProof="0" err="1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and</a:t>
                      </a:r>
                      <a:r>
                        <a:rPr lang="nl-NL" sz="6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 </a:t>
                      </a:r>
                      <a:r>
                        <a:rPr lang="nl-NL" sz="600" b="0" i="0" u="none" strike="noStrike" kern="1200" noProof="0" err="1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condition</a:t>
                      </a:r>
                      <a:r>
                        <a:rPr lang="nl-NL" sz="6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 </a:t>
                      </a:r>
                      <a:r>
                        <a:rPr lang="nl-NL" sz="600" b="0" i="0" u="none" strike="noStrike" kern="1200" noProof="0" err="1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according</a:t>
                      </a:r>
                      <a:r>
                        <a:rPr lang="nl-NL" sz="6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 </a:t>
                      </a:r>
                      <a:r>
                        <a:rPr lang="nl-NL" sz="600" b="0" i="0" u="none" strike="noStrike" kern="1200" noProof="0" err="1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to</a:t>
                      </a:r>
                      <a:r>
                        <a:rPr lang="nl-NL" sz="6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 SBAR</a:t>
                      </a:r>
                      <a:endParaRPr lang="nl-NL" sz="600" b="1" kern="120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lvl="0" algn="ctr">
                        <a:buNone/>
                      </a:pPr>
                      <a:r>
                        <a:rPr lang="nl-NL" sz="600" b="0" kern="1200" err="1">
                          <a:solidFill>
                            <a:srgbClr val="000000"/>
                          </a:solidFill>
                          <a:effectLst/>
                        </a:rPr>
                        <a:t>Identifying</a:t>
                      </a:r>
                      <a:r>
                        <a:rPr lang="nl-NL" sz="600" b="0" kern="1200" dirty="0">
                          <a:solidFill>
                            <a:srgbClr val="000000"/>
                          </a:solidFill>
                          <a:effectLst/>
                        </a:rPr>
                        <a:t> present </a:t>
                      </a:r>
                      <a:r>
                        <a:rPr lang="nl-NL" sz="600" b="0" kern="1200" err="1">
                          <a:solidFill>
                            <a:srgbClr val="000000"/>
                          </a:solidFill>
                          <a:effectLst/>
                        </a:rPr>
                        <a:t>specialists</a:t>
                      </a:r>
                      <a:r>
                        <a:rPr lang="nl-NL" sz="600" b="0" kern="1200" dirty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lang="nl-NL" sz="600" b="0" kern="1200" err="1">
                          <a:solidFill>
                            <a:srgbClr val="000000"/>
                          </a:solidFill>
                          <a:effectLst/>
                        </a:rPr>
                        <a:t>and</a:t>
                      </a:r>
                      <a:r>
                        <a:rPr lang="nl-NL" sz="600" b="0" kern="1200" dirty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lang="nl-NL" sz="600" b="0" kern="1200" err="1">
                          <a:solidFill>
                            <a:srgbClr val="000000"/>
                          </a:solidFill>
                          <a:effectLst/>
                        </a:rPr>
                        <a:t>assigning</a:t>
                      </a:r>
                      <a:r>
                        <a:rPr lang="nl-NL" sz="600" b="0" kern="1200" dirty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lang="nl-NL" sz="600" b="0" kern="1200" err="1">
                          <a:solidFill>
                            <a:srgbClr val="000000"/>
                          </a:solidFill>
                          <a:effectLst/>
                        </a:rPr>
                        <a:t>roles</a:t>
                      </a:r>
                      <a:r>
                        <a:rPr lang="nl-NL" sz="600" b="0" kern="1200" dirty="0">
                          <a:solidFill>
                            <a:srgbClr val="000000"/>
                          </a:solidFill>
                          <a:effectLst/>
                        </a:rPr>
                        <a:t>  in shockroom</a:t>
                      </a:r>
                      <a:endParaRPr lang="nl-NL" sz="600" b="1" kern="120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lvl="0" algn="ctr">
                        <a:buNone/>
                      </a:pPr>
                      <a:br>
                        <a:rPr lang="nl-NL" sz="600" b="0" kern="1200" dirty="0">
                          <a:solidFill>
                            <a:srgbClr val="000000"/>
                          </a:solidFill>
                          <a:effectLst/>
                        </a:rPr>
                      </a:br>
                      <a:br>
                        <a:rPr lang="nl-NL" sz="600" b="0" kern="1200" dirty="0">
                          <a:solidFill>
                            <a:srgbClr val="000000"/>
                          </a:solidFill>
                          <a:effectLst/>
                        </a:rPr>
                      </a:br>
                      <a:r>
                        <a:rPr lang="nl-NL" sz="600" b="1" kern="1200" dirty="0">
                          <a:solidFill>
                            <a:srgbClr val="000000"/>
                          </a:solidFill>
                          <a:effectLst/>
                        </a:rPr>
                        <a:t>Using:</a:t>
                      </a:r>
                      <a:br>
                        <a:rPr lang="nl-NL" sz="600" b="1" kern="1200" dirty="0">
                          <a:solidFill>
                            <a:srgbClr val="000000"/>
                          </a:solidFill>
                          <a:effectLst/>
                        </a:rPr>
                      </a:br>
                      <a:r>
                        <a:rPr lang="nl-NL" sz="6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1. In </a:t>
                      </a:r>
                      <a:r>
                        <a:rPr lang="nl-NL" sz="600" b="0" i="0" u="none" strike="noStrike" kern="1200" noProof="0" err="1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ambualnce</a:t>
                      </a:r>
                      <a:r>
                        <a:rPr lang="nl-NL" sz="6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 </a:t>
                      </a:r>
                      <a:r>
                        <a:rPr lang="nl-NL" sz="600" b="0" i="0" u="none" strike="noStrike" kern="1200" noProof="0" err="1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communication</a:t>
                      </a:r>
                      <a:r>
                        <a:rPr lang="nl-NL" sz="6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 system (MDT) &amp; GPS</a:t>
                      </a:r>
                      <a:endParaRPr lang="nl-NL" sz="600" b="1" kern="120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lvl="0" algn="ctr">
                        <a:buNone/>
                      </a:pPr>
                      <a:r>
                        <a:rPr lang="nl-NL" sz="600" kern="1200" dirty="0">
                          <a:solidFill>
                            <a:srgbClr val="000000"/>
                          </a:solidFill>
                          <a:effectLst/>
                        </a:rPr>
                        <a:t>2. </a:t>
                      </a:r>
                      <a:r>
                        <a:rPr lang="nl-NL" sz="600" kern="1200" err="1">
                          <a:solidFill>
                            <a:srgbClr val="000000"/>
                          </a:solidFill>
                          <a:effectLst/>
                        </a:rPr>
                        <a:t>Verbally</a:t>
                      </a:r>
                      <a:r>
                        <a:rPr lang="nl-NL" sz="600" kern="1200" dirty="0">
                          <a:solidFill>
                            <a:srgbClr val="000000"/>
                          </a:solidFill>
                          <a:effectLst/>
                        </a:rPr>
                        <a:t> information </a:t>
                      </a:r>
                      <a:r>
                        <a:rPr lang="nl-NL" sz="600" kern="1200" err="1">
                          <a:solidFill>
                            <a:srgbClr val="000000"/>
                          </a:solidFill>
                          <a:effectLst/>
                        </a:rPr>
                        <a:t>handover</a:t>
                      </a:r>
                      <a:endParaRPr lang="nl-NL" sz="600" kern="120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lvl="0" algn="ctr">
                        <a:buNone/>
                      </a:pPr>
                      <a:r>
                        <a:rPr lang="nl-NL" sz="600" kern="1200" dirty="0">
                          <a:solidFill>
                            <a:srgbClr val="000000"/>
                          </a:solidFill>
                          <a:effectLst/>
                        </a:rPr>
                        <a:t>3. EMS tablet</a:t>
                      </a:r>
                    </a:p>
                    <a:p>
                      <a:pPr lvl="0" algn="ctr">
                        <a:buNone/>
                      </a:pPr>
                      <a:r>
                        <a:rPr lang="nl-NL" sz="600" kern="1200" dirty="0">
                          <a:solidFill>
                            <a:srgbClr val="000000"/>
                          </a:solidFill>
                          <a:effectLst/>
                        </a:rPr>
                        <a:t>4. EPIC system shockroom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0392571"/>
                  </a:ext>
                </a:extLst>
              </a:tr>
              <a:tr h="878440">
                <a:tc>
                  <a:txBody>
                    <a:bodyPr/>
                    <a:lstStyle/>
                    <a:p>
                      <a:pPr algn="ctr"/>
                      <a:r>
                        <a:rPr lang="nl-NL" sz="600" b="1" err="1"/>
                        <a:t>Involved</a:t>
                      </a:r>
                      <a:endParaRPr lang="nl-NL" sz="600" b="1"/>
                    </a:p>
                  </a:txBody>
                  <a:tcPr>
                    <a:lnR w="12700">
                      <a:solidFill>
                        <a:schemeClr val="tx1"/>
                      </a:solidFill>
                    </a:lnR>
                    <a:lnB w="12700">
                      <a:solidFill>
                        <a:schemeClr val="tx1"/>
                      </a:solidFill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600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nl-NL" sz="600" kern="1200" dirty="0">
                          <a:solidFill>
                            <a:srgbClr val="000000"/>
                          </a:solidFill>
                          <a:effectLst/>
                        </a:rPr>
                        <a:t>1. </a:t>
                      </a:r>
                      <a:r>
                        <a:rPr lang="nl-NL" sz="600" kern="1200" err="1">
                          <a:solidFill>
                            <a:srgbClr val="000000"/>
                          </a:solidFill>
                          <a:effectLst/>
                        </a:rPr>
                        <a:t>Emergency</a:t>
                      </a:r>
                      <a:r>
                        <a:rPr lang="nl-NL" sz="600" kern="1200" dirty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lang="nl-NL" sz="600" kern="1200" err="1">
                          <a:solidFill>
                            <a:srgbClr val="000000"/>
                          </a:solidFill>
                          <a:effectLst/>
                        </a:rPr>
                        <a:t>dispatcher</a:t>
                      </a:r>
                      <a:endParaRPr lang="nl-NL" sz="600" kern="1200" dirty="0" err="1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nl-NL" sz="600" kern="1200" dirty="0">
                          <a:solidFill>
                            <a:srgbClr val="000000"/>
                          </a:solidFill>
                          <a:effectLst/>
                        </a:rPr>
                        <a:t>2. EMS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B w="12700">
                      <a:solidFill>
                        <a:schemeClr val="tx1"/>
                      </a:solidFill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r>
                        <a:rPr lang="nl-NL" sz="6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1. </a:t>
                      </a:r>
                      <a:r>
                        <a:rPr lang="nl-NL" sz="600" b="0" i="0" u="none" strike="noStrike" kern="1200" noProof="0" err="1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Emergency</a:t>
                      </a:r>
                      <a:r>
                        <a:rPr lang="nl-NL" sz="6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 </a:t>
                      </a:r>
                      <a:r>
                        <a:rPr lang="nl-NL" sz="600" b="0" i="0" u="none" strike="noStrike" kern="1200" noProof="0" err="1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dispatcher</a:t>
                      </a:r>
                      <a:endParaRPr lang="nl-NL" sz="600" b="0" i="0" u="none" strike="noStrike" kern="1200" noProof="0" dirty="0" err="1">
                        <a:solidFill>
                          <a:srgbClr val="000000"/>
                        </a:solidFill>
                        <a:effectLst/>
                        <a:latin typeface="Aptos"/>
                      </a:endParaRPr>
                    </a:p>
                    <a:p>
                      <a:pPr lvl="0" algn="ctr">
                        <a:buNone/>
                      </a:pPr>
                      <a:r>
                        <a:rPr lang="nl-NL" sz="6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2. EMS</a:t>
                      </a:r>
                      <a:endParaRPr lang="nl-NL" b="0" i="0" u="none" strike="noStrike" noProof="0" dirty="0">
                        <a:latin typeface="Aptos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r>
                        <a:rPr lang="nl-NL" sz="6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1. EMS</a:t>
                      </a:r>
                      <a:endParaRPr lang="en-US" dirty="0"/>
                    </a:p>
                  </a:txBody>
                  <a:tcPr>
                    <a:lnB w="12700">
                      <a:solidFill>
                        <a:schemeClr val="tx1"/>
                      </a:solidFill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600" kern="1200" dirty="0">
                          <a:solidFill>
                            <a:srgbClr val="000000"/>
                          </a:solidFill>
                          <a:effectLst/>
                        </a:rPr>
                        <a:t>1. EMS</a:t>
                      </a:r>
                      <a:endParaRPr lang="nl-NL" sz="60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nl-NL" sz="600" kern="1200" dirty="0">
                          <a:solidFill>
                            <a:srgbClr val="000000"/>
                          </a:solidFill>
                          <a:effectLst/>
                        </a:rPr>
                        <a:t>2. STIP nurse</a:t>
                      </a:r>
                      <a:endParaRPr lang="nl-NL" sz="60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nl-NL" sz="600" kern="1200" dirty="0">
                          <a:solidFill>
                            <a:srgbClr val="000000"/>
                          </a:solidFill>
                          <a:effectLst/>
                        </a:rPr>
                        <a:t>3. ED nurse</a:t>
                      </a:r>
                      <a:endParaRPr lang="nl-NL" sz="60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nl-NL" sz="600" kern="1200" dirty="0">
                          <a:solidFill>
                            <a:srgbClr val="000000"/>
                          </a:solidFill>
                          <a:effectLst/>
                        </a:rPr>
                        <a:t>4. ED team</a:t>
                      </a:r>
                      <a:endParaRPr lang="nl-NL" sz="6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R w="12700">
                      <a:solidFill>
                        <a:schemeClr val="tx1"/>
                      </a:solidFill>
                    </a:lnR>
                    <a:lnB w="12700">
                      <a:solidFill>
                        <a:schemeClr val="tx1"/>
                      </a:solidFill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kern="1200" dirty="0">
                          <a:solidFill>
                            <a:srgbClr val="000000"/>
                          </a:solidFill>
                          <a:effectLst/>
                        </a:rPr>
                        <a:t>1. EMS</a:t>
                      </a:r>
                      <a:endParaRPr lang="en-US" sz="60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600" kern="1200" dirty="0">
                          <a:solidFill>
                            <a:srgbClr val="000000"/>
                          </a:solidFill>
                          <a:effectLst/>
                        </a:rPr>
                        <a:t>2. ED nurse</a:t>
                      </a:r>
                      <a:endParaRPr lang="en-US" sz="60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en-US" sz="600" kern="1200" dirty="0">
                          <a:solidFill>
                            <a:srgbClr val="000000"/>
                          </a:solidFill>
                          <a:effectLst/>
                        </a:rPr>
                        <a:t>3. ED team</a:t>
                      </a:r>
                      <a:endParaRPr lang="en-US" sz="6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995745"/>
                  </a:ext>
                </a:extLst>
              </a:tr>
              <a:tr h="423808">
                <a:tc>
                  <a:txBody>
                    <a:bodyPr/>
                    <a:lstStyle/>
                    <a:p>
                      <a:pPr algn="ctr"/>
                      <a:r>
                        <a:rPr lang="nl-NL" sz="600" b="1" err="1"/>
                        <a:t>Innovative</a:t>
                      </a:r>
                      <a:r>
                        <a:rPr lang="nl-NL" sz="600" b="1" dirty="0"/>
                        <a:t> </a:t>
                      </a:r>
                      <a:r>
                        <a:rPr lang="nl-NL" sz="600" b="1" err="1"/>
                        <a:t>ideas</a:t>
                      </a:r>
                      <a:endParaRPr lang="nl-NL" sz="600" b="1" dirty="0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600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600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600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600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600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6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5379349"/>
                  </a:ext>
                </a:extLst>
              </a:tr>
            </a:tbl>
          </a:graphicData>
        </a:graphic>
      </p:graphicFrame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14AF4A36-329E-7F97-D715-7CFEB6A71880}"/>
              </a:ext>
            </a:extLst>
          </p:cNvPr>
          <p:cNvCxnSpPr>
            <a:cxnSpLocks/>
          </p:cNvCxnSpPr>
          <p:nvPr/>
        </p:nvCxnSpPr>
        <p:spPr>
          <a:xfrm>
            <a:off x="2370943" y="1795503"/>
            <a:ext cx="1609" cy="163379"/>
          </a:xfrm>
          <a:prstGeom prst="straightConnector1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Star: 8 Points 7">
            <a:extLst>
              <a:ext uri="{FF2B5EF4-FFF2-40B4-BE49-F238E27FC236}">
                <a16:creationId xmlns:a16="http://schemas.microsoft.com/office/drawing/2014/main" id="{90E23E75-AD3B-63E4-3654-445D1BE4FFCC}"/>
              </a:ext>
            </a:extLst>
          </p:cNvPr>
          <p:cNvSpPr/>
          <p:nvPr/>
        </p:nvSpPr>
        <p:spPr>
          <a:xfrm>
            <a:off x="919816" y="1989419"/>
            <a:ext cx="294752" cy="294753"/>
          </a:xfrm>
          <a:prstGeom prst="star8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6CA18472-1014-1878-B73A-D1356E897566}"/>
              </a:ext>
            </a:extLst>
          </p:cNvPr>
          <p:cNvCxnSpPr/>
          <p:nvPr/>
        </p:nvCxnSpPr>
        <p:spPr>
          <a:xfrm>
            <a:off x="625658" y="2127196"/>
            <a:ext cx="289170" cy="2606"/>
          </a:xfrm>
          <a:prstGeom prst="straightConnector1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" name="Flowchart: Connector 16">
            <a:extLst>
              <a:ext uri="{FF2B5EF4-FFF2-40B4-BE49-F238E27FC236}">
                <a16:creationId xmlns:a16="http://schemas.microsoft.com/office/drawing/2014/main" id="{F8E24A66-DAB2-122A-CF77-1F3EF44898B5}"/>
              </a:ext>
            </a:extLst>
          </p:cNvPr>
          <p:cNvSpPr/>
          <p:nvPr/>
        </p:nvSpPr>
        <p:spPr>
          <a:xfrm>
            <a:off x="1345315" y="2024804"/>
            <a:ext cx="232960" cy="235706"/>
          </a:xfrm>
          <a:prstGeom prst="flowChartConnector">
            <a:avLst/>
          </a:prstGeom>
          <a:solidFill>
            <a:schemeClr val="tx1"/>
          </a:solidFill>
          <a:ln w="57150"/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Star: 5 Points 18">
            <a:extLst>
              <a:ext uri="{FF2B5EF4-FFF2-40B4-BE49-F238E27FC236}">
                <a16:creationId xmlns:a16="http://schemas.microsoft.com/office/drawing/2014/main" id="{405F3AB4-B3AD-0B46-3723-12F7112A764E}"/>
              </a:ext>
            </a:extLst>
          </p:cNvPr>
          <p:cNvSpPr/>
          <p:nvPr/>
        </p:nvSpPr>
        <p:spPr>
          <a:xfrm>
            <a:off x="1339384" y="2014468"/>
            <a:ext cx="236137" cy="236137"/>
          </a:xfrm>
          <a:prstGeom prst="star5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19E80647-7CAC-0A91-D821-FAE7942B9EDD}"/>
              </a:ext>
            </a:extLst>
          </p:cNvPr>
          <p:cNvCxnSpPr>
            <a:cxnSpLocks/>
          </p:cNvCxnSpPr>
          <p:nvPr/>
        </p:nvCxnSpPr>
        <p:spPr>
          <a:xfrm flipH="1">
            <a:off x="1216279" y="2135568"/>
            <a:ext cx="121136" cy="2605"/>
          </a:xfrm>
          <a:prstGeom prst="straightConnector1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CD64B5D7-3F63-4A02-DDF4-8B10FC3B219A}"/>
              </a:ext>
            </a:extLst>
          </p:cNvPr>
          <p:cNvCxnSpPr>
            <a:cxnSpLocks/>
          </p:cNvCxnSpPr>
          <p:nvPr/>
        </p:nvCxnSpPr>
        <p:spPr>
          <a:xfrm>
            <a:off x="1580840" y="2127198"/>
            <a:ext cx="8096738" cy="2015"/>
          </a:xfrm>
          <a:prstGeom prst="straightConnector1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3" name="Flowchart: Connector 22">
            <a:extLst>
              <a:ext uri="{FF2B5EF4-FFF2-40B4-BE49-F238E27FC236}">
                <a16:creationId xmlns:a16="http://schemas.microsoft.com/office/drawing/2014/main" id="{DC1BC82F-BCB5-3762-9F0F-0F1DF59A01C5}"/>
              </a:ext>
            </a:extLst>
          </p:cNvPr>
          <p:cNvSpPr/>
          <p:nvPr/>
        </p:nvSpPr>
        <p:spPr>
          <a:xfrm>
            <a:off x="2249963" y="1998501"/>
            <a:ext cx="232960" cy="235706"/>
          </a:xfrm>
          <a:prstGeom prst="flowChartConnector">
            <a:avLst/>
          </a:prstGeom>
          <a:solidFill>
            <a:schemeClr val="bg1"/>
          </a:solidFill>
          <a:ln w="57150"/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Connector 23">
            <a:extLst>
              <a:ext uri="{FF2B5EF4-FFF2-40B4-BE49-F238E27FC236}">
                <a16:creationId xmlns:a16="http://schemas.microsoft.com/office/drawing/2014/main" id="{2440B5AF-B40B-B0FE-420D-FDEE15E6ED15}"/>
              </a:ext>
            </a:extLst>
          </p:cNvPr>
          <p:cNvSpPr/>
          <p:nvPr/>
        </p:nvSpPr>
        <p:spPr>
          <a:xfrm>
            <a:off x="3715841" y="1953677"/>
            <a:ext cx="232960" cy="235706"/>
          </a:xfrm>
          <a:prstGeom prst="flowChartConnector">
            <a:avLst/>
          </a:prstGeom>
          <a:solidFill>
            <a:schemeClr val="bg1"/>
          </a:solidFill>
          <a:ln w="57150"/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982A410-617E-16E6-EFFE-F672574EAC07}"/>
              </a:ext>
            </a:extLst>
          </p:cNvPr>
          <p:cNvSpPr txBox="1"/>
          <p:nvPr/>
        </p:nvSpPr>
        <p:spPr>
          <a:xfrm>
            <a:off x="1998157" y="2673463"/>
            <a:ext cx="515742" cy="18168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E1951FA-7711-F34F-AB5A-65AD4B625D00}"/>
              </a:ext>
            </a:extLst>
          </p:cNvPr>
          <p:cNvSpPr txBox="1"/>
          <p:nvPr/>
        </p:nvSpPr>
        <p:spPr>
          <a:xfrm>
            <a:off x="664708" y="1828691"/>
            <a:ext cx="795460" cy="18466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600" dirty="0"/>
              <a:t>Emergency call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F1DFDA8-414B-4D1C-9A83-D6BF4D51328E}"/>
              </a:ext>
            </a:extLst>
          </p:cNvPr>
          <p:cNvSpPr txBox="1"/>
          <p:nvPr/>
        </p:nvSpPr>
        <p:spPr>
          <a:xfrm>
            <a:off x="1275982" y="1828689"/>
            <a:ext cx="795460" cy="18466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600" dirty="0"/>
              <a:t>Triage</a:t>
            </a:r>
            <a:endParaRPr lang="en-US" dirty="0" err="1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7F93265-CE3B-78ED-6324-6C46B8E17872}"/>
              </a:ext>
            </a:extLst>
          </p:cNvPr>
          <p:cNvSpPr txBox="1"/>
          <p:nvPr/>
        </p:nvSpPr>
        <p:spPr>
          <a:xfrm>
            <a:off x="1850414" y="1765939"/>
            <a:ext cx="599713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600" dirty="0"/>
              <a:t>Emergency dispatcher alerts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30580F6-8F6C-831A-9C85-545764920A2F}"/>
              </a:ext>
            </a:extLst>
          </p:cNvPr>
          <p:cNvSpPr txBox="1"/>
          <p:nvPr/>
        </p:nvSpPr>
        <p:spPr>
          <a:xfrm>
            <a:off x="3062323" y="1801797"/>
            <a:ext cx="893873" cy="18466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600"/>
              <a:t>EMS triage</a:t>
            </a:r>
            <a:endParaRPr lang="en-US"/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EF3B9455-983C-8CC6-664B-31EB50BD26EF}"/>
              </a:ext>
            </a:extLst>
          </p:cNvPr>
          <p:cNvCxnSpPr>
            <a:cxnSpLocks/>
          </p:cNvCxnSpPr>
          <p:nvPr/>
        </p:nvCxnSpPr>
        <p:spPr>
          <a:xfrm flipV="1">
            <a:off x="2423523" y="2326435"/>
            <a:ext cx="1749726" cy="6948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" name="Flowchart: Connector 2">
            <a:extLst>
              <a:ext uri="{FF2B5EF4-FFF2-40B4-BE49-F238E27FC236}">
                <a16:creationId xmlns:a16="http://schemas.microsoft.com/office/drawing/2014/main" id="{8CC9FAC1-DC48-7421-4A0E-B205CE7E5D1E}"/>
              </a:ext>
            </a:extLst>
          </p:cNvPr>
          <p:cNvSpPr/>
          <p:nvPr/>
        </p:nvSpPr>
        <p:spPr>
          <a:xfrm>
            <a:off x="4143947" y="2309232"/>
            <a:ext cx="37576" cy="46835"/>
          </a:xfrm>
          <a:prstGeom prst="flowChartConnector">
            <a:avLst/>
          </a:prstGeom>
          <a:solidFill>
            <a:schemeClr val="tx1">
              <a:lumMod val="50000"/>
              <a:lumOff val="50000"/>
            </a:schemeClr>
          </a:solidFill>
          <a:ln w="571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Connector 5">
            <a:extLst>
              <a:ext uri="{FF2B5EF4-FFF2-40B4-BE49-F238E27FC236}">
                <a16:creationId xmlns:a16="http://schemas.microsoft.com/office/drawing/2014/main" id="{1C51998D-8683-A35A-000D-5C90C4E56376}"/>
              </a:ext>
            </a:extLst>
          </p:cNvPr>
          <p:cNvSpPr/>
          <p:nvPr/>
        </p:nvSpPr>
        <p:spPr>
          <a:xfrm>
            <a:off x="2431687" y="2300268"/>
            <a:ext cx="37576" cy="46835"/>
          </a:xfrm>
          <a:prstGeom prst="flowChartConnector">
            <a:avLst/>
          </a:prstGeom>
          <a:solidFill>
            <a:schemeClr val="tx1">
              <a:lumMod val="50000"/>
              <a:lumOff val="50000"/>
            </a:schemeClr>
          </a:solidFill>
          <a:ln w="571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5FF51C-D270-721C-94B3-FA24E2808CD4}"/>
              </a:ext>
            </a:extLst>
          </p:cNvPr>
          <p:cNvSpPr txBox="1"/>
          <p:nvPr/>
        </p:nvSpPr>
        <p:spPr>
          <a:xfrm>
            <a:off x="2415190" y="2196244"/>
            <a:ext cx="635573" cy="18466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600" i="1" dirty="0">
                <a:solidFill>
                  <a:schemeClr val="bg1">
                    <a:lumMod val="49000"/>
                  </a:schemeClr>
                </a:solidFill>
              </a:rPr>
              <a:t>15 min max.</a:t>
            </a:r>
            <a:endParaRPr lang="en-US" i="1">
              <a:solidFill>
                <a:schemeClr val="bg1">
                  <a:lumMod val="49000"/>
                </a:schemeClr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E167F48-7956-0B5F-AFB8-BD1D117B2BEF}"/>
              </a:ext>
            </a:extLst>
          </p:cNvPr>
          <p:cNvSpPr txBox="1"/>
          <p:nvPr/>
        </p:nvSpPr>
        <p:spPr>
          <a:xfrm>
            <a:off x="3510558" y="2357606"/>
            <a:ext cx="768367" cy="18466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600" dirty="0"/>
              <a:t>Arrival at patient</a:t>
            </a:r>
          </a:p>
        </p:txBody>
      </p:sp>
      <p:sp>
        <p:nvSpPr>
          <p:cNvPr id="12" name="Flowchart: Connector 11">
            <a:extLst>
              <a:ext uri="{FF2B5EF4-FFF2-40B4-BE49-F238E27FC236}">
                <a16:creationId xmlns:a16="http://schemas.microsoft.com/office/drawing/2014/main" id="{7BE29452-DE9F-F1B9-85EE-5DE26FB5BAC9}"/>
              </a:ext>
            </a:extLst>
          </p:cNvPr>
          <p:cNvSpPr/>
          <p:nvPr/>
        </p:nvSpPr>
        <p:spPr>
          <a:xfrm>
            <a:off x="4761821" y="2009567"/>
            <a:ext cx="232960" cy="235706"/>
          </a:xfrm>
          <a:prstGeom prst="flowChartConnector">
            <a:avLst/>
          </a:prstGeom>
          <a:solidFill>
            <a:schemeClr val="tx1"/>
          </a:solidFill>
          <a:ln w="57150"/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Connector 13">
            <a:extLst>
              <a:ext uri="{FF2B5EF4-FFF2-40B4-BE49-F238E27FC236}">
                <a16:creationId xmlns:a16="http://schemas.microsoft.com/office/drawing/2014/main" id="{F3429991-8180-ACCD-535C-A4315C02C50C}"/>
              </a:ext>
            </a:extLst>
          </p:cNvPr>
          <p:cNvSpPr/>
          <p:nvPr/>
        </p:nvSpPr>
        <p:spPr>
          <a:xfrm>
            <a:off x="4467594" y="2000273"/>
            <a:ext cx="232960" cy="235706"/>
          </a:xfrm>
          <a:prstGeom prst="flowChartConnector">
            <a:avLst/>
          </a:prstGeom>
          <a:solidFill>
            <a:schemeClr val="tx1"/>
          </a:solidFill>
          <a:ln w="57150"/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Star: 5 Points 17">
            <a:extLst>
              <a:ext uri="{FF2B5EF4-FFF2-40B4-BE49-F238E27FC236}">
                <a16:creationId xmlns:a16="http://schemas.microsoft.com/office/drawing/2014/main" id="{EAA1AD06-5DA8-80FF-38E1-94E9CBC73A04}"/>
              </a:ext>
            </a:extLst>
          </p:cNvPr>
          <p:cNvSpPr/>
          <p:nvPr/>
        </p:nvSpPr>
        <p:spPr>
          <a:xfrm>
            <a:off x="4757498" y="1989939"/>
            <a:ext cx="236137" cy="236137"/>
          </a:xfrm>
          <a:prstGeom prst="star5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1169DF0F-5535-CF4E-9395-737E6A1B2F79}"/>
              </a:ext>
            </a:extLst>
          </p:cNvPr>
          <p:cNvSpPr txBox="1"/>
          <p:nvPr/>
        </p:nvSpPr>
        <p:spPr>
          <a:xfrm>
            <a:off x="4281120" y="2232504"/>
            <a:ext cx="589072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600"/>
              <a:t>Triage</a:t>
            </a:r>
            <a:r>
              <a:rPr lang="en-US" sz="600" dirty="0"/>
              <a:t> &amp; medical intervention</a:t>
            </a:r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B88DB862-DEAD-7700-6945-7FBE46AB51CC}"/>
              </a:ext>
            </a:extLst>
          </p:cNvPr>
          <p:cNvCxnSpPr>
            <a:cxnSpLocks/>
          </p:cNvCxnSpPr>
          <p:nvPr/>
        </p:nvCxnSpPr>
        <p:spPr>
          <a:xfrm>
            <a:off x="2362382" y="1788553"/>
            <a:ext cx="2206121" cy="10174"/>
          </a:xfrm>
          <a:prstGeom prst="straightConnector1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" name="Isosceles Triangle 38">
            <a:extLst>
              <a:ext uri="{FF2B5EF4-FFF2-40B4-BE49-F238E27FC236}">
                <a16:creationId xmlns:a16="http://schemas.microsoft.com/office/drawing/2014/main" id="{755119DD-4BAF-D662-1C13-08517984E48A}"/>
              </a:ext>
            </a:extLst>
          </p:cNvPr>
          <p:cNvSpPr/>
          <p:nvPr/>
        </p:nvSpPr>
        <p:spPr>
          <a:xfrm rot="10800000">
            <a:off x="2328958" y="1891318"/>
            <a:ext cx="76189" cy="58607"/>
          </a:xfrm>
          <a:prstGeom prst="triangl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BFB3C0B9-B8D6-E502-7CFB-940A6CC32B45}"/>
              </a:ext>
            </a:extLst>
          </p:cNvPr>
          <p:cNvSpPr txBox="1"/>
          <p:nvPr/>
        </p:nvSpPr>
        <p:spPr>
          <a:xfrm>
            <a:off x="4614423" y="1765533"/>
            <a:ext cx="840084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600" dirty="0"/>
              <a:t>Patient transported hospital of choice</a:t>
            </a:r>
            <a:endParaRPr lang="en-US" dirty="0" err="1"/>
          </a:p>
        </p:txBody>
      </p:sp>
      <p:sp>
        <p:nvSpPr>
          <p:cNvPr id="51" name="Flowchart: Connector 50">
            <a:extLst>
              <a:ext uri="{FF2B5EF4-FFF2-40B4-BE49-F238E27FC236}">
                <a16:creationId xmlns:a16="http://schemas.microsoft.com/office/drawing/2014/main" id="{18DB941C-7216-0437-E153-45159F6E2FD1}"/>
              </a:ext>
            </a:extLst>
          </p:cNvPr>
          <p:cNvSpPr/>
          <p:nvPr/>
        </p:nvSpPr>
        <p:spPr>
          <a:xfrm>
            <a:off x="4752856" y="2538484"/>
            <a:ext cx="232960" cy="235706"/>
          </a:xfrm>
          <a:prstGeom prst="flowChartConnector">
            <a:avLst/>
          </a:prstGeom>
          <a:solidFill>
            <a:schemeClr val="tx1"/>
          </a:solidFill>
          <a:ln w="57150"/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Isosceles Triangle 51">
            <a:extLst>
              <a:ext uri="{FF2B5EF4-FFF2-40B4-BE49-F238E27FC236}">
                <a16:creationId xmlns:a16="http://schemas.microsoft.com/office/drawing/2014/main" id="{FBBA0FA4-E427-0BD1-C78D-80C8BD724CB9}"/>
              </a:ext>
            </a:extLst>
          </p:cNvPr>
          <p:cNvSpPr/>
          <p:nvPr/>
        </p:nvSpPr>
        <p:spPr>
          <a:xfrm>
            <a:off x="2319993" y="2258871"/>
            <a:ext cx="76189" cy="58607"/>
          </a:xfrm>
          <a:prstGeom prst="triangl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E47DB1F2-7E36-4E7D-4D7D-22C12996A09C}"/>
              </a:ext>
            </a:extLst>
          </p:cNvPr>
          <p:cNvCxnSpPr/>
          <p:nvPr/>
        </p:nvCxnSpPr>
        <p:spPr>
          <a:xfrm>
            <a:off x="4870817" y="2186287"/>
            <a:ext cx="8942" cy="357154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3A7F9D16-3456-D106-5055-26A46178899D}"/>
              </a:ext>
            </a:extLst>
          </p:cNvPr>
          <p:cNvCxnSpPr>
            <a:cxnSpLocks/>
          </p:cNvCxnSpPr>
          <p:nvPr/>
        </p:nvCxnSpPr>
        <p:spPr>
          <a:xfrm flipV="1">
            <a:off x="2369733" y="2676056"/>
            <a:ext cx="2502762" cy="6952"/>
          </a:xfrm>
          <a:prstGeom prst="straightConnector1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F594A72C-1DA8-B1A5-D12F-9767327C4614}"/>
              </a:ext>
            </a:extLst>
          </p:cNvPr>
          <p:cNvCxnSpPr>
            <a:cxnSpLocks/>
          </p:cNvCxnSpPr>
          <p:nvPr/>
        </p:nvCxnSpPr>
        <p:spPr>
          <a:xfrm>
            <a:off x="2361504" y="2329320"/>
            <a:ext cx="8942" cy="357154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6" name="TextBox 55">
            <a:extLst>
              <a:ext uri="{FF2B5EF4-FFF2-40B4-BE49-F238E27FC236}">
                <a16:creationId xmlns:a16="http://schemas.microsoft.com/office/drawing/2014/main" id="{3EB7779F-ABBB-B58A-D755-68CC63C207B9}"/>
              </a:ext>
            </a:extLst>
          </p:cNvPr>
          <p:cNvSpPr txBox="1"/>
          <p:nvPr/>
        </p:nvSpPr>
        <p:spPr>
          <a:xfrm>
            <a:off x="4530215" y="2821354"/>
            <a:ext cx="690003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600" dirty="0"/>
              <a:t>Patient is not transported to hospital</a:t>
            </a:r>
            <a:endParaRPr lang="en-US" dirty="0" err="1"/>
          </a:p>
        </p:txBody>
      </p:sp>
      <p:sp>
        <p:nvSpPr>
          <p:cNvPr id="2" name="Flowchart: Connector 1">
            <a:extLst>
              <a:ext uri="{FF2B5EF4-FFF2-40B4-BE49-F238E27FC236}">
                <a16:creationId xmlns:a16="http://schemas.microsoft.com/office/drawing/2014/main" id="{2B63544A-6DF5-4367-B2B3-3ED5E251967C}"/>
              </a:ext>
            </a:extLst>
          </p:cNvPr>
          <p:cNvSpPr/>
          <p:nvPr/>
        </p:nvSpPr>
        <p:spPr>
          <a:xfrm>
            <a:off x="5795653" y="2007465"/>
            <a:ext cx="232960" cy="235706"/>
          </a:xfrm>
          <a:prstGeom prst="flowChartConnector">
            <a:avLst/>
          </a:prstGeom>
          <a:solidFill>
            <a:schemeClr val="bg1"/>
          </a:solidFill>
          <a:ln w="57150"/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F29464A0-AE41-BF0C-B527-83414CC0FDC7}"/>
              </a:ext>
            </a:extLst>
          </p:cNvPr>
          <p:cNvCxnSpPr>
            <a:cxnSpLocks/>
          </p:cNvCxnSpPr>
          <p:nvPr/>
        </p:nvCxnSpPr>
        <p:spPr>
          <a:xfrm>
            <a:off x="5910722" y="2231110"/>
            <a:ext cx="8942" cy="357154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Flowchart: Connector 8">
            <a:extLst>
              <a:ext uri="{FF2B5EF4-FFF2-40B4-BE49-F238E27FC236}">
                <a16:creationId xmlns:a16="http://schemas.microsoft.com/office/drawing/2014/main" id="{E81348A0-56BC-F0D9-629D-FC20542F87B2}"/>
              </a:ext>
            </a:extLst>
          </p:cNvPr>
          <p:cNvSpPr/>
          <p:nvPr/>
        </p:nvSpPr>
        <p:spPr>
          <a:xfrm>
            <a:off x="5795652" y="2518453"/>
            <a:ext cx="232960" cy="235706"/>
          </a:xfrm>
          <a:prstGeom prst="flowChartConnector">
            <a:avLst/>
          </a:prstGeom>
          <a:solidFill>
            <a:schemeClr val="bg1"/>
          </a:solidFill>
          <a:ln w="57150"/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Connector 15">
            <a:extLst>
              <a:ext uri="{FF2B5EF4-FFF2-40B4-BE49-F238E27FC236}">
                <a16:creationId xmlns:a16="http://schemas.microsoft.com/office/drawing/2014/main" id="{CB657E00-B30A-CBEA-D3D7-6D0828294D0E}"/>
              </a:ext>
            </a:extLst>
          </p:cNvPr>
          <p:cNvSpPr/>
          <p:nvPr/>
        </p:nvSpPr>
        <p:spPr>
          <a:xfrm>
            <a:off x="6082522" y="2007463"/>
            <a:ext cx="232960" cy="235706"/>
          </a:xfrm>
          <a:prstGeom prst="flowChartConnector">
            <a:avLst/>
          </a:prstGeom>
          <a:solidFill>
            <a:schemeClr val="bg1"/>
          </a:solidFill>
          <a:ln w="57150"/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1021B816-4A8A-2F60-D769-8C41732B48FE}"/>
              </a:ext>
            </a:extLst>
          </p:cNvPr>
          <p:cNvSpPr txBox="1"/>
          <p:nvPr/>
        </p:nvSpPr>
        <p:spPr>
          <a:xfrm>
            <a:off x="5687368" y="1739847"/>
            <a:ext cx="1091097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600" dirty="0"/>
              <a:t>EMS calls STIP nurse for hospital availability</a:t>
            </a: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2CB1ED9C-C144-FAED-8340-185D2F551029}"/>
              </a:ext>
            </a:extLst>
          </p:cNvPr>
          <p:cNvCxnSpPr>
            <a:cxnSpLocks/>
          </p:cNvCxnSpPr>
          <p:nvPr/>
        </p:nvCxnSpPr>
        <p:spPr>
          <a:xfrm flipV="1">
            <a:off x="6027334" y="2622675"/>
            <a:ext cx="3951822" cy="6950"/>
          </a:xfrm>
          <a:prstGeom prst="straightConnector1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979309BE-2FA8-0449-4EB7-A04AC7FDE5A0}"/>
              </a:ext>
            </a:extLst>
          </p:cNvPr>
          <p:cNvSpPr txBox="1"/>
          <p:nvPr/>
        </p:nvSpPr>
        <p:spPr>
          <a:xfrm>
            <a:off x="6199967" y="2151015"/>
            <a:ext cx="929733" cy="18466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600" b="1" dirty="0"/>
              <a:t>Pre-alert handover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5D8BCDA-7259-3F10-EADA-F847015A9675}"/>
              </a:ext>
            </a:extLst>
          </p:cNvPr>
          <p:cNvSpPr txBox="1"/>
          <p:nvPr/>
        </p:nvSpPr>
        <p:spPr>
          <a:xfrm>
            <a:off x="5653120" y="2769982"/>
            <a:ext cx="589074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600" dirty="0"/>
              <a:t>Patient </a:t>
            </a:r>
            <a:endParaRPr lang="en-US" dirty="0" err="1"/>
          </a:p>
          <a:p>
            <a:pPr algn="ctr"/>
            <a:r>
              <a:rPr lang="en-US" sz="600" dirty="0"/>
              <a:t>registration</a:t>
            </a:r>
            <a:endParaRPr lang="en-US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D91F3988-02A5-AB5A-705B-D063607047C9}"/>
              </a:ext>
            </a:extLst>
          </p:cNvPr>
          <p:cNvSpPr txBox="1"/>
          <p:nvPr/>
        </p:nvSpPr>
        <p:spPr>
          <a:xfrm>
            <a:off x="5966885" y="2769983"/>
            <a:ext cx="929733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600" dirty="0"/>
              <a:t>ED team set-up by STIP nurse</a:t>
            </a:r>
            <a:endParaRPr lang="en-US" dirty="0"/>
          </a:p>
        </p:txBody>
      </p:sp>
      <p:sp>
        <p:nvSpPr>
          <p:cNvPr id="44" name="Flowchart: Connector 43">
            <a:extLst>
              <a:ext uri="{FF2B5EF4-FFF2-40B4-BE49-F238E27FC236}">
                <a16:creationId xmlns:a16="http://schemas.microsoft.com/office/drawing/2014/main" id="{62BCF63C-F203-CF00-E260-4457F30E8AAA}"/>
              </a:ext>
            </a:extLst>
          </p:cNvPr>
          <p:cNvSpPr/>
          <p:nvPr/>
        </p:nvSpPr>
        <p:spPr>
          <a:xfrm>
            <a:off x="6082523" y="2518452"/>
            <a:ext cx="232960" cy="235706"/>
          </a:xfrm>
          <a:prstGeom prst="flowChartConnector">
            <a:avLst/>
          </a:prstGeom>
          <a:solidFill>
            <a:schemeClr val="bg1"/>
          </a:solidFill>
          <a:ln w="57150"/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Flowchart: Connector 56">
            <a:extLst>
              <a:ext uri="{FF2B5EF4-FFF2-40B4-BE49-F238E27FC236}">
                <a16:creationId xmlns:a16="http://schemas.microsoft.com/office/drawing/2014/main" id="{C4EEC5C7-7C35-9B83-8C63-ACBC06E586F1}"/>
              </a:ext>
            </a:extLst>
          </p:cNvPr>
          <p:cNvSpPr/>
          <p:nvPr/>
        </p:nvSpPr>
        <p:spPr>
          <a:xfrm>
            <a:off x="6665229" y="2518452"/>
            <a:ext cx="232960" cy="235706"/>
          </a:xfrm>
          <a:prstGeom prst="flowChartConnector">
            <a:avLst/>
          </a:prstGeom>
          <a:solidFill>
            <a:schemeClr val="bg1"/>
          </a:solidFill>
          <a:ln w="57150"/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E69725A8-DA9E-9815-7E25-FBF099E23024}"/>
              </a:ext>
            </a:extLst>
          </p:cNvPr>
          <p:cNvSpPr txBox="1"/>
          <p:nvPr/>
        </p:nvSpPr>
        <p:spPr>
          <a:xfrm>
            <a:off x="6204099" y="2349850"/>
            <a:ext cx="1193635" cy="18466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600" dirty="0"/>
              <a:t>STIP nurse alerts ED team</a:t>
            </a:r>
            <a:endParaRPr lang="en-US" dirty="0"/>
          </a:p>
        </p:txBody>
      </p:sp>
      <p:sp>
        <p:nvSpPr>
          <p:cNvPr id="60" name="Flowchart: Connector 59">
            <a:extLst>
              <a:ext uri="{FF2B5EF4-FFF2-40B4-BE49-F238E27FC236}">
                <a16:creationId xmlns:a16="http://schemas.microsoft.com/office/drawing/2014/main" id="{8200AD5E-A888-0F1F-C240-089B8E327E44}"/>
              </a:ext>
            </a:extLst>
          </p:cNvPr>
          <p:cNvSpPr/>
          <p:nvPr/>
        </p:nvSpPr>
        <p:spPr>
          <a:xfrm>
            <a:off x="8332664" y="2527417"/>
            <a:ext cx="232960" cy="235706"/>
          </a:xfrm>
          <a:prstGeom prst="flowChartConnector">
            <a:avLst/>
          </a:prstGeom>
          <a:solidFill>
            <a:schemeClr val="bg1"/>
          </a:solidFill>
          <a:ln w="57150"/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Flowchart: Connector 60">
            <a:extLst>
              <a:ext uri="{FF2B5EF4-FFF2-40B4-BE49-F238E27FC236}">
                <a16:creationId xmlns:a16="http://schemas.microsoft.com/office/drawing/2014/main" id="{1D85BB9E-7588-02B2-0B3A-777DEFA7E462}"/>
              </a:ext>
            </a:extLst>
          </p:cNvPr>
          <p:cNvSpPr/>
          <p:nvPr/>
        </p:nvSpPr>
        <p:spPr>
          <a:xfrm>
            <a:off x="7391370" y="3020475"/>
            <a:ext cx="232960" cy="235706"/>
          </a:xfrm>
          <a:prstGeom prst="flowChartConnector">
            <a:avLst/>
          </a:prstGeom>
          <a:solidFill>
            <a:schemeClr val="bg1"/>
          </a:solidFill>
          <a:ln w="57150"/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Flowchart: Connector 61">
            <a:extLst>
              <a:ext uri="{FF2B5EF4-FFF2-40B4-BE49-F238E27FC236}">
                <a16:creationId xmlns:a16="http://schemas.microsoft.com/office/drawing/2014/main" id="{E112B4D3-FB4D-7C96-DF9C-AEE7CDAE69EE}"/>
              </a:ext>
            </a:extLst>
          </p:cNvPr>
          <p:cNvSpPr/>
          <p:nvPr/>
        </p:nvSpPr>
        <p:spPr>
          <a:xfrm>
            <a:off x="8834687" y="2518451"/>
            <a:ext cx="232960" cy="235706"/>
          </a:xfrm>
          <a:prstGeom prst="flowChartConnector">
            <a:avLst/>
          </a:prstGeom>
          <a:solidFill>
            <a:schemeClr val="bg1"/>
          </a:solidFill>
          <a:ln w="57150"/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Flowchart: Connector 62">
            <a:extLst>
              <a:ext uri="{FF2B5EF4-FFF2-40B4-BE49-F238E27FC236}">
                <a16:creationId xmlns:a16="http://schemas.microsoft.com/office/drawing/2014/main" id="{58E94B2D-80D6-ED0A-D287-4AEFF05D66BB}"/>
              </a:ext>
            </a:extLst>
          </p:cNvPr>
          <p:cNvSpPr/>
          <p:nvPr/>
        </p:nvSpPr>
        <p:spPr>
          <a:xfrm>
            <a:off x="9256029" y="2518452"/>
            <a:ext cx="232960" cy="235706"/>
          </a:xfrm>
          <a:prstGeom prst="flowChartConnector">
            <a:avLst/>
          </a:prstGeom>
          <a:solidFill>
            <a:schemeClr val="bg1"/>
          </a:solidFill>
          <a:ln w="57150"/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Flowchart: Connector 63">
            <a:extLst>
              <a:ext uri="{FF2B5EF4-FFF2-40B4-BE49-F238E27FC236}">
                <a16:creationId xmlns:a16="http://schemas.microsoft.com/office/drawing/2014/main" id="{D68A64E3-8B76-918A-3DCA-FA4FE870001A}"/>
              </a:ext>
            </a:extLst>
          </p:cNvPr>
          <p:cNvSpPr/>
          <p:nvPr/>
        </p:nvSpPr>
        <p:spPr>
          <a:xfrm>
            <a:off x="9686335" y="2025393"/>
            <a:ext cx="232960" cy="235706"/>
          </a:xfrm>
          <a:prstGeom prst="flowChartConnector">
            <a:avLst/>
          </a:prstGeom>
          <a:solidFill>
            <a:schemeClr val="bg1"/>
          </a:solidFill>
          <a:ln w="57150"/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5" name="Straight Arrow Connector 64">
            <a:extLst>
              <a:ext uri="{FF2B5EF4-FFF2-40B4-BE49-F238E27FC236}">
                <a16:creationId xmlns:a16="http://schemas.microsoft.com/office/drawing/2014/main" id="{5DEBCE5D-7F98-2713-9E24-9A9A121FD2B7}"/>
              </a:ext>
            </a:extLst>
          </p:cNvPr>
          <p:cNvCxnSpPr/>
          <p:nvPr/>
        </p:nvCxnSpPr>
        <p:spPr>
          <a:xfrm>
            <a:off x="6830250" y="2742814"/>
            <a:ext cx="562491" cy="326780"/>
          </a:xfrm>
          <a:prstGeom prst="straightConnector1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F9529B50-0781-2E68-4EF7-792F5731BB43}"/>
              </a:ext>
            </a:extLst>
          </p:cNvPr>
          <p:cNvCxnSpPr/>
          <p:nvPr/>
        </p:nvCxnSpPr>
        <p:spPr>
          <a:xfrm flipV="1">
            <a:off x="7628452" y="3141475"/>
            <a:ext cx="1074901" cy="10225"/>
          </a:xfrm>
          <a:prstGeom prst="straightConnector1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69C64DEB-0768-D5AD-F7C1-8A50EE5A0000}"/>
              </a:ext>
            </a:extLst>
          </p:cNvPr>
          <p:cNvCxnSpPr/>
          <p:nvPr/>
        </p:nvCxnSpPr>
        <p:spPr>
          <a:xfrm flipV="1">
            <a:off x="8689150" y="2757851"/>
            <a:ext cx="223355" cy="386742"/>
          </a:xfrm>
          <a:prstGeom prst="straightConnector1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9" name="TextBox 68">
            <a:extLst>
              <a:ext uri="{FF2B5EF4-FFF2-40B4-BE49-F238E27FC236}">
                <a16:creationId xmlns:a16="http://schemas.microsoft.com/office/drawing/2014/main" id="{4C815B19-3FD7-F749-FF88-C76D2613D929}"/>
              </a:ext>
            </a:extLst>
          </p:cNvPr>
          <p:cNvSpPr txBox="1"/>
          <p:nvPr/>
        </p:nvSpPr>
        <p:spPr>
          <a:xfrm>
            <a:off x="6827497" y="3254077"/>
            <a:ext cx="1467614" cy="18466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600" dirty="0"/>
              <a:t>STIP nurse handover ED nurse</a:t>
            </a:r>
            <a:endParaRPr lang="en-US" sz="600" b="1" dirty="0"/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E0B21345-B239-BB17-791C-7A8D6A1CC16B}"/>
              </a:ext>
            </a:extLst>
          </p:cNvPr>
          <p:cNvSpPr txBox="1"/>
          <p:nvPr/>
        </p:nvSpPr>
        <p:spPr>
          <a:xfrm>
            <a:off x="7916758" y="2348239"/>
            <a:ext cx="831120" cy="18466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600" dirty="0"/>
              <a:t>ED team arrival ED</a:t>
            </a:r>
            <a:endParaRPr lang="en-US" dirty="0"/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C9354A29-CF5E-E256-3904-400C71FB4572}"/>
              </a:ext>
            </a:extLst>
          </p:cNvPr>
          <p:cNvSpPr txBox="1"/>
          <p:nvPr/>
        </p:nvSpPr>
        <p:spPr>
          <a:xfrm>
            <a:off x="8566648" y="2260203"/>
            <a:ext cx="831120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600" dirty="0"/>
              <a:t>Team Briefing, </a:t>
            </a:r>
            <a:r>
              <a:rPr lang="en-US" sz="600" b="1" dirty="0"/>
              <a:t>Handover I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EE3D3A14-C92C-64BA-295E-0D56BA868373}"/>
              </a:ext>
            </a:extLst>
          </p:cNvPr>
          <p:cNvSpPr txBox="1"/>
          <p:nvPr/>
        </p:nvSpPr>
        <p:spPr>
          <a:xfrm>
            <a:off x="8979024" y="2811986"/>
            <a:ext cx="831120" cy="18466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600" dirty="0"/>
              <a:t>ED preparation</a:t>
            </a:r>
            <a:endParaRPr lang="en-US" dirty="0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8B29022C-2F0D-B2A1-F86F-A4BFA91A58B4}"/>
              </a:ext>
            </a:extLst>
          </p:cNvPr>
          <p:cNvSpPr txBox="1"/>
          <p:nvPr/>
        </p:nvSpPr>
        <p:spPr>
          <a:xfrm>
            <a:off x="9051447" y="1835234"/>
            <a:ext cx="933861" cy="18466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600" dirty="0"/>
              <a:t>Patient arrival hospital</a:t>
            </a:r>
            <a:endParaRPr lang="en-US" dirty="0"/>
          </a:p>
        </p:txBody>
      </p: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FA9ECAC1-BB95-686A-AB13-02E1BF9B1373}"/>
              </a:ext>
            </a:extLst>
          </p:cNvPr>
          <p:cNvCxnSpPr/>
          <p:nvPr/>
        </p:nvCxnSpPr>
        <p:spPr>
          <a:xfrm flipV="1">
            <a:off x="9949924" y="2394178"/>
            <a:ext cx="404264" cy="228137"/>
          </a:xfrm>
          <a:prstGeom prst="straightConnector1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4" name="Flowchart: Connector 73">
            <a:extLst>
              <a:ext uri="{FF2B5EF4-FFF2-40B4-BE49-F238E27FC236}">
                <a16:creationId xmlns:a16="http://schemas.microsoft.com/office/drawing/2014/main" id="{A983D1D5-CC81-D27C-8291-C86A9A94A168}"/>
              </a:ext>
            </a:extLst>
          </p:cNvPr>
          <p:cNvSpPr/>
          <p:nvPr/>
        </p:nvSpPr>
        <p:spPr>
          <a:xfrm>
            <a:off x="10233181" y="2267440"/>
            <a:ext cx="232960" cy="235706"/>
          </a:xfrm>
          <a:prstGeom prst="flowChartConnector">
            <a:avLst/>
          </a:prstGeom>
          <a:solidFill>
            <a:schemeClr val="bg1"/>
          </a:solidFill>
          <a:ln w="57150"/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0D26EBF8-7C26-D8E4-A755-82CAA67B2809}"/>
              </a:ext>
            </a:extLst>
          </p:cNvPr>
          <p:cNvCxnSpPr/>
          <p:nvPr/>
        </p:nvCxnSpPr>
        <p:spPr>
          <a:xfrm>
            <a:off x="9945917" y="2154514"/>
            <a:ext cx="295030" cy="178087"/>
          </a:xfrm>
          <a:prstGeom prst="straightConnector1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646F0342-BCF8-41B3-CD01-DE25CF3836EE}"/>
              </a:ext>
            </a:extLst>
          </p:cNvPr>
          <p:cNvCxnSpPr/>
          <p:nvPr/>
        </p:nvCxnSpPr>
        <p:spPr>
          <a:xfrm>
            <a:off x="10469344" y="2380608"/>
            <a:ext cx="1703293" cy="0"/>
          </a:xfrm>
          <a:prstGeom prst="straightConnector1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8" name="Flowchart: Connector 77">
            <a:extLst>
              <a:ext uri="{FF2B5EF4-FFF2-40B4-BE49-F238E27FC236}">
                <a16:creationId xmlns:a16="http://schemas.microsoft.com/office/drawing/2014/main" id="{6060CE92-C11E-58F1-A8BF-867C588FD1E3}"/>
              </a:ext>
            </a:extLst>
          </p:cNvPr>
          <p:cNvSpPr/>
          <p:nvPr/>
        </p:nvSpPr>
        <p:spPr>
          <a:xfrm>
            <a:off x="10554629" y="2269214"/>
            <a:ext cx="232960" cy="235706"/>
          </a:xfrm>
          <a:prstGeom prst="flowChartConnector">
            <a:avLst/>
          </a:prstGeom>
          <a:solidFill>
            <a:schemeClr val="tx1"/>
          </a:solidFill>
          <a:ln w="57150"/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C034F8D0-E8F7-A883-2F39-066671206D88}"/>
              </a:ext>
            </a:extLst>
          </p:cNvPr>
          <p:cNvSpPr txBox="1"/>
          <p:nvPr/>
        </p:nvSpPr>
        <p:spPr>
          <a:xfrm>
            <a:off x="9884458" y="1999018"/>
            <a:ext cx="1135918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600" dirty="0"/>
              <a:t>Handover EMS to ED team, </a:t>
            </a:r>
            <a:endParaRPr lang="en-US"/>
          </a:p>
          <a:p>
            <a:pPr algn="ctr"/>
            <a:r>
              <a:rPr lang="en-US" sz="600" b="1" dirty="0"/>
              <a:t>Handover II</a:t>
            </a:r>
            <a:endParaRPr lang="en-US" b="1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620377F3-92F4-1E6A-C715-AEEAD8C6864B}"/>
              </a:ext>
            </a:extLst>
          </p:cNvPr>
          <p:cNvSpPr txBox="1"/>
          <p:nvPr/>
        </p:nvSpPr>
        <p:spPr>
          <a:xfrm>
            <a:off x="10303785" y="2587463"/>
            <a:ext cx="72837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600" dirty="0"/>
              <a:t>Start treatment interventions patient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3E59C0CE-4682-1D75-29F3-8281D811CDB4}"/>
              </a:ext>
            </a:extLst>
          </p:cNvPr>
          <p:cNvCxnSpPr/>
          <p:nvPr/>
        </p:nvCxnSpPr>
        <p:spPr>
          <a:xfrm flipH="1">
            <a:off x="4568384" y="1789944"/>
            <a:ext cx="1714" cy="443502"/>
          </a:xfrm>
          <a:prstGeom prst="straightConnector1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4969131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161E594A7010A4990DE57D0DA03F216" ma:contentTypeVersion="13" ma:contentTypeDescription="Een nieuw document maken." ma:contentTypeScope="" ma:versionID="0ffadf0f86c5b8896202644f364ac52a">
  <xsd:schema xmlns:xsd="http://www.w3.org/2001/XMLSchema" xmlns:xs="http://www.w3.org/2001/XMLSchema" xmlns:p="http://schemas.microsoft.com/office/2006/metadata/properties" xmlns:ns2="796c9f15-a796-493b-867e-af6e967cc455" xmlns:ns3="55887b6c-d829-44d4-a996-8f86b341f397" targetNamespace="http://schemas.microsoft.com/office/2006/metadata/properties" ma:root="true" ma:fieldsID="866b5a80f216531d24785d240b092df4" ns2:_="" ns3:_="">
    <xsd:import namespace="796c9f15-a796-493b-867e-af6e967cc455"/>
    <xsd:import namespace="55887b6c-d829-44d4-a996-8f86b341f39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BillingMetadata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6c9f15-a796-493b-867e-af6e967cc45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Afbeeldingtags" ma:readOnly="false" ma:fieldId="{5cf76f15-5ced-4ddc-b409-7134ff3c332f}" ma:taxonomyMulti="true" ma:sspId="433ac669-86af-4723-9d99-66b044ad06a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19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5887b6c-d829-44d4-a996-8f86b341f397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ee3fa7d2-e73d-4837-81f8-931583ec1333}" ma:internalName="TaxCatchAll" ma:showField="CatchAllData" ma:web="55887b6c-d829-44d4-a996-8f86b341f39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5887b6c-d829-44d4-a996-8f86b341f397" xsi:nil="true"/>
    <lcf76f155ced4ddcb4097134ff3c332f xmlns="796c9f15-a796-493b-867e-af6e967cc45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29354FF-2462-4809-84D3-A9F0D270BD9F}"/>
</file>

<file path=customXml/itemProps2.xml><?xml version="1.0" encoding="utf-8"?>
<ds:datastoreItem xmlns:ds="http://schemas.openxmlformats.org/officeDocument/2006/customXml" ds:itemID="{91D2E331-7995-4D79-9A42-3D028C3B1F5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8506EB5-4BCB-446A-B224-BD80F08336BD}">
  <ds:schemaRefs>
    <ds:schemaRef ds:uri="7951be1a-4a3e-4eff-8842-bbb73268417d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Kantoorthema</vt:lpstr>
      <vt:lpstr>PowerPoint Presentation</vt:lpstr>
    </vt:vector>
  </TitlesOfParts>
  <Company>AMC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Veltink, J.M. (Jet)</dc:creator>
  <cp:revision>969</cp:revision>
  <dcterms:created xsi:type="dcterms:W3CDTF">2025-08-12T13:13:27Z</dcterms:created>
  <dcterms:modified xsi:type="dcterms:W3CDTF">2026-05-28T10:53:54Z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0x0101000161E594A7010A4990DE57D0DA03F216</vt:lpwstr>
  </property>
</Properties>
</file>